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63" r:id="rId2"/>
    <p:sldId id="265" r:id="rId3"/>
    <p:sldId id="288" r:id="rId4"/>
    <p:sldId id="271" r:id="rId5"/>
    <p:sldId id="324" r:id="rId6"/>
    <p:sldId id="330" r:id="rId7"/>
    <p:sldId id="289" r:id="rId8"/>
    <p:sldId id="283" r:id="rId9"/>
    <p:sldId id="331" r:id="rId10"/>
    <p:sldId id="284" r:id="rId11"/>
    <p:sldId id="285" r:id="rId12"/>
    <p:sldId id="287" r:id="rId13"/>
    <p:sldId id="293" r:id="rId14"/>
    <p:sldId id="290" r:id="rId15"/>
    <p:sldId id="291" r:id="rId16"/>
    <p:sldId id="292" r:id="rId17"/>
    <p:sldId id="301" r:id="rId18"/>
    <p:sldId id="326" r:id="rId19"/>
    <p:sldId id="328" r:id="rId20"/>
    <p:sldId id="280" r:id="rId21"/>
    <p:sldId id="281" r:id="rId22"/>
    <p:sldId id="329" r:id="rId23"/>
    <p:sldId id="295" r:id="rId24"/>
    <p:sldId id="296" r:id="rId25"/>
    <p:sldId id="297" r:id="rId26"/>
    <p:sldId id="298" r:id="rId27"/>
    <p:sldId id="339" r:id="rId28"/>
    <p:sldId id="299" r:id="rId29"/>
    <p:sldId id="300" r:id="rId30"/>
    <p:sldId id="387" r:id="rId31"/>
    <p:sldId id="388" r:id="rId32"/>
    <p:sldId id="389" r:id="rId33"/>
    <p:sldId id="390" r:id="rId34"/>
    <p:sldId id="391" r:id="rId35"/>
    <p:sldId id="392" r:id="rId36"/>
    <p:sldId id="393" r:id="rId37"/>
    <p:sldId id="315" r:id="rId38"/>
    <p:sldId id="316" r:id="rId39"/>
    <p:sldId id="302" r:id="rId40"/>
    <p:sldId id="344" r:id="rId41"/>
    <p:sldId id="347" r:id="rId42"/>
    <p:sldId id="304" r:id="rId43"/>
    <p:sldId id="305" r:id="rId44"/>
    <p:sldId id="306" r:id="rId45"/>
    <p:sldId id="307" r:id="rId46"/>
    <p:sldId id="308" r:id="rId47"/>
    <p:sldId id="309" r:id="rId48"/>
    <p:sldId id="310" r:id="rId49"/>
    <p:sldId id="311" r:id="rId50"/>
    <p:sldId id="312" r:id="rId51"/>
    <p:sldId id="313" r:id="rId52"/>
    <p:sldId id="314" r:id="rId53"/>
    <p:sldId id="318" r:id="rId54"/>
    <p:sldId id="354" r:id="rId55"/>
    <p:sldId id="357" r:id="rId56"/>
    <p:sldId id="355" r:id="rId57"/>
    <p:sldId id="358" r:id="rId58"/>
    <p:sldId id="356" r:id="rId59"/>
    <p:sldId id="317" r:id="rId60"/>
    <p:sldId id="360" r:id="rId61"/>
    <p:sldId id="257" r:id="rId62"/>
    <p:sldId id="370" r:id="rId63"/>
    <p:sldId id="361" r:id="rId64"/>
    <p:sldId id="380" r:id="rId65"/>
    <p:sldId id="371" r:id="rId66"/>
    <p:sldId id="381" r:id="rId67"/>
    <p:sldId id="373" r:id="rId68"/>
    <p:sldId id="396" r:id="rId69"/>
    <p:sldId id="383" r:id="rId70"/>
    <p:sldId id="362" r:id="rId71"/>
    <p:sldId id="400" r:id="rId72"/>
    <p:sldId id="363" r:id="rId73"/>
    <p:sldId id="369" r:id="rId74"/>
    <p:sldId id="374" r:id="rId75"/>
    <p:sldId id="375" r:id="rId76"/>
    <p:sldId id="376" r:id="rId77"/>
    <p:sldId id="385" r:id="rId78"/>
    <p:sldId id="382" r:id="rId79"/>
    <p:sldId id="384" r:id="rId80"/>
    <p:sldId id="386" r:id="rId81"/>
    <p:sldId id="377" r:id="rId82"/>
    <p:sldId id="379" r:id="rId83"/>
    <p:sldId id="378" r:id="rId84"/>
    <p:sldId id="366" r:id="rId85"/>
    <p:sldId id="367" r:id="rId86"/>
    <p:sldId id="268" r:id="rId87"/>
    <p:sldId id="269" r:id="rId88"/>
    <p:sldId id="401" r:id="rId89"/>
    <p:sldId id="270" r:id="rId90"/>
    <p:sldId id="403" r:id="rId91"/>
    <p:sldId id="402" r:id="rId92"/>
    <p:sldId id="405" r:id="rId93"/>
    <p:sldId id="406"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AF9"/>
    <a:srgbClr val="EDB073"/>
    <a:srgbClr val="F9B28B"/>
    <a:srgbClr val="D5D5D5"/>
    <a:srgbClr val="E5E4BA"/>
    <a:srgbClr val="10D1D6"/>
    <a:srgbClr val="DEEEFD"/>
    <a:srgbClr val="6C85C3"/>
    <a:srgbClr val="6D82B7"/>
    <a:srgbClr val="7085B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17" autoAdjust="0"/>
    <p:restoredTop sz="90077" autoAdjust="0"/>
  </p:normalViewPr>
  <p:slideViewPr>
    <p:cSldViewPr>
      <p:cViewPr>
        <p:scale>
          <a:sx n="60" d="100"/>
          <a:sy n="60" d="100"/>
        </p:scale>
        <p:origin x="-619" y="-32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A3B97D-FD18-48F0-ADC4-9C6D9EAD6FFC}" type="datetimeFigureOut">
              <a:rPr lang="en-US" smtClean="0"/>
              <a:pPr/>
              <a:t>1/31/2024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D8038E-8984-49C7-85EB-2BE109E9DC6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Mafic" TargetMode="External"/><Relationship Id="rId3" Type="http://schemas.openxmlformats.org/officeDocument/2006/relationships/hyperlink" Target="http://www.nr.gov.nl.ca/mines&amp;en/geosurvey/education/cross.stm" TargetMode="External"/><Relationship Id="rId7" Type="http://schemas.openxmlformats.org/officeDocument/2006/relationships/hyperlink" Target="https://en.wikipedia.org/wiki/Potassium" TargetMode="External"/><Relationship Id="rId12" Type="http://schemas.openxmlformats.org/officeDocument/2006/relationships/hyperlink" Target="https://en.wikipedia.org/wiki/Mantle_(geology)"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n.wikipedia.org/wiki/Iron(II)_oxide" TargetMode="External"/><Relationship Id="rId11" Type="http://schemas.openxmlformats.org/officeDocument/2006/relationships/hyperlink" Target="https://en.wikipedia.org/wiki/Iron" TargetMode="External"/><Relationship Id="rId5" Type="http://schemas.openxmlformats.org/officeDocument/2006/relationships/hyperlink" Target="https://en.wikipedia.org/wiki/Magnesium_oxide" TargetMode="External"/><Relationship Id="rId10" Type="http://schemas.openxmlformats.org/officeDocument/2006/relationships/hyperlink" Target="https://en.wikipedia.org/wiki/Magnesium" TargetMode="External"/><Relationship Id="rId4" Type="http://schemas.openxmlformats.org/officeDocument/2006/relationships/hyperlink" Target="https://en.wikipedia.org/wiki/Silica" TargetMode="External"/><Relationship Id="rId9" Type="http://schemas.openxmlformats.org/officeDocument/2006/relationships/hyperlink" Target="https://en.wikipedia.org/wiki/Minera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en.wikipedia.org/wiki/Core%E2%80%93mantle_boundary" TargetMode="External"/><Relationship Id="rId13" Type="http://schemas.openxmlformats.org/officeDocument/2006/relationships/hyperlink" Target="http://en.wikipedia.org/wiki/Seismologist" TargetMode="External"/><Relationship Id="rId18" Type="http://schemas.openxmlformats.org/officeDocument/2006/relationships/hyperlink" Target="http://en.wikipedia.org/wiki/Mid-ocean_ridge" TargetMode="External"/><Relationship Id="rId26" Type="http://schemas.openxmlformats.org/officeDocument/2006/relationships/hyperlink" Target="http://en.wikipedia.org/w/index.php?title=Mohorovi%C4%8Di%C4%87_discontinuity&amp;action=edit&amp;section=1" TargetMode="External"/><Relationship Id="rId3" Type="http://schemas.openxmlformats.org/officeDocument/2006/relationships/hyperlink" Target="http://en.wikipedia.org/wiki/Ordovician" TargetMode="External"/><Relationship Id="rId21" Type="http://schemas.openxmlformats.org/officeDocument/2006/relationships/hyperlink" Target="http://en.wikipedia.org/wiki/Earthquake" TargetMode="External"/><Relationship Id="rId34" Type="http://schemas.openxmlformats.org/officeDocument/2006/relationships/hyperlink" Target="http://en.wikipedia.org/wiki/Kola_Superdeep_Borehole" TargetMode="External"/><Relationship Id="rId7" Type="http://schemas.openxmlformats.org/officeDocument/2006/relationships/hyperlink" Target="http://en.wikipedia.org/wiki/Wikipedia:IPA_for_Serbo-Croatian" TargetMode="External"/><Relationship Id="rId12" Type="http://schemas.openxmlformats.org/officeDocument/2006/relationships/hyperlink" Target="http://en.wikipedia.org/wiki/Croats" TargetMode="External"/><Relationship Id="rId17" Type="http://schemas.openxmlformats.org/officeDocument/2006/relationships/hyperlink" Target="http://en.wikipedia.org/wiki/Lithosphere" TargetMode="External"/><Relationship Id="rId25" Type="http://schemas.openxmlformats.org/officeDocument/2006/relationships/hyperlink" Target="http://en.wikipedia.org/wiki/Ocean_floor" TargetMode="External"/><Relationship Id="rId33" Type="http://schemas.openxmlformats.org/officeDocument/2006/relationships/hyperlink" Target="http://en.wikipedia.org/wiki/United_States_Congress" TargetMode="External"/><Relationship Id="rId2" Type="http://schemas.openxmlformats.org/officeDocument/2006/relationships/slide" Target="../slides/slide42.xml"/><Relationship Id="rId16" Type="http://schemas.openxmlformats.org/officeDocument/2006/relationships/hyperlink" Target="http://en.wikipedia.org/wiki/Continental_crust" TargetMode="External"/><Relationship Id="rId20" Type="http://schemas.openxmlformats.org/officeDocument/2006/relationships/hyperlink" Target="http://en.wikipedia.org/wiki/Seismogram" TargetMode="External"/><Relationship Id="rId29" Type="http://schemas.openxmlformats.org/officeDocument/2006/relationships/hyperlink" Target="http://en.wikipedia.org/wiki/Dunite" TargetMode="External"/><Relationship Id="rId1" Type="http://schemas.openxmlformats.org/officeDocument/2006/relationships/notesMaster" Target="../notesMasters/notesMaster1.xml"/><Relationship Id="rId6" Type="http://schemas.openxmlformats.org/officeDocument/2006/relationships/hyperlink" Target="http://en.wikipedia.org/wiki/Newfoundland_and_Labrador" TargetMode="External"/><Relationship Id="rId11" Type="http://schemas.openxmlformats.org/officeDocument/2006/relationships/hyperlink" Target="http://en.wikipedia.org/wiki/Mantle_(geology)" TargetMode="External"/><Relationship Id="rId24" Type="http://schemas.openxmlformats.org/officeDocument/2006/relationships/hyperlink" Target="http://en.wikipedia.org/wiki/Refraction" TargetMode="External"/><Relationship Id="rId32" Type="http://schemas.openxmlformats.org/officeDocument/2006/relationships/hyperlink" Target="http://en.wikipedia.org/wiki/Project_Mohole" TargetMode="External"/><Relationship Id="rId37" Type="http://schemas.openxmlformats.org/officeDocument/2006/relationships/hyperlink" Target="http://en.wikipedia.org/wiki/Chikyu_Hakken" TargetMode="External"/><Relationship Id="rId5" Type="http://schemas.openxmlformats.org/officeDocument/2006/relationships/hyperlink" Target="http://en.wikipedia.org/wiki/Gros_Morne_National_Park" TargetMode="External"/><Relationship Id="rId15" Type="http://schemas.openxmlformats.org/officeDocument/2006/relationships/hyperlink" Target="http://en.wikipedia.org/wiki/Oceanic_crust" TargetMode="External"/><Relationship Id="rId23" Type="http://schemas.openxmlformats.org/officeDocument/2006/relationships/hyperlink" Target="http://en.wikipedia.org/wiki/S-waves" TargetMode="External"/><Relationship Id="rId28" Type="http://schemas.openxmlformats.org/officeDocument/2006/relationships/hyperlink" Target="http://en.wikipedia.org/wiki/Peridotite" TargetMode="External"/><Relationship Id="rId36" Type="http://schemas.openxmlformats.org/officeDocument/2006/relationships/hyperlink" Target="http://en.wikipedia.org/wiki/Structure_of_the_Earth" TargetMode="External"/><Relationship Id="rId10" Type="http://schemas.openxmlformats.org/officeDocument/2006/relationships/hyperlink" Target="http://en.wikipedia.org/wiki/Crust_(geology)" TargetMode="External"/><Relationship Id="rId19" Type="http://schemas.openxmlformats.org/officeDocument/2006/relationships/hyperlink" Target="http://en.wikipedia.org/wiki/Asthenosphere" TargetMode="External"/><Relationship Id="rId31" Type="http://schemas.openxmlformats.org/officeDocument/2006/relationships/hyperlink" Target="http://en.wikipedia.org/wiki/National_Science_Foundation" TargetMode="External"/><Relationship Id="rId4" Type="http://schemas.openxmlformats.org/officeDocument/2006/relationships/hyperlink" Target="http://en.wikipedia.org/wiki/Ophiolite" TargetMode="External"/><Relationship Id="rId9" Type="http://schemas.openxmlformats.org/officeDocument/2006/relationships/hyperlink" Target="http://en.wikipedia.org/wiki/Earth" TargetMode="External"/><Relationship Id="rId14" Type="http://schemas.openxmlformats.org/officeDocument/2006/relationships/hyperlink" Target="http://en.wikipedia.org/wiki/Andrija_Mohorovi%C4%8Di%C4%87" TargetMode="External"/><Relationship Id="rId22" Type="http://schemas.openxmlformats.org/officeDocument/2006/relationships/hyperlink" Target="http://en.wikipedia.org/wiki/P-waves" TargetMode="External"/><Relationship Id="rId27" Type="http://schemas.openxmlformats.org/officeDocument/2006/relationships/hyperlink" Target="http://en.wikipedia.org/wiki/Basalt" TargetMode="External"/><Relationship Id="rId30" Type="http://schemas.openxmlformats.org/officeDocument/2006/relationships/hyperlink" Target="http://en.wikipedia.org/w/index.php?title=Mohorovi%C4%8Di%C4%87_discontinuity&amp;action=edit&amp;section=2" TargetMode="External"/><Relationship Id="rId35" Type="http://schemas.openxmlformats.org/officeDocument/2006/relationships/hyperlink" Target="http://en.wikipedia.org/wiki/Sakhalin-I" TargetMode="External"/></Relationships>
</file>

<file path=ppt/notesSlides/_rels/notesSlide18.xml.rels><?xml version="1.0" encoding="UTF-8" standalone="yes"?>
<Relationships xmlns="http://schemas.openxmlformats.org/package/2006/relationships"><Relationship Id="rId13" Type="http://schemas.openxmlformats.org/officeDocument/2006/relationships/hyperlink" Target="http://en.wikipedia.org/wiki/Canada" TargetMode="External"/><Relationship Id="rId18" Type="http://schemas.openxmlformats.org/officeDocument/2006/relationships/hyperlink" Target="http://en.wikipedia.org/wiki/Torngat_Mountains_National_Park" TargetMode="External"/><Relationship Id="rId26" Type="http://schemas.openxmlformats.org/officeDocument/2006/relationships/hyperlink" Target="http://en.wikipedia.org/wiki/Harold_Williams_(geologist)" TargetMode="External"/><Relationship Id="rId39" Type="http://schemas.openxmlformats.org/officeDocument/2006/relationships/hyperlink" Target="http://en.wikipedia.org/wiki/Glacier" TargetMode="External"/><Relationship Id="rId21" Type="http://schemas.openxmlformats.org/officeDocument/2006/relationships/hyperlink" Target="http://en.wikipedia.org/wiki/Eroded" TargetMode="External"/><Relationship Id="rId34" Type="http://schemas.openxmlformats.org/officeDocument/2006/relationships/hyperlink" Target="http://en.wikipedia.org/wiki/Granite" TargetMode="External"/><Relationship Id="rId42" Type="http://schemas.openxmlformats.org/officeDocument/2006/relationships/hyperlink" Target="http://en.wikipedia.org/wiki/Water_quality" TargetMode="External"/><Relationship Id="rId47" Type="http://schemas.openxmlformats.org/officeDocument/2006/relationships/hyperlink" Target="http://en.wikipedia.org/wiki/Magnesium" TargetMode="External"/><Relationship Id="rId50" Type="http://schemas.openxmlformats.org/officeDocument/2006/relationships/hyperlink" Target="http://en.wikipedia.org/wiki/Yellow_birch" TargetMode="External"/><Relationship Id="rId55" Type="http://schemas.openxmlformats.org/officeDocument/2006/relationships/hyperlink" Target="http://en.wikipedia.org/wiki/Moose" TargetMode="External"/><Relationship Id="rId7" Type="http://schemas.openxmlformats.org/officeDocument/2006/relationships/hyperlink" Target="http://en.wikipedia.org/wiki/Corner_Brook,_Newfoundland_and_Labrador" TargetMode="External"/><Relationship Id="rId12" Type="http://schemas.openxmlformats.org/officeDocument/2006/relationships/hyperlink" Target="http://whc.unesco.org/en/list/419" TargetMode="External"/><Relationship Id="rId17" Type="http://schemas.openxmlformats.org/officeDocument/2006/relationships/hyperlink" Target="http://en.wikipedia.org/wiki/Atlantic_Canada" TargetMode="External"/><Relationship Id="rId25" Type="http://schemas.openxmlformats.org/officeDocument/2006/relationships/hyperlink" Target="http://en.wikipedia.org/wiki/Sam_Shalabi" TargetMode="External"/><Relationship Id="rId33" Type="http://schemas.openxmlformats.org/officeDocument/2006/relationships/hyperlink" Target="http://en.wikipedia.org/wiki/Precambrian" TargetMode="External"/><Relationship Id="rId38" Type="http://schemas.openxmlformats.org/officeDocument/2006/relationships/hyperlink" Target="http://en.wikipedia.org/wiki/Fjord" TargetMode="External"/><Relationship Id="rId46" Type="http://schemas.openxmlformats.org/officeDocument/2006/relationships/hyperlink" Target="http://en.wikipedia.org/wiki/Calcium" TargetMode="External"/><Relationship Id="rId59" Type="http://schemas.openxmlformats.org/officeDocument/2006/relationships/hyperlink" Target="http://en.wikipedia.org/wiki/James_Callaghan" TargetMode="External"/><Relationship Id="rId2" Type="http://schemas.openxmlformats.org/officeDocument/2006/relationships/slide" Target="../slides/slide44.xml"/><Relationship Id="rId16" Type="http://schemas.openxmlformats.org/officeDocument/2006/relationships/hyperlink" Target="http://en.wikipedia.org/wiki/National_park" TargetMode="External"/><Relationship Id="rId20" Type="http://schemas.openxmlformats.org/officeDocument/2006/relationships/hyperlink" Target="http://en.wikipedia.org/wiki/Appalachian_Mountains" TargetMode="External"/><Relationship Id="rId29" Type="http://schemas.openxmlformats.org/officeDocument/2006/relationships/hyperlink" Target="http://en.wikipedia.org/wiki/Obduction" TargetMode="External"/><Relationship Id="rId41" Type="http://schemas.openxmlformats.org/officeDocument/2006/relationships/hyperlink" Target="http://en.wikipedia.org/wiki/Post-glacial_rebound" TargetMode="External"/><Relationship Id="rId54" Type="http://schemas.openxmlformats.org/officeDocument/2006/relationships/hyperlink" Target="http://en.wikipedia.org/wiki/Arctic_hare" TargetMode="External"/><Relationship Id="rId1" Type="http://schemas.openxmlformats.org/officeDocument/2006/relationships/notesMaster" Target="../notesMasters/notesMaster1.xml"/><Relationship Id="rId6" Type="http://schemas.openxmlformats.org/officeDocument/2006/relationships/hyperlink" Target="http://en.wikipedia.org/wiki/Newfoundland_and_Labrador" TargetMode="External"/><Relationship Id="rId11" Type="http://schemas.openxmlformats.org/officeDocument/2006/relationships/hyperlink" Target="http://en.wikipedia.org/wiki/World_Heritage_Committee" TargetMode="External"/><Relationship Id="rId24" Type="http://schemas.openxmlformats.org/officeDocument/2006/relationships/hyperlink" Target="http://en.wikipedia.org/wiki/Melissa_Auf_der_Maur" TargetMode="External"/><Relationship Id="rId32" Type="http://schemas.openxmlformats.org/officeDocument/2006/relationships/hyperlink" Target="http://en.wikipedia.org/wiki/Ordovician" TargetMode="External"/><Relationship Id="rId37" Type="http://schemas.openxmlformats.org/officeDocument/2006/relationships/hyperlink" Target="http://en.wikipedia.org/wiki/Western_Brook_Pond" TargetMode="External"/><Relationship Id="rId40" Type="http://schemas.openxmlformats.org/officeDocument/2006/relationships/hyperlink" Target="http://en.wikipedia.org/wiki/Ice_age" TargetMode="External"/><Relationship Id="rId45" Type="http://schemas.openxmlformats.org/officeDocument/2006/relationships/hyperlink" Target="http://en.wikipedia.org/wiki/Desert" TargetMode="External"/><Relationship Id="rId53" Type="http://schemas.openxmlformats.org/officeDocument/2006/relationships/hyperlink" Target="http://en.wikipedia.org/wiki/Caribou" TargetMode="External"/><Relationship Id="rId58" Type="http://schemas.openxmlformats.org/officeDocument/2006/relationships/hyperlink" Target="http://en.wikipedia.org/w/index.php?title=Kaya_Burgess&amp;action=edit&amp;redlink=1" TargetMode="External"/><Relationship Id="rId5" Type="http://schemas.openxmlformats.org/officeDocument/2006/relationships/hyperlink" Target="http://en.wikipedia.org/wiki/National_Park" TargetMode="External"/><Relationship Id="rId15" Type="http://schemas.openxmlformats.org/officeDocument/2006/relationships/hyperlink" Target="http://en.wikipedia.org/wiki/World_heritage_site" TargetMode="External"/><Relationship Id="rId23" Type="http://schemas.openxmlformats.org/officeDocument/2006/relationships/hyperlink" Target="http://en.wikipedia.org/wiki/National_Parks_Project" TargetMode="External"/><Relationship Id="rId28" Type="http://schemas.openxmlformats.org/officeDocument/2006/relationships/hyperlink" Target="http://en.wikipedia.org/wiki/Mantle_(geology)" TargetMode="External"/><Relationship Id="rId36" Type="http://schemas.openxmlformats.org/officeDocument/2006/relationships/hyperlink" Target="http://en.wikipedia.org/wiki/Igneous" TargetMode="External"/><Relationship Id="rId49" Type="http://schemas.openxmlformats.org/officeDocument/2006/relationships/hyperlink" Target="http://en.wikipedia.org/wiki/Balsam_fir" TargetMode="External"/><Relationship Id="rId57" Type="http://schemas.openxmlformats.org/officeDocument/2006/relationships/hyperlink" Target="http://en.wikipedia.org/wiki/Harlequin_Duck" TargetMode="External"/><Relationship Id="rId10" Type="http://schemas.openxmlformats.org/officeDocument/2006/relationships/hyperlink" Target="http://en.wikipedia.org/wiki/World_Heritage_Site" TargetMode="External"/><Relationship Id="rId19" Type="http://schemas.openxmlformats.org/officeDocument/2006/relationships/hyperlink" Target="http://en.wikipedia.org/wiki/Long_Range_Mountains" TargetMode="External"/><Relationship Id="rId31" Type="http://schemas.openxmlformats.org/officeDocument/2006/relationships/hyperlink" Target="http://en.wikipedia.org/wiki/Sedimentary" TargetMode="External"/><Relationship Id="rId44" Type="http://schemas.openxmlformats.org/officeDocument/2006/relationships/hyperlink" Target="http://en.wikipedia.org/wiki/Peridotite" TargetMode="External"/><Relationship Id="rId52" Type="http://schemas.openxmlformats.org/officeDocument/2006/relationships/hyperlink" Target="http://en.wikipedia.org/wiki/American_Black_Bear" TargetMode="External"/><Relationship Id="rId60" Type="http://schemas.openxmlformats.org/officeDocument/2006/relationships/hyperlink" Target="http://en.wikipedia.org/wiki/The_Times" TargetMode="External"/><Relationship Id="rId4" Type="http://schemas.openxmlformats.org/officeDocument/2006/relationships/hyperlink" Target="http://en.wikipedia.org/wiki/IUCN" TargetMode="External"/><Relationship Id="rId9" Type="http://schemas.openxmlformats.org/officeDocument/2006/relationships/hyperlink" Target="http://en.wikipedia.org/wiki/Parks_Canada" TargetMode="External"/><Relationship Id="rId14" Type="http://schemas.openxmlformats.org/officeDocument/2006/relationships/hyperlink" Target="http://en.wikipedia.org/wiki/List_of_World_Heritage_Sites_in_the_Americas" TargetMode="External"/><Relationship Id="rId22" Type="http://schemas.openxmlformats.org/officeDocument/2006/relationships/hyperlink" Target="http://en.wikipedia.org/wiki/Sturla_Gunnarsson" TargetMode="External"/><Relationship Id="rId27" Type="http://schemas.openxmlformats.org/officeDocument/2006/relationships/hyperlink" Target="http://en.wikipedia.org/wiki/Oceanic_crust" TargetMode="External"/><Relationship Id="rId30" Type="http://schemas.openxmlformats.org/officeDocument/2006/relationships/hyperlink" Target="http://en.wikipedia.org/wiki/Plate_tectonics" TargetMode="External"/><Relationship Id="rId35" Type="http://schemas.openxmlformats.org/officeDocument/2006/relationships/hyperlink" Target="http://en.wikipedia.org/wiki/Palaeozoic" TargetMode="External"/><Relationship Id="rId43" Type="http://schemas.openxmlformats.org/officeDocument/2006/relationships/hyperlink" Target="http://en.wikipedia.org/wiki/Pissing_Mare_Falls" TargetMode="External"/><Relationship Id="rId48" Type="http://schemas.openxmlformats.org/officeDocument/2006/relationships/hyperlink" Target="http://en.wikipedia.org/wiki/Spruce" TargetMode="External"/><Relationship Id="rId56" Type="http://schemas.openxmlformats.org/officeDocument/2006/relationships/hyperlink" Target="http://en.wikipedia.org/wiki/Merginae" TargetMode="External"/><Relationship Id="rId8" Type="http://schemas.openxmlformats.org/officeDocument/2006/relationships/hyperlink" Target="http://toolserver.org/~geohack/geohack.php?pagename=Gros_Morne_National_Park&amp;params=49_41_22_N_57_44_17_W_region:CA&amp;title=Gros+Morne+National+Park" TargetMode="External"/><Relationship Id="rId51" Type="http://schemas.openxmlformats.org/officeDocument/2006/relationships/hyperlink" Target="http://en.wikipedia.org/wiki/Canadian_Lynx" TargetMode="External"/><Relationship Id="rId3" Type="http://schemas.openxmlformats.org/officeDocument/2006/relationships/hyperlink" Target="http://en.wikipedia.org/wiki/Gros_Morne_(disambiguation)"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en.wikipedia.org/wiki/Long_Range_Mountains" TargetMode="External"/><Relationship Id="rId13" Type="http://schemas.openxmlformats.org/officeDocument/2006/relationships/hyperlink" Target="http://en.wikipedia.org/wiki/Drainage_basin" TargetMode="External"/><Relationship Id="rId18" Type="http://schemas.openxmlformats.org/officeDocument/2006/relationships/hyperlink" Target="http://en.wikipedia.org/wiki/Earthquake" TargetMode="External"/><Relationship Id="rId3" Type="http://schemas.openxmlformats.org/officeDocument/2006/relationships/hyperlink" Target="http://en.wikipedia.org/wiki/Canada" TargetMode="External"/><Relationship Id="rId7" Type="http://schemas.openxmlformats.org/officeDocument/2006/relationships/hyperlink" Target="http://en.wikipedia.org/wiki/Newfoundland_(island)" TargetMode="External"/><Relationship Id="rId12" Type="http://schemas.openxmlformats.org/officeDocument/2006/relationships/hyperlink" Target="http://en.wikipedia.org/wiki/Freshwater" TargetMode="External"/><Relationship Id="rId17" Type="http://schemas.openxmlformats.org/officeDocument/2006/relationships/hyperlink" Target="http://en.wikipedia.org/wiki/Tsunami" TargetMode="External"/><Relationship Id="rId2" Type="http://schemas.openxmlformats.org/officeDocument/2006/relationships/slide" Target="../slides/slide49.xml"/><Relationship Id="rId16" Type="http://schemas.openxmlformats.org/officeDocument/2006/relationships/hyperlink" Target="http://en.wikipedia.org/wiki/Pissing_Mare_Falls" TargetMode="External"/><Relationship Id="rId1" Type="http://schemas.openxmlformats.org/officeDocument/2006/relationships/notesMaster" Target="../notesMasters/notesMaster1.xml"/><Relationship Id="rId6" Type="http://schemas.openxmlformats.org/officeDocument/2006/relationships/hyperlink" Target="http://en.wikipedia.org/wiki/Gros_Morne_National_Park" TargetMode="External"/><Relationship Id="rId11" Type="http://schemas.openxmlformats.org/officeDocument/2006/relationships/hyperlink" Target="http://en.wikipedia.org/wiki/Glaciers" TargetMode="External"/><Relationship Id="rId5" Type="http://schemas.openxmlformats.org/officeDocument/2006/relationships/hyperlink" Target="http://en.wikipedia.org/wiki/Lake" TargetMode="External"/><Relationship Id="rId15" Type="http://schemas.openxmlformats.org/officeDocument/2006/relationships/hyperlink" Target="http://en.wikipedia.org/wiki/Oligotrophic_lake" TargetMode="External"/><Relationship Id="rId10" Type="http://schemas.openxmlformats.org/officeDocument/2006/relationships/hyperlink" Target="http://en.wikipedia.org/wiki/Seawater" TargetMode="External"/><Relationship Id="rId4" Type="http://schemas.openxmlformats.org/officeDocument/2006/relationships/hyperlink" Target="http://en.wikipedia.org/wiki/Fjord" TargetMode="External"/><Relationship Id="rId9" Type="http://schemas.openxmlformats.org/officeDocument/2006/relationships/hyperlink" Target="http://en.wikipedia.org/wiki/Appalachian_Mountains" TargetMode="External"/><Relationship Id="rId14" Type="http://schemas.openxmlformats.org/officeDocument/2006/relationships/hyperlink" Target="http://en.wikipedia.org/wiki/Igneous_rock"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pl.org/div/stateknow/oh1.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ipl.org/div/stateknow/ky1.html" TargetMode="External"/><Relationship Id="rId5" Type="http://schemas.openxmlformats.org/officeDocument/2006/relationships/hyperlink" Target="http://www.ipl.org/div/stateknow/tn1.html" TargetMode="External"/><Relationship Id="rId4" Type="http://schemas.openxmlformats.org/officeDocument/2006/relationships/hyperlink" Target="http://www.ipl.org/div/stateknow/va1.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pl.org/div/stateknow/oh1.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ipl.org/div/stateknow/ky1.html" TargetMode="External"/><Relationship Id="rId5" Type="http://schemas.openxmlformats.org/officeDocument/2006/relationships/hyperlink" Target="http://www.ipl.org/div/stateknow/tn1.html" TargetMode="External"/><Relationship Id="rId4" Type="http://schemas.openxmlformats.org/officeDocument/2006/relationships/hyperlink" Target="http://www.ipl.org/div/stateknow/va1.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Beothuk"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en.wikipedia.org/wiki/Tuberculosis" TargetMode="External"/><Relationship Id="rId4" Type="http://schemas.openxmlformats.org/officeDocument/2006/relationships/hyperlink" Target="http://en.wikipedia.org/wiki/Shanawdithit"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L'Anse_aux_Meadows" TargetMode="External"/><Relationship Id="rId13" Type="http://schemas.openxmlformats.org/officeDocument/2006/relationships/hyperlink" Target="http://www.infoplease.com/ce6/world/A0859944.html" TargetMode="External"/><Relationship Id="rId3" Type="http://schemas.openxmlformats.org/officeDocument/2006/relationships/hyperlink" Target="http://en.wikipedia.org/wiki/Beothuk" TargetMode="External"/><Relationship Id="rId7" Type="http://schemas.openxmlformats.org/officeDocument/2006/relationships/hyperlink" Target="http://en.wikipedia.org/wiki/Skraelings" TargetMode="External"/><Relationship Id="rId12" Type="http://schemas.openxmlformats.org/officeDocument/2006/relationships/hyperlink" Target="http://en.wikipedia.org/wiki/Mi'kmaq_peopl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Norseman" TargetMode="External"/><Relationship Id="rId11" Type="http://schemas.openxmlformats.org/officeDocument/2006/relationships/hyperlink" Target="http://en.wikipedia.org/wiki/First_Nations" TargetMode="External"/><Relationship Id="rId5" Type="http://schemas.openxmlformats.org/officeDocument/2006/relationships/hyperlink" Target="http://en.wikipedia.org/wiki/Tuberculosis" TargetMode="External"/><Relationship Id="rId10" Type="http://schemas.openxmlformats.org/officeDocument/2006/relationships/hyperlink" Target="http://en.wikipedia.org/wiki/Immune_System" TargetMode="External"/><Relationship Id="rId4" Type="http://schemas.openxmlformats.org/officeDocument/2006/relationships/hyperlink" Target="http://en.wikipedia.org/wiki/Shanawdithit" TargetMode="External"/><Relationship Id="rId9" Type="http://schemas.openxmlformats.org/officeDocument/2006/relationships/hyperlink" Target="http://en.wikipedia.org/wiki/John_Cabo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D8038E-8984-49C7-85EB-2BE109E9DC6B}" type="slidenum">
              <a:rPr lang="en-US" smtClean="0"/>
              <a:pPr/>
              <a:t>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32500" lnSpcReduction="20000"/>
          </a:bodyPr>
          <a:lstStyle/>
          <a:p>
            <a:pPr eaLnBrk="1" fontAlgn="auto" hangingPunct="1">
              <a:spcBef>
                <a:spcPts val="0"/>
              </a:spcBef>
              <a:spcAft>
                <a:spcPts val="0"/>
              </a:spcAft>
              <a:defRPr/>
            </a:pPr>
            <a:r>
              <a:rPr lang="en-US" dirty="0"/>
              <a:t>From Newfoundland and Labrador; </a:t>
            </a:r>
            <a:r>
              <a:rPr lang="en-US" dirty="0" smtClean="0"/>
              <a:t>Travelers </a:t>
            </a:r>
            <a:r>
              <a:rPr lang="en-US" dirty="0"/>
              <a:t>Guide to the Geology</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Newfoundland in the middle Cambrian (540 mya)</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In the Middle Cambrian two ancient continents, Laurentia &amp; Godwana, were separated by the Iapetus Ocean. The Western Zone of Newfoundland lay on the eastern edge of Laurentia while the Eastern Zone was part of Gondwana. For those who study Greek mythology, you’ll know that Iapetus, after whom this ancient ocean was named, was the father of Atlas, after whom the present-day Atlantic Ocean is named.</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From Geology of the West Coast of Newfoundland</a:t>
            </a:r>
            <a:br>
              <a:rPr lang="en-US" dirty="0"/>
            </a:br>
            <a:r>
              <a:rPr lang="en-US" i="1" dirty="0"/>
              <a:t>A. B. Ryan</a:t>
            </a:r>
            <a:br>
              <a:rPr lang="en-US" i="1" dirty="0"/>
            </a:br>
            <a:r>
              <a:rPr lang="en-US" i="1" dirty="0"/>
              <a:t>Mineral Development Division,</a:t>
            </a:r>
            <a:br>
              <a:rPr lang="en-US" i="1" dirty="0"/>
            </a:br>
            <a:r>
              <a:rPr lang="en-US" i="1" dirty="0"/>
              <a:t>Newfoundland Department of Mines and Energy</a:t>
            </a:r>
            <a:br>
              <a:rPr lang="en-US" i="1" dirty="0"/>
            </a:br>
            <a:r>
              <a:rPr lang="en-US" i="1" dirty="0"/>
              <a:t>(from Newfoundland Journal of Geological Education, v7, n2, 1983)</a:t>
            </a:r>
            <a:r>
              <a:rPr lang="en-US" dirty="0"/>
              <a:t>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Mountains, Plates and Iapetus</a:t>
            </a:r>
            <a:r>
              <a:rPr lang="en-US" dirty="0"/>
              <a:t> </a:t>
            </a:r>
            <a:br>
              <a:rPr lang="en-US" dirty="0"/>
            </a:br>
            <a:r>
              <a:rPr lang="en-US" dirty="0"/>
              <a:t/>
            </a:r>
            <a:br>
              <a:rPr lang="en-US" dirty="0"/>
            </a:br>
            <a:r>
              <a:rPr lang="en-US" dirty="0"/>
              <a:t>The island of Newfoundland occurs at the northeastern terminus of the Appalachian Mountain system, a mountain chain which once paralleled the east coast of North America from Newfoundland to Alabama, and </a:t>
            </a:r>
            <a:r>
              <a:rPr lang="en-US" dirty="0" smtClean="0"/>
              <a:t>rivaled </a:t>
            </a:r>
            <a:r>
              <a:rPr lang="en-US" dirty="0"/>
              <a:t>the present-day Rockies in their beauty. The forces of erosion, however, have taken their toll, and our Appalachians have been worn down to a gently rolling terrain, with only a few upland areas remaining to remind us of their former magnificence. Even though we have been robbed of our Rocky Mountain highs, the erosion of the Appalachians has revealed in Newfoundland a superb cross-section of the core of an ancient mountain belt, and made it the Mecca for earth scientists from around the world. </a:t>
            </a:r>
            <a:br>
              <a:rPr lang="en-US" dirty="0"/>
            </a:br>
            <a:r>
              <a:rPr lang="en-US" dirty="0"/>
              <a:t/>
            </a:r>
            <a:br>
              <a:rPr lang="en-US" dirty="0"/>
            </a:br>
            <a:r>
              <a:rPr lang="en-US" dirty="0"/>
              <a:t>To understand why Newfoundland attracts such hordes of geoscientists we must consider </a:t>
            </a:r>
            <a:r>
              <a:rPr lang="en-US" i="1" dirty="0"/>
              <a:t>plate tectonics</a:t>
            </a:r>
            <a:r>
              <a:rPr lang="en-US" dirty="0"/>
              <a:t>, that concept which has revolutionized geology since the mid-1960's. It has been recognized that the earth's surface is in constant motion, that it is composed of giant crustal plates that break, separate, rub side-by-side against each other or collide, just the way the ice pans around our coastline do in Spring. Newfoundland marks the site where one of the earth's great continental plates split apart about 600 million years ago and then collided again some 200 million years later. When this ancient continental plate split, the two smaller plates began to drift away from each other, and in the space between them an ocean was formed. This ocean has been termed the Iapetus Ocean, and it reached at least 1000 km in width before the wayward drift of the continental pieces was halted, and the two began to come together again. </a:t>
            </a:r>
            <a:br>
              <a:rPr lang="en-US" dirty="0"/>
            </a:br>
            <a:r>
              <a:rPr lang="en-US" dirty="0"/>
              <a:t/>
            </a:r>
            <a:br>
              <a:rPr lang="en-US" dirty="0"/>
            </a:br>
            <a:r>
              <a:rPr lang="en-US" b="1" dirty="0"/>
              <a:t>Warm Waters in the West</a:t>
            </a:r>
            <a:r>
              <a:rPr lang="en-US" dirty="0"/>
              <a:t> </a:t>
            </a:r>
            <a:br>
              <a:rPr lang="en-US" dirty="0"/>
            </a:br>
            <a:r>
              <a:rPr lang="en-US" dirty="0"/>
              <a:t/>
            </a:r>
            <a:br>
              <a:rPr lang="en-US" dirty="0"/>
            </a:br>
            <a:r>
              <a:rPr lang="en-US" dirty="0"/>
              <a:t>What was Western Newfoundland like during the time when the Iapetus Ocean lapped its shores? To understand this, we must study the 500-600 million year old sedimentary rocks that were deposited when the Iapetus Ocean formed. Such rocks are well preserved in the western part of Newfoundland as far east as a line running northeast through Grand Lake - a chunk of Newfoundland which geologists refer to as the Humber Zone (Figure 1). </a:t>
            </a:r>
            <a:br>
              <a:rPr lang="en-US" dirty="0"/>
            </a:br>
            <a:r>
              <a:rPr lang="en-US" dirty="0"/>
              <a:t/>
            </a:r>
            <a:br>
              <a:rPr lang="en-US" dirty="0"/>
            </a:br>
            <a:r>
              <a:rPr lang="en-US" dirty="0"/>
              <a:t>The oldest rocks of the Humber Zone are the 1200-1800 million year old gneisses, granites and anorthosites which constitute the Long Range Mountains of the Great Northern Peninsula, and underlie Indian Head and Steel Mountain near Stephenville. These are remnants of the old Canadian Shield which split apart 600 million years ago, and they formed the </a:t>
            </a:r>
            <a:r>
              <a:rPr lang="en-US" i="1" dirty="0"/>
              <a:t>basement</a:t>
            </a:r>
            <a:r>
              <a:rPr lang="en-US" dirty="0"/>
              <a:t> on which the sediments of Iapetus were laid down. These sedimentary rocks, which were deposited between 600 million and 400 million years ago, are predominantly sandstones and carbonate rocks (limestones), and are well-exposed in roadside outcrops and along the coastline of the Port au Port Peninsula and the Great Northern Peninsula. These rocks represent ancient beach sands and shallow marine carbonates. The marine environment at this time probably resembled the present-day </a:t>
            </a:r>
            <a:r>
              <a:rPr lang="en-US" dirty="0" smtClean="0"/>
              <a:t>Bahamas </a:t>
            </a:r>
            <a:r>
              <a:rPr lang="en-US" dirty="0"/>
              <a:t>Banks - and there was no need to go south in winter! It teemed with shelly animals, whose fossil remains can be found in limestones all along the west coast. </a:t>
            </a:r>
            <a:br>
              <a:rPr lang="en-US" dirty="0"/>
            </a:br>
            <a:r>
              <a:rPr lang="en-US" dirty="0"/>
              <a:t/>
            </a:r>
            <a:br>
              <a:rPr lang="en-US" dirty="0"/>
            </a:br>
            <a:r>
              <a:rPr lang="en-US" dirty="0"/>
              <a:t>East of this carbonate bank which covered the present-day Great Northern Peninsula, there was a continental slope, much like the tail of the Grand Banks, which gave way to the deep ocean floor. Along this slope were deposited shale, sandstone, deep-water limestone, volcanic rocks, and giant debris falls resulting from material breaking off the carbonate bank and rolling down the slope. Such rocks can be observed between White Bay and the Baie Verte highway. </a:t>
            </a:r>
            <a:br>
              <a:rPr lang="en-US" dirty="0"/>
            </a:br>
            <a:r>
              <a:rPr lang="en-US" dirty="0"/>
              <a:t/>
            </a:r>
            <a:br>
              <a:rPr lang="en-US" dirty="0"/>
            </a:br>
            <a:r>
              <a:rPr lang="en-US" b="1" dirty="0"/>
              <a:t>Ophiolites and West Coast </a:t>
            </a:r>
            <a:r>
              <a:rPr lang="en-US" b="1" dirty="0" smtClean="0"/>
              <a:t>Splendor</a:t>
            </a:r>
            <a:r>
              <a:rPr lang="en-US" dirty="0"/>
              <a:t/>
            </a:r>
            <a:br>
              <a:rPr lang="en-US" dirty="0"/>
            </a:br>
            <a:r>
              <a:rPr lang="en-US" dirty="0"/>
              <a:t/>
            </a:r>
            <a:br>
              <a:rPr lang="en-US" dirty="0"/>
            </a:br>
            <a:r>
              <a:rPr lang="en-US" dirty="0"/>
              <a:t>When Iapetus began to close some 450 million years ago and the Appalachian Mountains were built up along the east coast of North America, the ocean floor became wrinkled and uplifted. Giant slabs (up to 40 x 10 km) of ocean floor (the ophiolite complexes) were squeezed out between the continental plates and obducted or emplaced across the old continental margin (Figure 2). Some of the best examples of these ophiolites in the world can be seen on the west coast. They form the scenic brown mountains of Western Newfoundland - Blow Me Down, North Arm Mountain, the Lewis Hills and Table Mountain - and the White Hills near St. Anthony. The discovery of these transported oceanic slabs led Dr. E.R.W. Neale, an eminent geologist and at one time vice-president (academic) of Memorial University of Newfoundland, to exclaim several years ago, "Surely this has to be the eighth wonder of the world!"</a:t>
            </a:r>
            <a:br>
              <a:rPr lang="en-US" dirty="0"/>
            </a:br>
            <a:r>
              <a:rPr lang="en-US" dirty="0"/>
              <a:t/>
            </a:r>
            <a:br>
              <a:rPr lang="en-US" dirty="0"/>
            </a:br>
            <a:r>
              <a:rPr lang="en-US" dirty="0">
                <a:hlinkClick r:id="rId3" action="ppaction://hlinkfile"/>
              </a:rPr>
              <a:t>Cross-section of the geology of Western Newfoundland</a:t>
            </a:r>
            <a:r>
              <a:rPr lang="en-US" dirty="0"/>
              <a:t> </a:t>
            </a:r>
            <a:br>
              <a:rPr lang="en-US" dirty="0"/>
            </a:br>
            <a:r>
              <a:rPr lang="en-US" dirty="0"/>
              <a:t/>
            </a:r>
            <a:br>
              <a:rPr lang="en-US" dirty="0"/>
            </a:br>
            <a:r>
              <a:rPr lang="en-US" b="1" dirty="0"/>
              <a:t>Deer Lake and Death Valley</a:t>
            </a:r>
            <a:r>
              <a:rPr lang="en-US" dirty="0"/>
              <a:t/>
            </a:r>
            <a:br>
              <a:rPr lang="en-US" dirty="0"/>
            </a:br>
            <a:r>
              <a:rPr lang="en-US" dirty="0"/>
              <a:t/>
            </a:r>
            <a:br>
              <a:rPr lang="en-US" dirty="0"/>
            </a:br>
            <a:r>
              <a:rPr lang="en-US" dirty="0"/>
              <a:t>The Iapetus Ocean had closed by 400 million years ago, and Western Newfoundland was an upland area in which vertical movements of crustal blocks along major fault zones led to the formation of two major basins in which accumulations of sediments occurred between 345 million and 280 million years ago. One of these basins extended from Deer Lake to Conche (the Deer Lake Basin) and the other extended from Stephenville to the Codroy Valley (the St. George's Bay Basin). These basins probably resembled the present-day Death Valley of California, surrounded by mountains and with great alluvial fans extending from the mountain scarps across a lowland with shallow lakes. Sedimentary rocks deposited in both basins are conglomerate, sandstone, siltstone and shale, commonly containing fossils of fish, plants and trees. Thin coal seams and oil shales occur in the Deer Lake Basin, and evaporites (gypsum, potash and salt) as well as coal and oil, occur in the St. George's Bay Basin. </a:t>
            </a:r>
            <a:br>
              <a:rPr lang="en-US" dirty="0"/>
            </a:br>
            <a:r>
              <a:rPr lang="en-US" dirty="0"/>
              <a:t/>
            </a:r>
            <a:br>
              <a:rPr lang="en-US" dirty="0"/>
            </a:br>
            <a:r>
              <a:rPr lang="en-US" b="1" dirty="0"/>
              <a:t>Atlantic Ocean Forms</a:t>
            </a:r>
            <a:r>
              <a:rPr lang="en-US" dirty="0"/>
              <a:t/>
            </a:r>
            <a:br>
              <a:rPr lang="en-US" dirty="0"/>
            </a:br>
            <a:r>
              <a:rPr lang="en-US" dirty="0"/>
              <a:t/>
            </a:r>
            <a:br>
              <a:rPr lang="en-US" dirty="0"/>
            </a:br>
            <a:r>
              <a:rPr lang="en-US" dirty="0"/>
              <a:t>When Iapetus closed 400 million years ago, what was eventually to become North America and Europe were welded together as one land mass. Alas, this would not be for long - in geological terms. One hundred million years later the old continental plate split again, this time to form the Atlantic Ocean which we know today. Even now Europe is moving away from us at about 3 cm per year. For those who study Greek mythology, you'll know that Iapetus, after whom the old ocean was named, was the father of Atlas, after whom the present day ocean is named. </a:t>
            </a:r>
            <a:br>
              <a:rPr lang="en-US" dirty="0"/>
            </a:br>
            <a:r>
              <a:rPr lang="en-US" dirty="0"/>
              <a:t/>
            </a:r>
            <a:br>
              <a:rPr lang="en-US" dirty="0"/>
            </a:br>
            <a:r>
              <a:rPr lang="en-US" b="1" dirty="0"/>
              <a:t>West Coast Mineral Wealth</a:t>
            </a:r>
            <a:r>
              <a:rPr lang="en-US" dirty="0"/>
              <a:t/>
            </a:r>
            <a:br>
              <a:rPr lang="en-US" dirty="0"/>
            </a:br>
            <a:r>
              <a:rPr lang="en-US" dirty="0"/>
              <a:t/>
            </a:r>
            <a:br>
              <a:rPr lang="en-US" dirty="0"/>
            </a:br>
            <a:r>
              <a:rPr lang="en-US" dirty="0"/>
              <a:t>The rocks of Western Newfoundland are important to the province's commerce. For instance, the carbonate rocks hosted the zinc mine at Daniel's Harbour, which closed in 1990, and are the source of limestone for the cement manufacturing plant at Corner Brook. The ophiolite complexes contain copper-bearing minerals which were once mined at York Harbour in the Bay of Islands, and they also contain chromite and asbestos prospects in the Lewis Hills. Gypsum is mined at Flat Bay, and the salt and potash deposits of the St. George's Bay basin may prove to be commercial in the future. Coal was mined near Howley and Robinsons during the early days of the Newfoundland Railway. Uranium exploration has been carried out in both Deer Lake and St. George's Bay Basins, but no economic deposits have yet been found. Onshore oil and gas seepages have been known on the west coast since the early 1800's when a resident of Parson's Pond found oil floating on the water there. About 50 wells have been drilled during the past century, and about one-half showed varying indications of hydrocarbons. In the early 1980s the Government of Newfoundland and Labrador designated 500,000 acres of the west coast available for oil and gas exploration. So, rocks of the ancient continental margin of Iapetus may one day generate activity </a:t>
            </a:r>
            <a:r>
              <a:rPr lang="en-US" dirty="0" smtClean="0"/>
              <a:t>rivaling </a:t>
            </a:r>
            <a:r>
              <a:rPr lang="en-US" dirty="0"/>
              <a:t>the present-day offshore continental margin of the Atlantic.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Ultramafic</a:t>
            </a:r>
            <a:r>
              <a:rPr lang="en-US" baseline="0" dirty="0"/>
              <a:t> rocks - </a:t>
            </a:r>
            <a:r>
              <a:rPr lang="en-US" sz="1200" b="0" i="0" kern="1200" dirty="0">
                <a:solidFill>
                  <a:schemeClr val="tx1"/>
                </a:solidFill>
                <a:latin typeface="+mn-lt"/>
                <a:ea typeface="+mn-ea"/>
                <a:cs typeface="+mn-cs"/>
              </a:rPr>
              <a:t>very low </a:t>
            </a:r>
            <a:r>
              <a:rPr lang="en-US" sz="1200" b="0" i="0" u="none" strike="noStrike" kern="1200" dirty="0">
                <a:solidFill>
                  <a:schemeClr val="tx1"/>
                </a:solidFill>
                <a:latin typeface="+mn-lt"/>
                <a:ea typeface="+mn-ea"/>
                <a:cs typeface="+mn-cs"/>
                <a:hlinkClick r:id="rId4" tooltip="Silica"/>
              </a:rPr>
              <a:t>silica</a:t>
            </a:r>
            <a:r>
              <a:rPr lang="en-US" sz="1200" b="0" i="0" kern="1200" dirty="0">
                <a:solidFill>
                  <a:schemeClr val="tx1"/>
                </a:solidFill>
                <a:latin typeface="+mn-lt"/>
                <a:ea typeface="+mn-ea"/>
                <a:cs typeface="+mn-cs"/>
              </a:rPr>
              <a:t> content (less than 45%), generally &gt;18% </a:t>
            </a:r>
            <a:r>
              <a:rPr lang="en-US" sz="1200" b="0" i="0" u="none" strike="noStrike" kern="1200" dirty="0">
                <a:solidFill>
                  <a:schemeClr val="tx1"/>
                </a:solidFill>
                <a:latin typeface="+mn-lt"/>
                <a:ea typeface="+mn-ea"/>
                <a:cs typeface="+mn-cs"/>
                <a:hlinkClick r:id="rId5" tooltip="Magnesium oxide"/>
              </a:rPr>
              <a:t>MgO</a:t>
            </a:r>
            <a:r>
              <a:rPr lang="en-US" sz="1200" b="0" i="0" kern="1200" dirty="0">
                <a:solidFill>
                  <a:schemeClr val="tx1"/>
                </a:solidFill>
                <a:latin typeface="+mn-lt"/>
                <a:ea typeface="+mn-ea"/>
                <a:cs typeface="+mn-cs"/>
              </a:rPr>
              <a:t>, high </a:t>
            </a:r>
            <a:r>
              <a:rPr lang="en-US" sz="1200" b="0" i="0" u="none" strike="noStrike" kern="1200" dirty="0">
                <a:solidFill>
                  <a:schemeClr val="tx1"/>
                </a:solidFill>
                <a:latin typeface="+mn-lt"/>
                <a:ea typeface="+mn-ea"/>
                <a:cs typeface="+mn-cs"/>
                <a:hlinkClick r:id="rId6" tooltip="Iron(II) oxide"/>
              </a:rPr>
              <a:t>FeO</a:t>
            </a:r>
            <a:r>
              <a:rPr lang="en-US" sz="1200" b="0" i="0" kern="1200" dirty="0">
                <a:solidFill>
                  <a:schemeClr val="tx1"/>
                </a:solidFill>
                <a:latin typeface="+mn-lt"/>
                <a:ea typeface="+mn-ea"/>
                <a:cs typeface="+mn-cs"/>
              </a:rPr>
              <a:t>, low </a:t>
            </a:r>
            <a:r>
              <a:rPr lang="en-US" sz="1200" b="0" i="0" u="none" strike="noStrike" kern="1200" dirty="0">
                <a:solidFill>
                  <a:schemeClr val="tx1"/>
                </a:solidFill>
                <a:latin typeface="+mn-lt"/>
                <a:ea typeface="+mn-ea"/>
                <a:cs typeface="+mn-cs"/>
                <a:hlinkClick r:id="rId7" tooltip="Potassium"/>
              </a:rPr>
              <a:t>potassium</a:t>
            </a:r>
            <a:r>
              <a:rPr lang="en-US" sz="1200" b="0" i="0" kern="1200" dirty="0">
                <a:solidFill>
                  <a:schemeClr val="tx1"/>
                </a:solidFill>
                <a:latin typeface="+mn-lt"/>
                <a:ea typeface="+mn-ea"/>
                <a:cs typeface="+mn-cs"/>
              </a:rPr>
              <a:t>, and are composed of usually greater than 90% </a:t>
            </a:r>
            <a:r>
              <a:rPr lang="en-US" sz="1200" b="0" i="0" u="none" strike="noStrike" kern="1200" dirty="0">
                <a:solidFill>
                  <a:schemeClr val="tx1"/>
                </a:solidFill>
                <a:latin typeface="+mn-lt"/>
                <a:ea typeface="+mn-ea"/>
                <a:cs typeface="+mn-cs"/>
                <a:hlinkClick r:id="rId8" tooltip="Mafic"/>
              </a:rPr>
              <a:t>mafic</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9" tooltip="Mineral"/>
              </a:rPr>
              <a:t>minerals</a:t>
            </a:r>
            <a:r>
              <a:rPr lang="en-US" sz="1200" b="0" i="0" kern="1200" dirty="0">
                <a:solidFill>
                  <a:schemeClr val="tx1"/>
                </a:solidFill>
                <a:latin typeface="+mn-lt"/>
                <a:ea typeface="+mn-ea"/>
                <a:cs typeface="+mn-cs"/>
              </a:rPr>
              <a:t> (dark colored, high </a:t>
            </a:r>
            <a:r>
              <a:rPr lang="en-US" sz="1200" b="0" i="0" u="none" strike="noStrike" kern="1200" dirty="0">
                <a:solidFill>
                  <a:schemeClr val="tx1"/>
                </a:solidFill>
                <a:latin typeface="+mn-lt"/>
                <a:ea typeface="+mn-ea"/>
                <a:cs typeface="+mn-cs"/>
                <a:hlinkClick r:id="rId10" tooltip="Magnesium"/>
              </a:rPr>
              <a:t>magnesium</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1" tooltip="Iron"/>
              </a:rPr>
              <a:t>iron</a:t>
            </a:r>
            <a:r>
              <a:rPr lang="en-US" sz="1200" b="0" i="0" kern="1200" dirty="0">
                <a:solidFill>
                  <a:schemeClr val="tx1"/>
                </a:solidFill>
                <a:latin typeface="+mn-lt"/>
                <a:ea typeface="+mn-ea"/>
                <a:cs typeface="+mn-cs"/>
              </a:rPr>
              <a:t> content). The </a:t>
            </a:r>
            <a:r>
              <a:rPr lang="en-US" sz="1200" b="0" i="0" u="none" strike="noStrike" kern="1200" dirty="0">
                <a:solidFill>
                  <a:schemeClr val="tx1"/>
                </a:solidFill>
                <a:latin typeface="+mn-lt"/>
                <a:ea typeface="+mn-ea"/>
                <a:cs typeface="+mn-cs"/>
                <a:hlinkClick r:id="rId12" tooltip="Mantle (geology)"/>
              </a:rPr>
              <a:t>Earth's mantle</a:t>
            </a:r>
            <a:r>
              <a:rPr lang="en-US" sz="1200" b="0" i="0" kern="1200" dirty="0">
                <a:solidFill>
                  <a:schemeClr val="tx1"/>
                </a:solidFill>
                <a:latin typeface="+mn-lt"/>
                <a:ea typeface="+mn-ea"/>
                <a:cs typeface="+mn-cs"/>
              </a:rPr>
              <a:t> is composed of ultramafic rocks. </a:t>
            </a:r>
            <a:endParaRPr lang="en-US" dirty="0"/>
          </a:p>
        </p:txBody>
      </p:sp>
      <p:sp>
        <p:nvSpPr>
          <p:cNvPr id="123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3D215-364E-447E-B5FB-28400972EA16}" type="slidenum">
              <a:rPr lang="en-US" smtClean="0"/>
              <a:pPr fontAlgn="base">
                <a:spcBef>
                  <a:spcPct val="0"/>
                </a:spcBef>
                <a:spcAft>
                  <a:spcPct val="0"/>
                </a:spcAft>
                <a:defRPr/>
              </a:pPr>
              <a:t>28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249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5AF41A-AD5B-44AA-B04E-AC08464178BD}" type="slidenum">
              <a:rPr lang="en-US" smtClean="0"/>
              <a:pPr fontAlgn="base">
                <a:spcBef>
                  <a:spcPct val="0"/>
                </a:spcBef>
                <a:spcAft>
                  <a:spcPct val="0"/>
                </a:spcAft>
                <a:defRPr/>
              </a:pPr>
              <a:t>29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CE9E1F-E905-432B-A07C-62A2A856A9CA}" type="slidenum">
              <a:rPr lang="en-US" smtClean="0"/>
              <a:pPr fontAlgn="base">
                <a:spcBef>
                  <a:spcPct val="0"/>
                </a:spcBef>
                <a:spcAft>
                  <a:spcPct val="0"/>
                </a:spcAft>
                <a:defRPr/>
              </a:pPr>
              <a:t>31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1 MILLION TONS = 1X10^6 TONS X 2000#/TON</a:t>
            </a:r>
            <a:r>
              <a:rPr lang="en-US" baseline="0" dirty="0"/>
              <a:t> = 2X10^9 LBS / 60#/CUFT = 33,333,333 CUFT ^ 1/3 = </a:t>
            </a:r>
            <a:r>
              <a:rPr lang="en-US" dirty="0"/>
              <a:t>322’X322’X322</a:t>
            </a:r>
            <a:r>
              <a:rPr lang="en-US" baseline="0" dirty="0"/>
              <a:t>’ AT 60#/CUFT FOR ICE</a:t>
            </a:r>
          </a:p>
          <a:p>
            <a:pPr eaLnBrk="1" hangingPunct="1">
              <a:spcBef>
                <a:spcPct val="0"/>
              </a:spcBef>
            </a:pPr>
            <a:endParaRPr lang="en-US" baseline="0" dirty="0"/>
          </a:p>
          <a:p>
            <a:pPr eaLnBrk="1" hangingPunct="1">
              <a:spcBef>
                <a:spcPct val="0"/>
              </a:spcBef>
            </a:pPr>
            <a:r>
              <a:rPr lang="en-US" baseline="0" dirty="0"/>
              <a:t>6 MILLION TON = 6,000,000 TONS X 2,000 #/TON = 1.2X10^10 # / 60#/CUFT = 200X10^6 CUFT ^ 1/3 = 585’X585’X585</a:t>
            </a:r>
            <a:endParaRPr lang="en-US" dirty="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0B216E-A18D-49A5-A903-164FE258F244}" type="slidenum">
              <a:rPr lang="en-US" smtClean="0"/>
              <a:pPr fontAlgn="base">
                <a:spcBef>
                  <a:spcPct val="0"/>
                </a:spcBef>
                <a:spcAft>
                  <a:spcPct val="0"/>
                </a:spcAft>
                <a:defRPr/>
              </a:pPr>
              <a:t>32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77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5ADA1B-D626-449E-AA27-94A45D165634}" type="slidenum">
              <a:rPr lang="en-US" smtClean="0"/>
              <a:pPr fontAlgn="base">
                <a:spcBef>
                  <a:spcPct val="0"/>
                </a:spcBef>
                <a:spcAft>
                  <a:spcPct val="0"/>
                </a:spcAft>
                <a:defRPr/>
              </a:pPr>
              <a:t>33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US" dirty="0"/>
              <a:t>Hibernia's aggressive Ice Management Strategy, a combination of science, technology, teamwork and old-fashioned seafaring skill. Information about approaching icebergs is gathered through a variety of means: </a:t>
            </a:r>
          </a:p>
          <a:p>
            <a:pPr eaLnBrk="1" fontAlgn="auto" hangingPunct="1">
              <a:spcBef>
                <a:spcPts val="0"/>
              </a:spcBef>
              <a:spcAft>
                <a:spcPts val="0"/>
              </a:spcAft>
              <a:defRPr/>
            </a:pPr>
            <a:r>
              <a:rPr lang="en-US" dirty="0"/>
              <a:t>the International Ice Patrol of the US Coast Guard and the Canadian Ice Service of Environment Canada both provide airborne surveillance briefings;</a:t>
            </a:r>
          </a:p>
          <a:p>
            <a:pPr eaLnBrk="1" fontAlgn="auto" hangingPunct="1">
              <a:spcBef>
                <a:spcPts val="0"/>
              </a:spcBef>
              <a:spcAft>
                <a:spcPts val="0"/>
              </a:spcAft>
              <a:defRPr/>
            </a:pPr>
            <a:r>
              <a:rPr lang="en-US" dirty="0"/>
              <a:t/>
            </a:r>
            <a:br>
              <a:rPr lang="en-US" dirty="0"/>
            </a:br>
            <a:r>
              <a:rPr lang="en-US" dirty="0"/>
              <a:t>data is gathered by satellite and radar technology, as well as Hibernia's own state-of-the-art platform radar system, which can identify approaching icebergs up to 18 nautical miles away;</a:t>
            </a:r>
          </a:p>
          <a:p>
            <a:pPr eaLnBrk="1" fontAlgn="auto" hangingPunct="1">
              <a:spcBef>
                <a:spcPts val="0"/>
              </a:spcBef>
              <a:spcAft>
                <a:spcPts val="0"/>
              </a:spcAft>
              <a:defRPr/>
            </a:pPr>
            <a:r>
              <a:rPr lang="en-US" dirty="0"/>
              <a:t/>
            </a:r>
            <a:br>
              <a:rPr lang="en-US" dirty="0"/>
            </a:br>
            <a:r>
              <a:rPr lang="en-US" dirty="0"/>
              <a:t>helicopters use radio signals to precisely pinpoint an iceberg's position;</a:t>
            </a:r>
          </a:p>
          <a:p>
            <a:pPr eaLnBrk="1" fontAlgn="auto" hangingPunct="1">
              <a:spcBef>
                <a:spcPts val="0"/>
              </a:spcBef>
              <a:spcAft>
                <a:spcPts val="0"/>
              </a:spcAft>
              <a:defRPr/>
            </a:pPr>
            <a:r>
              <a:rPr lang="en-US" dirty="0"/>
              <a:t/>
            </a:r>
            <a:br>
              <a:rPr lang="en-US" dirty="0"/>
            </a:br>
            <a:r>
              <a:rPr lang="en-US" dirty="0"/>
              <a:t>platform support vessels are equipped with technology that allows them to collect ocean current information as they steam toward the iceberg and transmit it back to St. John's via satellite;</a:t>
            </a:r>
          </a:p>
          <a:p>
            <a:pPr eaLnBrk="1" fontAlgn="auto" hangingPunct="1">
              <a:spcBef>
                <a:spcPts val="0"/>
              </a:spcBef>
              <a:spcAft>
                <a:spcPts val="0"/>
              </a:spcAft>
              <a:defRPr/>
            </a:pPr>
            <a:r>
              <a:rPr lang="en-US" dirty="0"/>
              <a:t/>
            </a:r>
            <a:br>
              <a:rPr lang="en-US" dirty="0"/>
            </a:br>
            <a:r>
              <a:rPr lang="en-US" dirty="0"/>
              <a:t>using side scan sonar, the vessels will go alongside the iceberg and record a detailed profile to measure its draught.</a:t>
            </a:r>
            <a:br>
              <a:rPr lang="en-US" dirty="0"/>
            </a:br>
            <a:endParaRPr lang="en-US" dirty="0"/>
          </a:p>
          <a:p>
            <a:pPr eaLnBrk="1" fontAlgn="auto" hangingPunct="1">
              <a:spcBef>
                <a:spcPts val="0"/>
              </a:spcBef>
              <a:spcAft>
                <a:spcPts val="0"/>
              </a:spcAft>
              <a:defRPr/>
            </a:pPr>
            <a:r>
              <a:rPr lang="en-US" b="1" dirty="0"/>
              <a:t>Services provided by Provincial Airlines of St. John's includes the following: </a:t>
            </a:r>
            <a:r>
              <a:rPr lang="en-US" dirty="0"/>
              <a:t/>
            </a:r>
            <a:br>
              <a:rPr lang="en-US" dirty="0"/>
            </a:br>
            <a:r>
              <a:rPr lang="en-US" dirty="0"/>
              <a:t>Weather forecasting</a:t>
            </a:r>
            <a:br>
              <a:rPr lang="en-US" dirty="0"/>
            </a:br>
            <a:r>
              <a:rPr lang="en-US" dirty="0"/>
              <a:t>Ice management</a:t>
            </a:r>
            <a:br>
              <a:rPr lang="en-US" dirty="0"/>
            </a:br>
            <a:r>
              <a:rPr lang="en-US" dirty="0"/>
              <a:t>Physical and environmental data management</a:t>
            </a:r>
          </a:p>
          <a:p>
            <a:pPr eaLnBrk="1" fontAlgn="auto" hangingPunct="1">
              <a:spcBef>
                <a:spcPts val="0"/>
              </a:spcBef>
              <a:spcAft>
                <a:spcPts val="0"/>
              </a:spcAft>
              <a:defRPr/>
            </a:pPr>
            <a:r>
              <a:rPr lang="en-US" dirty="0"/>
              <a:t>Data collected is entered into Provincial Airlines' ice management trajectory modeling program. Using complex mathematical modeling systems, combining wind and wave elements of the weather forecast with the physical and environmental information gathered in the field, they can predict iceberg movement and identify those which may drift close to the production area.</a:t>
            </a:r>
          </a:p>
          <a:p>
            <a:pPr eaLnBrk="1" fontAlgn="auto" hangingPunct="1">
              <a:spcBef>
                <a:spcPts val="0"/>
              </a:spcBef>
              <a:spcAft>
                <a:spcPts val="0"/>
              </a:spcAft>
              <a:defRPr/>
            </a:pPr>
            <a:r>
              <a:rPr lang="en-US" dirty="0"/>
              <a:t>Icebergs that require intervention are tackled proactively while they are still 20 km or more away from the platform. The platform support vessels encircle the iceberg with a long cable or rope - much like a giant lasso - and tow the iceberg into a different trajectory. It is not necessary to tow the iceberg very far, as even a slight nudge to an iceberg at that distance will change its course considerably over a 20 km drift. </a:t>
            </a:r>
          </a:p>
          <a:p>
            <a:pPr eaLnBrk="1" fontAlgn="auto" hangingPunct="1">
              <a:spcBef>
                <a:spcPts val="0"/>
              </a:spcBef>
              <a:spcAft>
                <a:spcPts val="0"/>
              </a:spcAft>
              <a:defRPr/>
            </a:pPr>
            <a:r>
              <a:rPr lang="en-US" dirty="0"/>
              <a:t>Close encounters with icebergs could, however, force the platform to stop production and actual contact may require repairs afterward. As well, any bottom-scouring iceberg could potentially cause damage to the platform's Offshore Loading System (OLS), a network of oil transmission pipelines on the ocean floor. For this reason, the OLS pipeline has been encased in concrete for additional protection. A redundant OLS system is in place to serve as an auxiliary, in the unlikely event that the other system is damaged.</a:t>
            </a:r>
            <a:br>
              <a:rPr lang="en-US" dirty="0"/>
            </a:br>
            <a:endParaRPr lang="en-US" dirty="0"/>
          </a:p>
          <a:p>
            <a:pPr eaLnBrk="1" fontAlgn="auto" hangingPunct="1">
              <a:spcBef>
                <a:spcPts val="0"/>
              </a:spcBef>
              <a:spcAft>
                <a:spcPts val="0"/>
              </a:spcAft>
              <a:defRPr/>
            </a:pPr>
            <a:r>
              <a:rPr lang="en-US" dirty="0"/>
              <a:t>Hibernia's approach to ice management then is two-fold. Firstly, state-of-the-art technology is being deployed to prevent iceberg collision. Secondly, both the platform and the OLS are designed to withstand such a collision - if it should ever happen - with an overriding emphasis on safety and the environment</a:t>
            </a:r>
          </a:p>
          <a:p>
            <a:pPr eaLnBrk="1" fontAlgn="auto" hangingPunct="1">
              <a:spcBef>
                <a:spcPts val="0"/>
              </a:spcBef>
              <a:spcAft>
                <a:spcPts val="0"/>
              </a:spcAft>
              <a:defRPr/>
            </a:pPr>
            <a:endParaRPr lang="en-US" dirty="0"/>
          </a:p>
        </p:txBody>
      </p:sp>
      <p:sp>
        <p:nvSpPr>
          <p:cNvPr id="118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005A59-F0B7-4439-BD95-31B7B62B76A7}" type="slidenum">
              <a:rPr lang="en-US" smtClean="0"/>
              <a:pPr fontAlgn="base">
                <a:spcBef>
                  <a:spcPct val="0"/>
                </a:spcBef>
                <a:spcAft>
                  <a:spcPct val="0"/>
                </a:spcAft>
                <a:defRPr/>
              </a:pPr>
              <a:t>35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US" dirty="0"/>
              <a:t>Hibernia's aggressive Ice Management Strategy, a combination of science, technology, teamwork and old-fashioned seafaring skill. Information about approaching icebergs is gathered through a variety of means: </a:t>
            </a:r>
          </a:p>
          <a:p>
            <a:pPr eaLnBrk="1" fontAlgn="auto" hangingPunct="1">
              <a:spcBef>
                <a:spcPts val="0"/>
              </a:spcBef>
              <a:spcAft>
                <a:spcPts val="0"/>
              </a:spcAft>
              <a:defRPr/>
            </a:pPr>
            <a:r>
              <a:rPr lang="en-US" dirty="0"/>
              <a:t>the International Ice Patrol of the US Coast Guard and the Canadian Ice Service of Environment Canada both provide airborne surveillance briefings;</a:t>
            </a:r>
          </a:p>
          <a:p>
            <a:pPr eaLnBrk="1" fontAlgn="auto" hangingPunct="1">
              <a:spcBef>
                <a:spcPts val="0"/>
              </a:spcBef>
              <a:spcAft>
                <a:spcPts val="0"/>
              </a:spcAft>
              <a:defRPr/>
            </a:pPr>
            <a:r>
              <a:rPr lang="en-US" dirty="0"/>
              <a:t/>
            </a:r>
            <a:br>
              <a:rPr lang="en-US" dirty="0"/>
            </a:br>
            <a:r>
              <a:rPr lang="en-US" dirty="0"/>
              <a:t>data is gathered by satellite and radar technology, as well as Hibernia's own state-of-the-art platform radar system, which can identify approaching icebergs up to 18 nautical miles away;</a:t>
            </a:r>
          </a:p>
          <a:p>
            <a:pPr eaLnBrk="1" fontAlgn="auto" hangingPunct="1">
              <a:spcBef>
                <a:spcPts val="0"/>
              </a:spcBef>
              <a:spcAft>
                <a:spcPts val="0"/>
              </a:spcAft>
              <a:defRPr/>
            </a:pPr>
            <a:r>
              <a:rPr lang="en-US" dirty="0"/>
              <a:t/>
            </a:r>
            <a:br>
              <a:rPr lang="en-US" dirty="0"/>
            </a:br>
            <a:r>
              <a:rPr lang="en-US" dirty="0"/>
              <a:t>helicopters use radio signals to precisely pinpoint an iceberg's position;</a:t>
            </a:r>
          </a:p>
          <a:p>
            <a:pPr eaLnBrk="1" fontAlgn="auto" hangingPunct="1">
              <a:spcBef>
                <a:spcPts val="0"/>
              </a:spcBef>
              <a:spcAft>
                <a:spcPts val="0"/>
              </a:spcAft>
              <a:defRPr/>
            </a:pPr>
            <a:r>
              <a:rPr lang="en-US" dirty="0"/>
              <a:t/>
            </a:r>
            <a:br>
              <a:rPr lang="en-US" dirty="0"/>
            </a:br>
            <a:r>
              <a:rPr lang="en-US" dirty="0"/>
              <a:t>platform support vessels are equipped with technology that allows them to collect ocean current information as they steam toward the iceberg and transmit it back to St. John's via satellite;</a:t>
            </a:r>
          </a:p>
          <a:p>
            <a:pPr eaLnBrk="1" fontAlgn="auto" hangingPunct="1">
              <a:spcBef>
                <a:spcPts val="0"/>
              </a:spcBef>
              <a:spcAft>
                <a:spcPts val="0"/>
              </a:spcAft>
              <a:defRPr/>
            </a:pPr>
            <a:r>
              <a:rPr lang="en-US" dirty="0"/>
              <a:t/>
            </a:r>
            <a:br>
              <a:rPr lang="en-US" dirty="0"/>
            </a:br>
            <a:r>
              <a:rPr lang="en-US" dirty="0"/>
              <a:t>using side scan sonar, the vessels will go alongside the iceberg and record a detailed profile to measure its draught.</a:t>
            </a:r>
            <a:br>
              <a:rPr lang="en-US" dirty="0"/>
            </a:br>
            <a:endParaRPr lang="en-US" dirty="0"/>
          </a:p>
          <a:p>
            <a:pPr eaLnBrk="1" fontAlgn="auto" hangingPunct="1">
              <a:spcBef>
                <a:spcPts val="0"/>
              </a:spcBef>
              <a:spcAft>
                <a:spcPts val="0"/>
              </a:spcAft>
              <a:defRPr/>
            </a:pPr>
            <a:r>
              <a:rPr lang="en-US" b="1" dirty="0"/>
              <a:t>Services provided by Provincial Airlines of St. John's includes the following: </a:t>
            </a:r>
            <a:r>
              <a:rPr lang="en-US" dirty="0"/>
              <a:t/>
            </a:r>
            <a:br>
              <a:rPr lang="en-US" dirty="0"/>
            </a:br>
            <a:r>
              <a:rPr lang="en-US" dirty="0"/>
              <a:t>Weather forecasting</a:t>
            </a:r>
            <a:br>
              <a:rPr lang="en-US" dirty="0"/>
            </a:br>
            <a:r>
              <a:rPr lang="en-US" dirty="0"/>
              <a:t>Ice management</a:t>
            </a:r>
            <a:br>
              <a:rPr lang="en-US" dirty="0"/>
            </a:br>
            <a:r>
              <a:rPr lang="en-US" dirty="0"/>
              <a:t>Physical and environmental data management</a:t>
            </a:r>
          </a:p>
          <a:p>
            <a:pPr eaLnBrk="1" fontAlgn="auto" hangingPunct="1">
              <a:spcBef>
                <a:spcPts val="0"/>
              </a:spcBef>
              <a:spcAft>
                <a:spcPts val="0"/>
              </a:spcAft>
              <a:defRPr/>
            </a:pPr>
            <a:r>
              <a:rPr lang="en-US" dirty="0"/>
              <a:t>Data collected is entered into Provincial Airlines' ice management trajectory modeling program. Using complex mathematical modeling systems, combining wind and wave elements of the weather forecast with the physical and environmental information gathered in the field, they can predict iceberg movement and identify those which may drift close to the production area.</a:t>
            </a:r>
          </a:p>
          <a:p>
            <a:pPr eaLnBrk="1" fontAlgn="auto" hangingPunct="1">
              <a:spcBef>
                <a:spcPts val="0"/>
              </a:spcBef>
              <a:spcAft>
                <a:spcPts val="0"/>
              </a:spcAft>
              <a:defRPr/>
            </a:pPr>
            <a:r>
              <a:rPr lang="en-US" dirty="0"/>
              <a:t>Icebergs that require intervention are tackled proactively while they are still 20 km or more away from the platform. The platform support vessels encircle the iceberg with a long cable or rope - much like a giant lasso - and tow the iceberg into a different trajectory. It is not necessary to tow the iceberg very far, as even a slight nudge to an iceberg at that distance will change its course considerably over a 20 km drift. </a:t>
            </a:r>
          </a:p>
          <a:p>
            <a:pPr eaLnBrk="1" fontAlgn="auto" hangingPunct="1">
              <a:spcBef>
                <a:spcPts val="0"/>
              </a:spcBef>
              <a:spcAft>
                <a:spcPts val="0"/>
              </a:spcAft>
              <a:defRPr/>
            </a:pPr>
            <a:r>
              <a:rPr lang="en-US" dirty="0"/>
              <a:t>Close encounters with icebergs could, however, force the platform to stop production and actual contact may require repairs afterward. As well, any bottom-scouring iceberg could potentially cause damage to the platform's Offshore Loading System (OLS), a network of oil transmission pipelines on the ocean floor. For this reason, the OLS pipeline has been encased in concrete for additional protection. A redundant OLS system is in place to serve as an auxiliary, in the unlikely event that the other system is damaged.</a:t>
            </a:r>
            <a:br>
              <a:rPr lang="en-US" dirty="0"/>
            </a:br>
            <a:endParaRPr lang="en-US" dirty="0"/>
          </a:p>
          <a:p>
            <a:pPr eaLnBrk="1" fontAlgn="auto" hangingPunct="1">
              <a:spcBef>
                <a:spcPts val="0"/>
              </a:spcBef>
              <a:spcAft>
                <a:spcPts val="0"/>
              </a:spcAft>
              <a:defRPr/>
            </a:pPr>
            <a:r>
              <a:rPr lang="en-US" dirty="0"/>
              <a:t>Hibernia's approach to ice management then is two-fold. Firstly, state-of-the-art technology is being deployed to prevent iceberg collision. Secondly, both the platform and the OLS are designed to withstand such a collision - if it should ever happen - with an overriding emphasis on safety and the environment</a:t>
            </a:r>
          </a:p>
          <a:p>
            <a:pPr eaLnBrk="1" fontAlgn="auto" hangingPunct="1">
              <a:spcBef>
                <a:spcPts val="0"/>
              </a:spcBef>
              <a:spcAft>
                <a:spcPts val="0"/>
              </a:spcAft>
              <a:defRPr/>
            </a:pPr>
            <a:endParaRPr lang="en-US" dirty="0"/>
          </a:p>
        </p:txBody>
      </p:sp>
      <p:sp>
        <p:nvSpPr>
          <p:cNvPr id="1198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EC15AE-3918-46D8-8BF7-9D88A9C82AC6}" type="slidenum">
              <a:rPr lang="en-US" smtClean="0"/>
              <a:pPr fontAlgn="base">
                <a:spcBef>
                  <a:spcPct val="0"/>
                </a:spcBef>
                <a:spcAft>
                  <a:spcPct val="0"/>
                </a:spcAft>
                <a:defRPr/>
              </a:pPr>
              <a:t>36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r>
              <a:rPr lang="en-US" b="1" dirty="0"/>
              <a:t>Mohorovičić discontinuity</a:t>
            </a:r>
          </a:p>
          <a:p>
            <a:pPr eaLnBrk="1" fontAlgn="auto" hangingPunct="1">
              <a:spcBef>
                <a:spcPts val="0"/>
              </a:spcBef>
              <a:spcAft>
                <a:spcPts val="0"/>
              </a:spcAft>
              <a:defRPr/>
            </a:pPr>
            <a:r>
              <a:rPr lang="en-US" dirty="0"/>
              <a:t>From Wikipedia, the free encyclopedia</a:t>
            </a:r>
          </a:p>
          <a:p>
            <a:pPr eaLnBrk="1" fontAlgn="auto" hangingPunct="1">
              <a:spcBef>
                <a:spcPts val="0"/>
              </a:spcBef>
              <a:spcAft>
                <a:spcPts val="0"/>
              </a:spcAft>
              <a:defRPr/>
            </a:pPr>
            <a:r>
              <a:rPr lang="en-US" dirty="0"/>
              <a:t>Jump to: </a:t>
            </a:r>
            <a:r>
              <a:rPr lang="en-US" dirty="0">
                <a:hlinkClick r:id="" action="ppaction://hlinkfile"/>
              </a:rPr>
              <a:t>navigation</a:t>
            </a:r>
            <a:r>
              <a:rPr lang="en-US" dirty="0"/>
              <a:t>, </a:t>
            </a:r>
            <a:r>
              <a:rPr lang="en-US" dirty="0">
                <a:hlinkClick r:id="" action="ppaction://hlinkfile"/>
              </a:rPr>
              <a:t>search</a:t>
            </a:r>
            <a:endParaRPr lang="en-US" dirty="0"/>
          </a:p>
          <a:p>
            <a:pPr eaLnBrk="1" fontAlgn="auto" hangingPunct="1">
              <a:spcBef>
                <a:spcPts val="0"/>
              </a:spcBef>
              <a:spcAft>
                <a:spcPts val="0"/>
              </a:spcAft>
              <a:defRPr/>
            </a:pPr>
            <a:r>
              <a:rPr lang="en-US" dirty="0"/>
              <a:t>Earth cross-section showing location of the Mohorovičić discontinuity</a:t>
            </a:r>
          </a:p>
          <a:p>
            <a:pPr eaLnBrk="1" fontAlgn="auto" hangingPunct="1">
              <a:spcBef>
                <a:spcPts val="0"/>
              </a:spcBef>
              <a:spcAft>
                <a:spcPts val="0"/>
              </a:spcAft>
              <a:defRPr/>
            </a:pPr>
            <a:r>
              <a:rPr lang="en-US" dirty="0"/>
              <a:t>Two paths of a </a:t>
            </a:r>
            <a:r>
              <a:rPr lang="en-US" i="1" dirty="0"/>
              <a:t>P</a:t>
            </a:r>
            <a:r>
              <a:rPr lang="en-US" dirty="0"/>
              <a:t>-wave, one direct and one refracted as it crosses the Moho.</a:t>
            </a:r>
            <a:r>
              <a:rPr lang="en-US" baseline="30000" dirty="0">
                <a:hlinkClick r:id="rId3" action="ppaction://hlinkfile"/>
              </a:rPr>
              <a:t>[1]</a:t>
            </a:r>
            <a:endParaRPr lang="en-US" dirty="0"/>
          </a:p>
          <a:p>
            <a:pPr eaLnBrk="1" fontAlgn="auto" hangingPunct="1">
              <a:spcBef>
                <a:spcPts val="0"/>
              </a:spcBef>
              <a:spcAft>
                <a:spcPts val="0"/>
              </a:spcAft>
              <a:defRPr/>
            </a:pPr>
            <a:r>
              <a:rPr lang="en-US" dirty="0">
                <a:hlinkClick r:id="rId3" action="ppaction://hlinkfile" tooltip="Ordovician"/>
              </a:rPr>
              <a:t>Ordovician</a:t>
            </a:r>
            <a:r>
              <a:rPr lang="en-US" dirty="0"/>
              <a:t> </a:t>
            </a:r>
            <a:r>
              <a:rPr lang="en-US" dirty="0">
                <a:hlinkClick r:id="rId4" action="ppaction://hlinkfile" tooltip="Ophiolite"/>
              </a:rPr>
              <a:t>ophiolite</a:t>
            </a:r>
            <a:r>
              <a:rPr lang="en-US" dirty="0"/>
              <a:t> in </a:t>
            </a:r>
            <a:r>
              <a:rPr lang="en-US" dirty="0">
                <a:hlinkClick r:id="rId5" action="ppaction://hlinkfile" tooltip="Gros Morne National Park"/>
              </a:rPr>
              <a:t>Gros Morne National Park</a:t>
            </a:r>
            <a:r>
              <a:rPr lang="en-US" dirty="0"/>
              <a:t>, </a:t>
            </a:r>
            <a:r>
              <a:rPr lang="en-US" dirty="0">
                <a:hlinkClick r:id="rId6" action="ppaction://hlinkfile" tooltip="Newfoundland and Labrador"/>
              </a:rPr>
              <a:t>Newfoundland</a:t>
            </a:r>
            <a:r>
              <a:rPr lang="en-US" dirty="0"/>
              <a:t>. This rock which formed the Ordovician Moho is exposed on the surface.</a:t>
            </a:r>
          </a:p>
          <a:p>
            <a:pPr eaLnBrk="1" fontAlgn="auto" hangingPunct="1">
              <a:spcBef>
                <a:spcPts val="0"/>
              </a:spcBef>
              <a:spcAft>
                <a:spcPts val="0"/>
              </a:spcAft>
              <a:defRPr/>
            </a:pPr>
            <a:r>
              <a:rPr lang="en-US" dirty="0"/>
              <a:t>The </a:t>
            </a:r>
            <a:r>
              <a:rPr lang="en-US" b="1" dirty="0"/>
              <a:t>Mohorovičić discontinuity</a:t>
            </a:r>
            <a:r>
              <a:rPr lang="en-US" dirty="0"/>
              <a:t> (Croatian pronunciation: </a:t>
            </a:r>
            <a:r>
              <a:rPr lang="en-US" dirty="0">
                <a:hlinkClick r:id="rId7" action="ppaction://hlinkfile" tooltip="Wikipedia:IPA for Serbo-Croatian"/>
              </a:rPr>
              <a:t>[mɔhɔˈrɔvitʃitɕ]</a:t>
            </a:r>
            <a:r>
              <a:rPr lang="en-US" dirty="0"/>
              <a:t>) (MOE-HOE-ROE-vee-cheech), usually referred to as the </a:t>
            </a:r>
            <a:r>
              <a:rPr lang="en-US" b="1" dirty="0"/>
              <a:t>Moho</a:t>
            </a:r>
            <a:r>
              <a:rPr lang="en-US" dirty="0"/>
              <a:t>, is the </a:t>
            </a:r>
            <a:r>
              <a:rPr lang="en-US" dirty="0">
                <a:hlinkClick r:id="rId8" action="ppaction://hlinkfile" tooltip="Core–mantle boundary"/>
              </a:rPr>
              <a:t>boundary</a:t>
            </a:r>
            <a:r>
              <a:rPr lang="en-US" dirty="0"/>
              <a:t> between the </a:t>
            </a:r>
            <a:r>
              <a:rPr lang="en-US" dirty="0">
                <a:hlinkClick r:id="rId9" action="ppaction://hlinkfile" tooltip="Earth"/>
              </a:rPr>
              <a:t>Earth</a:t>
            </a:r>
            <a:r>
              <a:rPr lang="en-US" dirty="0"/>
              <a:t>'s </a:t>
            </a:r>
            <a:r>
              <a:rPr lang="en-US" dirty="0">
                <a:hlinkClick r:id="rId10" action="ppaction://hlinkfile" tooltip="Crust (geology)"/>
              </a:rPr>
              <a:t>crust</a:t>
            </a:r>
            <a:r>
              <a:rPr lang="en-US" dirty="0"/>
              <a:t> and the </a:t>
            </a:r>
            <a:r>
              <a:rPr lang="en-US" dirty="0">
                <a:hlinkClick r:id="rId11" action="ppaction://hlinkfile" tooltip="Mantle (geology)"/>
              </a:rPr>
              <a:t>mantle</a:t>
            </a:r>
            <a:r>
              <a:rPr lang="en-US" dirty="0"/>
              <a:t>. Named after the pioneering </a:t>
            </a:r>
            <a:r>
              <a:rPr lang="en-US" dirty="0">
                <a:hlinkClick r:id="rId12" action="ppaction://hlinkfile" tooltip="Croats"/>
              </a:rPr>
              <a:t>Croatian</a:t>
            </a:r>
            <a:r>
              <a:rPr lang="en-US" dirty="0"/>
              <a:t> </a:t>
            </a:r>
            <a:r>
              <a:rPr lang="en-US" dirty="0">
                <a:hlinkClick r:id="rId13" action="ppaction://hlinkfile" tooltip="Seismologist"/>
              </a:rPr>
              <a:t>seismologist</a:t>
            </a:r>
            <a:r>
              <a:rPr lang="en-US" dirty="0"/>
              <a:t> </a:t>
            </a:r>
            <a:r>
              <a:rPr lang="en-US" dirty="0">
                <a:hlinkClick r:id="rId14" action="ppaction://hlinkfile" tooltip="Andrija Mohorovičić"/>
              </a:rPr>
              <a:t>Andrija Mohorovičić</a:t>
            </a:r>
            <a:r>
              <a:rPr lang="en-US" dirty="0"/>
              <a:t>, the Moho separates both </a:t>
            </a:r>
            <a:r>
              <a:rPr lang="en-US" dirty="0">
                <a:hlinkClick r:id="rId15" action="ppaction://hlinkfile" tooltip="Oceanic crust"/>
              </a:rPr>
              <a:t>oceanic crust</a:t>
            </a:r>
            <a:r>
              <a:rPr lang="en-US" dirty="0"/>
              <a:t> and </a:t>
            </a:r>
            <a:r>
              <a:rPr lang="en-US" dirty="0">
                <a:hlinkClick r:id="rId16" action="ppaction://hlinkfile" tooltip="Continental crust"/>
              </a:rPr>
              <a:t>continental crust</a:t>
            </a:r>
            <a:r>
              <a:rPr lang="en-US" dirty="0"/>
              <a:t> from underlying mantle. The Moho mostly lies entirely within the </a:t>
            </a:r>
            <a:r>
              <a:rPr lang="en-US" dirty="0">
                <a:hlinkClick r:id="rId17" action="ppaction://hlinkfile" tooltip="Lithosphere"/>
              </a:rPr>
              <a:t>lithosphere</a:t>
            </a:r>
            <a:r>
              <a:rPr lang="en-US" dirty="0"/>
              <a:t>; only beneath </a:t>
            </a:r>
            <a:r>
              <a:rPr lang="en-US" dirty="0">
                <a:hlinkClick r:id="rId18" action="ppaction://hlinkfile" tooltip="Mid-ocean ridge"/>
              </a:rPr>
              <a:t>mid-ocean ridges</a:t>
            </a:r>
            <a:r>
              <a:rPr lang="en-US" dirty="0"/>
              <a:t> does it define the </a:t>
            </a:r>
            <a:r>
              <a:rPr lang="en-US" dirty="0">
                <a:hlinkClick r:id="rId17" action="ppaction://hlinkfile" tooltip="Lithosphere"/>
              </a:rPr>
              <a:t>lithosphere</a:t>
            </a:r>
            <a:r>
              <a:rPr lang="en-US" dirty="0"/>
              <a:t> – </a:t>
            </a:r>
            <a:r>
              <a:rPr lang="en-US" dirty="0">
                <a:hlinkClick r:id="rId19" action="ppaction://hlinkfile" tooltip="Asthenosphere"/>
              </a:rPr>
              <a:t>asthenosphere</a:t>
            </a:r>
            <a:r>
              <a:rPr lang="en-US" dirty="0"/>
              <a:t> boundary. The Mohorovičić discontinuity was first identified in 1909 by Mohorovičić, when he observed that </a:t>
            </a:r>
            <a:r>
              <a:rPr lang="en-US" dirty="0">
                <a:hlinkClick r:id="rId20" action="ppaction://hlinkfile" tooltip="Seismogram"/>
              </a:rPr>
              <a:t>seismograms</a:t>
            </a:r>
            <a:r>
              <a:rPr lang="en-US" dirty="0"/>
              <a:t> from shallow-focus </a:t>
            </a:r>
            <a:r>
              <a:rPr lang="en-US" dirty="0">
                <a:hlinkClick r:id="rId21" action="ppaction://hlinkfile" tooltip="Earthquake"/>
              </a:rPr>
              <a:t>earthquakes</a:t>
            </a:r>
            <a:r>
              <a:rPr lang="en-US" dirty="0"/>
              <a:t> had two sets of </a:t>
            </a:r>
            <a:r>
              <a:rPr lang="en-US" i="1" dirty="0">
                <a:hlinkClick r:id="rId22" action="ppaction://hlinkfile" tooltip="P-waves"/>
              </a:rPr>
              <a:t>P</a:t>
            </a:r>
            <a:r>
              <a:rPr lang="en-US" dirty="0">
                <a:hlinkClick r:id="rId22" action="ppaction://hlinkfile" tooltip="P-waves"/>
              </a:rPr>
              <a:t>-waves</a:t>
            </a:r>
            <a:r>
              <a:rPr lang="en-US" dirty="0"/>
              <a:t> and </a:t>
            </a:r>
            <a:r>
              <a:rPr lang="en-US" i="1" dirty="0">
                <a:hlinkClick r:id="rId23" action="ppaction://hlinkfile" tooltip="S-waves"/>
              </a:rPr>
              <a:t>S</a:t>
            </a:r>
            <a:r>
              <a:rPr lang="en-US" dirty="0">
                <a:hlinkClick r:id="rId23" action="ppaction://hlinkfile" tooltip="S-waves"/>
              </a:rPr>
              <a:t>-waves</a:t>
            </a:r>
            <a:r>
              <a:rPr lang="en-US" dirty="0"/>
              <a:t>, one that followed a direct path near the Earth's surface and the other </a:t>
            </a:r>
            <a:r>
              <a:rPr lang="en-US" dirty="0">
                <a:hlinkClick r:id="rId24" action="ppaction://hlinkfile" tooltip="Refraction"/>
              </a:rPr>
              <a:t>refracted</a:t>
            </a:r>
            <a:r>
              <a:rPr lang="en-US" dirty="0"/>
              <a:t> by a high velocity medium.</a:t>
            </a:r>
            <a:r>
              <a:rPr lang="en-US" baseline="30000" dirty="0">
                <a:hlinkClick r:id="rId25" action="ppaction://hlinkfile"/>
              </a:rPr>
              <a:t>[1]</a:t>
            </a:r>
            <a:endParaRPr lang="en-US" dirty="0"/>
          </a:p>
          <a:p>
            <a:pPr eaLnBrk="1" fontAlgn="auto" hangingPunct="1">
              <a:spcBef>
                <a:spcPts val="0"/>
              </a:spcBef>
              <a:spcAft>
                <a:spcPts val="0"/>
              </a:spcAft>
              <a:defRPr/>
            </a:pPr>
            <a:r>
              <a:rPr lang="en-US" dirty="0"/>
              <a:t>The Mohorovičić discontinuity is 5 to 10 kilometres (3–6 mi) below the </a:t>
            </a:r>
            <a:r>
              <a:rPr lang="en-US" dirty="0">
                <a:hlinkClick r:id="rId25" action="ppaction://hlinkfile" tooltip="Ocean floor"/>
              </a:rPr>
              <a:t>ocean floor</a:t>
            </a:r>
            <a:r>
              <a:rPr lang="en-US" dirty="0"/>
              <a:t> and 20 to 90 kilometres (10–60 mi) beneath typical </a:t>
            </a:r>
            <a:r>
              <a:rPr lang="en-US" dirty="0">
                <a:hlinkClick r:id="rId16" action="ppaction://hlinkfile" tooltip="Continental crust"/>
              </a:rPr>
              <a:t>continents</a:t>
            </a:r>
            <a:r>
              <a:rPr lang="en-US" dirty="0"/>
              <a:t>, with an average of 35 kilometres (22 mi) beneath them.</a:t>
            </a:r>
            <a:r>
              <a:rPr lang="en-US" baseline="30000" dirty="0">
                <a:hlinkClick r:id="" action="ppaction://hlinkfile"/>
              </a:rPr>
              <a:t>[2]</a:t>
            </a:r>
            <a:endParaRPr lang="en-US" dirty="0"/>
          </a:p>
          <a:p>
            <a:pPr eaLnBrk="1" fontAlgn="auto" hangingPunct="1">
              <a:spcBef>
                <a:spcPts val="0"/>
              </a:spcBef>
              <a:spcAft>
                <a:spcPts val="0"/>
              </a:spcAft>
              <a:defRPr/>
            </a:pPr>
            <a:r>
              <a:rPr lang="en-US" b="1" dirty="0"/>
              <a:t>Contents</a:t>
            </a:r>
          </a:p>
          <a:p>
            <a:pPr eaLnBrk="1" fontAlgn="auto" hangingPunct="1">
              <a:spcBef>
                <a:spcPts val="0"/>
              </a:spcBef>
              <a:spcAft>
                <a:spcPts val="0"/>
              </a:spcAft>
              <a:defRPr/>
            </a:pPr>
            <a:r>
              <a:rPr lang="en-US" dirty="0"/>
              <a:t>[</a:t>
            </a:r>
            <a:r>
              <a:rPr lang="en-US" dirty="0">
                <a:hlinkClick r:id="" action="ppaction://hlinkfile"/>
              </a:rPr>
              <a:t>show</a:t>
            </a:r>
            <a:r>
              <a:rPr lang="en-US" dirty="0"/>
              <a:t>] </a:t>
            </a:r>
          </a:p>
          <a:p>
            <a:pPr eaLnBrk="1" fontAlgn="auto" hangingPunct="1">
              <a:spcBef>
                <a:spcPts val="0"/>
              </a:spcBef>
              <a:spcAft>
                <a:spcPts val="0"/>
              </a:spcAft>
              <a:defRPr/>
            </a:pPr>
            <a:r>
              <a:rPr lang="en-US" dirty="0">
                <a:hlinkClick r:id="" action="ppaction://hlinkfile"/>
              </a:rPr>
              <a:t>1 Nature of the Moho</a:t>
            </a:r>
            <a:endParaRPr lang="en-US" dirty="0"/>
          </a:p>
          <a:p>
            <a:pPr eaLnBrk="1" fontAlgn="auto" hangingPunct="1">
              <a:spcBef>
                <a:spcPts val="0"/>
              </a:spcBef>
              <a:spcAft>
                <a:spcPts val="0"/>
              </a:spcAft>
              <a:defRPr/>
            </a:pPr>
            <a:r>
              <a:rPr lang="en-US" dirty="0">
                <a:hlinkClick r:id="" action="ppaction://hlinkfile"/>
              </a:rPr>
              <a:t>2 Exploration</a:t>
            </a:r>
            <a:endParaRPr lang="en-US" dirty="0"/>
          </a:p>
          <a:p>
            <a:pPr eaLnBrk="1" fontAlgn="auto" hangingPunct="1">
              <a:spcBef>
                <a:spcPts val="0"/>
              </a:spcBef>
              <a:spcAft>
                <a:spcPts val="0"/>
              </a:spcAft>
              <a:defRPr/>
            </a:pPr>
            <a:r>
              <a:rPr lang="en-US" dirty="0">
                <a:hlinkClick r:id="" action="ppaction://hlinkfile"/>
              </a:rPr>
              <a:t>3 See also</a:t>
            </a:r>
            <a:endParaRPr lang="en-US" dirty="0"/>
          </a:p>
          <a:p>
            <a:pPr eaLnBrk="1" fontAlgn="auto" hangingPunct="1">
              <a:spcBef>
                <a:spcPts val="0"/>
              </a:spcBef>
              <a:spcAft>
                <a:spcPts val="0"/>
              </a:spcAft>
              <a:defRPr/>
            </a:pPr>
            <a:r>
              <a:rPr lang="en-US" dirty="0">
                <a:hlinkClick r:id="" action="ppaction://hlinkfile"/>
              </a:rPr>
              <a:t>4 References</a:t>
            </a:r>
            <a:endParaRPr lang="en-US" dirty="0"/>
          </a:p>
          <a:p>
            <a:pPr lvl="1" eaLnBrk="1" fontAlgn="auto" hangingPunct="1">
              <a:spcBef>
                <a:spcPts val="0"/>
              </a:spcBef>
              <a:spcAft>
                <a:spcPts val="0"/>
              </a:spcAft>
              <a:defRPr/>
            </a:pPr>
            <a:r>
              <a:rPr lang="en-US" dirty="0">
                <a:hlinkClick r:id="" action="ppaction://hlinkfile"/>
              </a:rPr>
              <a:t>4.1 Bibliography</a:t>
            </a:r>
            <a:endParaRPr lang="en-US" dirty="0"/>
          </a:p>
          <a:p>
            <a:pPr lvl="1" eaLnBrk="1" fontAlgn="auto" hangingPunct="1">
              <a:spcBef>
                <a:spcPts val="0"/>
              </a:spcBef>
              <a:spcAft>
                <a:spcPts val="0"/>
              </a:spcAft>
              <a:defRPr/>
            </a:pPr>
            <a:r>
              <a:rPr lang="en-US" dirty="0">
                <a:hlinkClick r:id="rId26" action="ppaction://hlinkfile"/>
              </a:rPr>
              <a:t>4.2 Notes</a:t>
            </a:r>
            <a:endParaRPr lang="en-US" dirty="0"/>
          </a:p>
          <a:p>
            <a:pPr eaLnBrk="1" fontAlgn="auto" hangingPunct="1">
              <a:spcBef>
                <a:spcPts val="0"/>
              </a:spcBef>
              <a:spcAft>
                <a:spcPts val="0"/>
              </a:spcAft>
              <a:defRPr/>
            </a:pPr>
            <a:r>
              <a:rPr lang="en-US" dirty="0">
                <a:hlinkClick r:id="rId27" action="ppaction://hlinkfile"/>
              </a:rPr>
              <a:t>5 External links</a:t>
            </a:r>
            <a:endParaRPr lang="en-US" dirty="0"/>
          </a:p>
          <a:p>
            <a:pPr eaLnBrk="1" fontAlgn="auto" hangingPunct="1">
              <a:spcBef>
                <a:spcPts val="0"/>
              </a:spcBef>
              <a:spcAft>
                <a:spcPts val="0"/>
              </a:spcAft>
              <a:defRPr/>
            </a:pPr>
            <a:r>
              <a:rPr lang="en-US" b="1" dirty="0"/>
              <a:t>[</a:t>
            </a:r>
            <a:r>
              <a:rPr lang="en-US" b="1" dirty="0">
                <a:hlinkClick r:id="rId26" action="ppaction://hlinkfile" tooltip="Edit section: Nature of the Moho"/>
              </a:rPr>
              <a:t>edit</a:t>
            </a:r>
            <a:r>
              <a:rPr lang="en-US" b="1" dirty="0"/>
              <a:t>] Nature of the Moho</a:t>
            </a:r>
          </a:p>
          <a:p>
            <a:pPr eaLnBrk="1" fontAlgn="auto" hangingPunct="1">
              <a:spcBef>
                <a:spcPts val="0"/>
              </a:spcBef>
              <a:spcAft>
                <a:spcPts val="0"/>
              </a:spcAft>
              <a:defRPr/>
            </a:pPr>
            <a:r>
              <a:rPr lang="en-US" dirty="0"/>
              <a:t>Immediately above the Moho the velocities of primary seismic waves (</a:t>
            </a:r>
            <a:r>
              <a:rPr lang="en-US" i="1" dirty="0"/>
              <a:t>P</a:t>
            </a:r>
            <a:r>
              <a:rPr lang="en-US" dirty="0"/>
              <a:t>-waves) are approximately those of </a:t>
            </a:r>
            <a:r>
              <a:rPr lang="en-US" dirty="0">
                <a:hlinkClick r:id="rId27" action="ppaction://hlinkfile" tooltip="Basalt"/>
              </a:rPr>
              <a:t>basalt</a:t>
            </a:r>
            <a:r>
              <a:rPr lang="en-US" dirty="0"/>
              <a:t> (6.7 – 7.2 km/s), and below they are that of </a:t>
            </a:r>
            <a:r>
              <a:rPr lang="en-US" dirty="0">
                <a:hlinkClick r:id="rId28" action="ppaction://hlinkfile" tooltip="Peridotite"/>
              </a:rPr>
              <a:t>peridotitic</a:t>
            </a:r>
            <a:r>
              <a:rPr lang="en-US" dirty="0"/>
              <a:t> or </a:t>
            </a:r>
            <a:r>
              <a:rPr lang="en-US" dirty="0">
                <a:hlinkClick r:id="rId29" action="ppaction://hlinkfile" tooltip="Dunite"/>
              </a:rPr>
              <a:t>dunitic</a:t>
            </a:r>
            <a:r>
              <a:rPr lang="en-US" dirty="0"/>
              <a:t> Earth-materials (7.6 – 8.6 km/s).</a:t>
            </a:r>
            <a:r>
              <a:rPr lang="en-US" baseline="30000" dirty="0">
                <a:hlinkClick r:id="rId30" action="ppaction://hlinkfile"/>
              </a:rPr>
              <a:t>[3]</a:t>
            </a:r>
            <a:r>
              <a:rPr lang="en-US" dirty="0"/>
              <a:t> That suggests the Moho marks a change of composition, but the interface appears to be too even for any believable sorting mechanism within the Earth. Near-surface observations suggest such sorting produces an irregular surface. Some history of suggestions that the boundary marks instead a phase change controlled by a temperature gradient in the Earth can be found in Howell.</a:t>
            </a:r>
            <a:r>
              <a:rPr lang="en-US" baseline="30000" dirty="0">
                <a:hlinkClick r:id="rId31" action="ppaction://hlinkfile"/>
              </a:rPr>
              <a:t>[4]</a:t>
            </a:r>
            <a:endParaRPr lang="en-US" dirty="0"/>
          </a:p>
          <a:p>
            <a:pPr eaLnBrk="1" fontAlgn="auto" hangingPunct="1">
              <a:spcBef>
                <a:spcPts val="0"/>
              </a:spcBef>
              <a:spcAft>
                <a:spcPts val="0"/>
              </a:spcAft>
              <a:defRPr/>
            </a:pPr>
            <a:r>
              <a:rPr lang="en-US" b="1" dirty="0"/>
              <a:t>[</a:t>
            </a:r>
            <a:r>
              <a:rPr lang="en-US" b="1" dirty="0">
                <a:hlinkClick r:id="rId30" action="ppaction://hlinkfile" tooltip="Edit section: Exploration"/>
              </a:rPr>
              <a:t>edit</a:t>
            </a:r>
            <a:r>
              <a:rPr lang="en-US" b="1" dirty="0"/>
              <a:t>] Exploration</a:t>
            </a:r>
          </a:p>
          <a:p>
            <a:pPr eaLnBrk="1" fontAlgn="auto" hangingPunct="1">
              <a:spcBef>
                <a:spcPts val="0"/>
              </a:spcBef>
              <a:spcAft>
                <a:spcPts val="0"/>
              </a:spcAft>
              <a:defRPr/>
            </a:pPr>
            <a:r>
              <a:rPr lang="en-US" dirty="0"/>
              <a:t>During the late 1950s and early 1960s, a proposal was taken up in the executive committee of the </a:t>
            </a:r>
            <a:r>
              <a:rPr lang="en-US" dirty="0">
                <a:hlinkClick r:id="rId31" action="ppaction://hlinkfile" tooltip="National Science Foundation"/>
              </a:rPr>
              <a:t>National Science Foundation</a:t>
            </a:r>
            <a:r>
              <a:rPr lang="en-US" dirty="0"/>
              <a:t> to drill a hole through the ocean floor to reach this boundary. However the operation, named </a:t>
            </a:r>
            <a:r>
              <a:rPr lang="en-US" i="1" dirty="0">
                <a:hlinkClick r:id="rId32" action="ppaction://hlinkfile" tooltip="Project Mohole"/>
              </a:rPr>
              <a:t>Project Mohole</a:t>
            </a:r>
            <a:r>
              <a:rPr lang="en-US" dirty="0"/>
              <a:t>, never received sufficient support and was mismanaged; it was canceled by the </a:t>
            </a:r>
            <a:r>
              <a:rPr lang="en-US" dirty="0">
                <a:hlinkClick r:id="rId33" action="ppaction://hlinkfile" tooltip="United States Congress"/>
              </a:rPr>
              <a:t>United States Congress</a:t>
            </a:r>
            <a:r>
              <a:rPr lang="en-US" dirty="0"/>
              <a:t> in 1967. Simultaneous efforts were made by the Soviet Union at the </a:t>
            </a:r>
            <a:r>
              <a:rPr lang="en-US" dirty="0">
                <a:hlinkClick r:id="rId34" action="ppaction://hlinkfile" tooltip="Kola Superdeep Borehole"/>
              </a:rPr>
              <a:t>Kola Institute</a:t>
            </a:r>
            <a:r>
              <a:rPr lang="en-US" dirty="0"/>
              <a:t>, which reached a depth of 12,260 metres (40,220 ft) over 15 years, the world's deepest hole </a:t>
            </a:r>
            <a:r>
              <a:rPr lang="en-US" dirty="0">
                <a:hlinkClick r:id="rId35" action="ppaction://hlinkfile" tooltip="Sakhalin-I"/>
              </a:rPr>
              <a:t>until 2011</a:t>
            </a:r>
            <a:r>
              <a:rPr lang="en-US" dirty="0"/>
              <a:t>, before that attempt was also abandoned in 1989.</a:t>
            </a:r>
            <a:r>
              <a:rPr lang="en-US" baseline="30000" dirty="0">
                <a:hlinkClick r:id="" action="ppaction://hlinkfile"/>
              </a:rPr>
              <a:t>[5]</a:t>
            </a:r>
            <a:endParaRPr lang="en-US" dirty="0"/>
          </a:p>
          <a:p>
            <a:pPr eaLnBrk="1" fontAlgn="auto" hangingPunct="1">
              <a:spcBef>
                <a:spcPts val="0"/>
              </a:spcBef>
              <a:spcAft>
                <a:spcPts val="0"/>
              </a:spcAft>
              <a:defRPr/>
            </a:pPr>
            <a:r>
              <a:rPr lang="en-US" dirty="0"/>
              <a:t>Reaching the discontinuity remains an important scientific objective. A more recent proposal considers a self-descending tungsten capsule heated by radiogenic heat to explore </a:t>
            </a:r>
            <a:r>
              <a:rPr lang="en-US" dirty="0">
                <a:hlinkClick r:id="rId36" action="ppaction://hlinkfile" tooltip="Structure of the Earth"/>
              </a:rPr>
              <a:t>Earth's interior</a:t>
            </a:r>
            <a:r>
              <a:rPr lang="en-US" dirty="0"/>
              <a:t> near the Moho discontinuity and in the upper mantle.</a:t>
            </a:r>
            <a:r>
              <a:rPr lang="en-US" baseline="30000" dirty="0">
                <a:hlinkClick r:id="" action="ppaction://hlinkfile"/>
              </a:rPr>
              <a:t>[6]</a:t>
            </a:r>
            <a:r>
              <a:rPr lang="en-US" dirty="0"/>
              <a:t> The Japanese project </a:t>
            </a:r>
            <a:r>
              <a:rPr lang="en-US" dirty="0">
                <a:hlinkClick r:id="rId37" action="ppaction://hlinkfile" tooltip="Chikyu Hakken"/>
              </a:rPr>
              <a:t>Chikyu Hakken</a:t>
            </a:r>
            <a:r>
              <a:rPr lang="en-US" dirty="0"/>
              <a:t> ("Earth Discovery") also aims to explore this general area.</a:t>
            </a:r>
          </a:p>
          <a:p>
            <a:pPr eaLnBrk="1" fontAlgn="auto" hangingPunct="1">
              <a:spcBef>
                <a:spcPts val="0"/>
              </a:spcBef>
              <a:spcAft>
                <a:spcPts val="0"/>
              </a:spcAft>
              <a:defRPr/>
            </a:pPr>
            <a:endParaRPr lang="en-US" dirty="0"/>
          </a:p>
        </p:txBody>
      </p:sp>
      <p:sp>
        <p:nvSpPr>
          <p:cNvPr id="1259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F8A040-2248-46DD-8868-35DC6D4C4E5F}" type="slidenum">
              <a:rPr lang="en-US" smtClean="0"/>
              <a:pPr fontAlgn="base">
                <a:spcBef>
                  <a:spcPct val="0"/>
                </a:spcBef>
                <a:spcAft>
                  <a:spcPct val="0"/>
                </a:spcAft>
                <a:defRPr/>
              </a:pPr>
              <a:t>42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47500" lnSpcReduction="20000"/>
          </a:bodyPr>
          <a:lstStyle/>
          <a:p>
            <a:pPr eaLnBrk="1" fontAlgn="auto" hangingPunct="1">
              <a:spcBef>
                <a:spcPts val="0"/>
              </a:spcBef>
              <a:spcAft>
                <a:spcPts val="0"/>
              </a:spcAft>
              <a:defRPr/>
            </a:pPr>
            <a:r>
              <a:rPr lang="en-US" b="1" dirty="0"/>
              <a:t>Gros Morne National Park</a:t>
            </a:r>
          </a:p>
          <a:p>
            <a:pPr eaLnBrk="1" fontAlgn="auto" hangingPunct="1">
              <a:spcBef>
                <a:spcPts val="0"/>
              </a:spcBef>
              <a:spcAft>
                <a:spcPts val="0"/>
              </a:spcAft>
              <a:defRPr/>
            </a:pPr>
            <a:r>
              <a:rPr lang="en-US" dirty="0"/>
              <a:t>From Wikipedia, the free encyclopedia</a:t>
            </a:r>
          </a:p>
          <a:p>
            <a:pPr eaLnBrk="1" fontAlgn="auto" hangingPunct="1">
              <a:spcBef>
                <a:spcPts val="0"/>
              </a:spcBef>
              <a:spcAft>
                <a:spcPts val="0"/>
              </a:spcAft>
              <a:defRPr/>
            </a:pPr>
            <a:r>
              <a:rPr lang="en-US" dirty="0"/>
              <a:t>Jump to: </a:t>
            </a:r>
            <a:r>
              <a:rPr lang="en-US" dirty="0">
                <a:hlinkClick r:id="rId3" action="ppaction://hlinkfile"/>
              </a:rPr>
              <a:t>navigation</a:t>
            </a:r>
            <a:r>
              <a:rPr lang="en-US" dirty="0"/>
              <a:t>, </a:t>
            </a:r>
            <a:r>
              <a:rPr lang="en-US" dirty="0">
                <a:hlinkClick r:id="rId4" action="ppaction://hlinkfile"/>
              </a:rPr>
              <a:t>search</a:t>
            </a:r>
            <a:endParaRPr lang="en-US" dirty="0"/>
          </a:p>
          <a:p>
            <a:pPr eaLnBrk="1" fontAlgn="auto" hangingPunct="1">
              <a:spcBef>
                <a:spcPts val="0"/>
              </a:spcBef>
              <a:spcAft>
                <a:spcPts val="0"/>
              </a:spcAft>
              <a:defRPr/>
            </a:pPr>
            <a:r>
              <a:rPr lang="en-US" dirty="0"/>
              <a:t>For other uses, see </a:t>
            </a:r>
            <a:r>
              <a:rPr lang="en-US" dirty="0">
                <a:hlinkClick r:id="rId3" action="ppaction://hlinkfile" tooltip="Gros Morne (disambiguation)"/>
              </a:rPr>
              <a:t>Gros Morne (disambiguation)</a:t>
            </a:r>
            <a:r>
              <a:rPr lang="en-US" dirty="0"/>
              <a:t>.</a:t>
            </a:r>
          </a:p>
          <a:p>
            <a:pPr eaLnBrk="1" fontAlgn="auto" hangingPunct="1">
              <a:spcBef>
                <a:spcPts val="0"/>
              </a:spcBef>
              <a:spcAft>
                <a:spcPts val="0"/>
              </a:spcAft>
              <a:defRPr/>
            </a:pPr>
            <a:r>
              <a:rPr lang="en-US" dirty="0"/>
              <a:t>Gros Morne National Park</a:t>
            </a:r>
            <a:r>
              <a:rPr lang="en-US" dirty="0">
                <a:hlinkClick r:id="rId4" action="ppaction://hlinkfile" tooltip="IUCN"/>
              </a:rPr>
              <a:t>IUCN</a:t>
            </a:r>
            <a:r>
              <a:rPr lang="en-US" dirty="0"/>
              <a:t> Category II (</a:t>
            </a:r>
            <a:r>
              <a:rPr lang="en-US" dirty="0">
                <a:hlinkClick r:id="rId5" action="ppaction://hlinkfile" tooltip="National Park"/>
              </a:rPr>
              <a:t>National Park</a:t>
            </a:r>
            <a:r>
              <a:rPr lang="en-US" dirty="0"/>
              <a:t>)</a:t>
            </a:r>
          </a:p>
          <a:p>
            <a:pPr eaLnBrk="1" fontAlgn="auto" hangingPunct="1">
              <a:spcBef>
                <a:spcPts val="0"/>
              </a:spcBef>
              <a:spcAft>
                <a:spcPts val="0"/>
              </a:spcAft>
              <a:defRPr/>
            </a:pPr>
            <a:r>
              <a:rPr lang="en-US" dirty="0"/>
              <a:t/>
            </a:r>
            <a:br>
              <a:rPr lang="en-US" dirty="0"/>
            </a:br>
            <a:r>
              <a:rPr lang="en-US" dirty="0"/>
              <a:t>The Tablelands in Gros Morne National Park</a:t>
            </a:r>
          </a:p>
          <a:p>
            <a:pPr eaLnBrk="1" fontAlgn="auto" hangingPunct="1">
              <a:spcBef>
                <a:spcPts val="0"/>
              </a:spcBef>
              <a:spcAft>
                <a:spcPts val="0"/>
              </a:spcAft>
              <a:defRPr/>
            </a:pPr>
            <a:r>
              <a:rPr lang="en-US" dirty="0"/>
              <a:t>Location of </a:t>
            </a:r>
            <a:r>
              <a:rPr lang="en-US" i="1" dirty="0"/>
              <a:t>Gros Morne National Park</a:t>
            </a:r>
            <a:r>
              <a:rPr lang="en-US" dirty="0"/>
              <a:t>Location </a:t>
            </a:r>
            <a:r>
              <a:rPr lang="en-US" dirty="0">
                <a:hlinkClick r:id="rId6" action="ppaction://hlinkfile" tooltip="Newfoundland and Labrador"/>
              </a:rPr>
              <a:t>Newfoundland and Labrador</a:t>
            </a:r>
            <a:r>
              <a:rPr lang="en-US" dirty="0"/>
              <a:t>, CanadaNearest city</a:t>
            </a:r>
            <a:r>
              <a:rPr lang="en-US" dirty="0">
                <a:hlinkClick r:id="rId7" action="ppaction://hlinkfile" tooltip="Corner Brook, Newfoundland and Labrador"/>
              </a:rPr>
              <a:t>Corner Brook</a:t>
            </a:r>
            <a:r>
              <a:rPr lang="en-US" dirty="0"/>
              <a:t>Coordinates</a:t>
            </a:r>
            <a:r>
              <a:rPr lang="en-US" dirty="0">
                <a:hlinkClick r:id="rId8"/>
              </a:rPr>
              <a:t>49°41′22″N 57°44′17″W﻿ / ﻿49.68944°N 57.73806°W﻿ / 49.68944; -57.73806﻿ (Gros Morne National Park)</a:t>
            </a:r>
            <a:r>
              <a:rPr lang="en-US" dirty="0"/>
              <a:t>Area1,805 km</a:t>
            </a:r>
            <a:r>
              <a:rPr lang="en-US" baseline="30000" dirty="0"/>
              <a:t>2</a:t>
            </a:r>
            <a:r>
              <a:rPr lang="en-US" dirty="0"/>
              <a:t> (697 sq mi)Established1973Governing body</a:t>
            </a:r>
            <a:r>
              <a:rPr lang="en-US" dirty="0">
                <a:hlinkClick r:id="rId9" action="ppaction://hlinkfile" tooltip="Parks Canada"/>
              </a:rPr>
              <a:t>Parks Canada</a:t>
            </a:r>
            <a:r>
              <a:rPr lang="en-US" b="1" dirty="0">
                <a:hlinkClick r:id="rId10" action="ppaction://hlinkfile" tooltip="World Heritage Site"/>
              </a:rPr>
              <a:t>UNESCO World Heritage Site</a:t>
            </a:r>
            <a:endParaRPr lang="en-US" b="1" dirty="0"/>
          </a:p>
          <a:p>
            <a:pPr eaLnBrk="1" fontAlgn="auto" hangingPunct="1">
              <a:spcBef>
                <a:spcPts val="0"/>
              </a:spcBef>
              <a:spcAft>
                <a:spcPts val="0"/>
              </a:spcAft>
              <a:defRPr/>
            </a:pPr>
            <a:r>
              <a:rPr lang="en-US" dirty="0"/>
              <a:t>Type:NaturalCriteria:vii, viiiDesignated:1987 (11th </a:t>
            </a:r>
            <a:r>
              <a:rPr lang="en-US" dirty="0">
                <a:hlinkClick r:id="rId11" action="ppaction://hlinkfile" tooltip="World Heritage Committee"/>
              </a:rPr>
              <a:t>session</a:t>
            </a:r>
            <a:r>
              <a:rPr lang="en-US" dirty="0"/>
              <a:t>)Reference #:</a:t>
            </a:r>
            <a:r>
              <a:rPr lang="en-US" dirty="0">
                <a:hlinkClick r:id="rId12"/>
              </a:rPr>
              <a:t>419</a:t>
            </a:r>
            <a:r>
              <a:rPr lang="en-US" dirty="0"/>
              <a:t>State Party: </a:t>
            </a:r>
            <a:r>
              <a:rPr lang="en-US" dirty="0">
                <a:hlinkClick r:id="rId13" action="ppaction://hlinkfile" tooltip="Canada"/>
              </a:rPr>
              <a:t>Canada</a:t>
            </a:r>
            <a:r>
              <a:rPr lang="en-US" dirty="0"/>
              <a:t>Region:</a:t>
            </a:r>
            <a:r>
              <a:rPr lang="en-US" dirty="0">
                <a:hlinkClick r:id="rId14" action="ppaction://hlinkfile" tooltip="List of World Heritage Sites in the Americas"/>
              </a:rPr>
              <a:t>Europe and North America</a:t>
            </a:r>
            <a:r>
              <a:rPr lang="en-US" b="1" dirty="0"/>
              <a:t>Gros Morne National Park</a:t>
            </a:r>
            <a:r>
              <a:rPr lang="en-US" dirty="0"/>
              <a:t> is a </a:t>
            </a:r>
            <a:r>
              <a:rPr lang="en-US" dirty="0">
                <a:hlinkClick r:id="rId15" action="ppaction://hlinkfile" tooltip="World heritage site"/>
              </a:rPr>
              <a:t>world heritage site</a:t>
            </a:r>
            <a:r>
              <a:rPr lang="en-US" dirty="0"/>
              <a:t> located on the west coast of </a:t>
            </a:r>
            <a:r>
              <a:rPr lang="en-US" dirty="0">
                <a:hlinkClick r:id="rId6" action="ppaction://hlinkfile" tooltip="Newfoundland and Labrador"/>
              </a:rPr>
              <a:t>Newfoundland</a:t>
            </a:r>
            <a:r>
              <a:rPr lang="en-US" dirty="0"/>
              <a:t>. At 1,805 km</a:t>
            </a:r>
            <a:r>
              <a:rPr lang="en-US" baseline="30000" dirty="0"/>
              <a:t>2</a:t>
            </a:r>
            <a:r>
              <a:rPr lang="en-US" dirty="0"/>
              <a:t> (697 sq mi), it is the second largest </a:t>
            </a:r>
            <a:r>
              <a:rPr lang="en-US" dirty="0">
                <a:hlinkClick r:id="rId16" action="ppaction://hlinkfile" tooltip="National park"/>
              </a:rPr>
              <a:t>national park</a:t>
            </a:r>
            <a:r>
              <a:rPr lang="en-US" dirty="0"/>
              <a:t> in </a:t>
            </a:r>
            <a:r>
              <a:rPr lang="en-US" dirty="0">
                <a:hlinkClick r:id="rId17" action="ppaction://hlinkfile" tooltip="Atlantic Canada"/>
              </a:rPr>
              <a:t>Atlantic Canada</a:t>
            </a:r>
            <a:r>
              <a:rPr lang="en-US" dirty="0"/>
              <a:t> (surpassed by </a:t>
            </a:r>
            <a:r>
              <a:rPr lang="en-US" dirty="0">
                <a:hlinkClick r:id="rId18" action="ppaction://hlinkfile" tooltip="Torngat Mountains National Park"/>
              </a:rPr>
              <a:t>Torngat Mountains National Park</a:t>
            </a:r>
            <a:r>
              <a:rPr lang="en-US" dirty="0"/>
              <a:t> at 9,600 km</a:t>
            </a:r>
            <a:r>
              <a:rPr lang="en-US" baseline="30000" dirty="0"/>
              <a:t>2</a:t>
            </a:r>
            <a:r>
              <a:rPr lang="en-US" dirty="0"/>
              <a:t>/3,700 sq mi).</a:t>
            </a:r>
          </a:p>
          <a:p>
            <a:pPr eaLnBrk="1" fontAlgn="auto" hangingPunct="1">
              <a:spcBef>
                <a:spcPts val="0"/>
              </a:spcBef>
              <a:spcAft>
                <a:spcPts val="0"/>
              </a:spcAft>
              <a:defRPr/>
            </a:pPr>
            <a:r>
              <a:rPr lang="en-US" dirty="0"/>
              <a:t>The park takes its name from Newfoundland's second-highest mountain peak (at 2,644 ft/806 m) located within the park. Its French meaning is "large mountain standing alone," or more literally "great sombre." Gros Morne is a member of the </a:t>
            </a:r>
            <a:r>
              <a:rPr lang="en-US" dirty="0">
                <a:hlinkClick r:id="rId19" action="ppaction://hlinkfile" tooltip="Long Range Mountains"/>
              </a:rPr>
              <a:t>Long Range Mountains</a:t>
            </a:r>
            <a:r>
              <a:rPr lang="en-US" dirty="0"/>
              <a:t>, an outlying range of the </a:t>
            </a:r>
            <a:r>
              <a:rPr lang="en-US" dirty="0">
                <a:hlinkClick r:id="rId20" action="ppaction://hlinkfile" tooltip="Appalachian Mountains"/>
              </a:rPr>
              <a:t>Appalachian Mountains</a:t>
            </a:r>
            <a:r>
              <a:rPr lang="en-US" dirty="0"/>
              <a:t>, stretching the length of the island's west coast. It is the </a:t>
            </a:r>
            <a:r>
              <a:rPr lang="en-US" dirty="0">
                <a:hlinkClick r:id="rId21" action="ppaction://hlinkfile" tooltip="Eroded"/>
              </a:rPr>
              <a:t>eroded</a:t>
            </a:r>
            <a:r>
              <a:rPr lang="en-US" dirty="0"/>
              <a:t> remnants of a mountain range formed 1.2 billion years ago. "The park provides a rare example of the process of continental drift, where deep ocean crust and the rocks of the earth's mantle lie exposed."</a:t>
            </a:r>
            <a:r>
              <a:rPr lang="en-US" baseline="30000" dirty="0">
                <a:hlinkClick r:id="rId22" action="ppaction://hlinkfile"/>
              </a:rPr>
              <a:t>[1]</a:t>
            </a:r>
            <a:endParaRPr lang="en-US" dirty="0"/>
          </a:p>
          <a:p>
            <a:pPr eaLnBrk="1" fontAlgn="auto" hangingPunct="1">
              <a:spcBef>
                <a:spcPts val="0"/>
              </a:spcBef>
              <a:spcAft>
                <a:spcPts val="0"/>
              </a:spcAft>
              <a:defRPr/>
            </a:pPr>
            <a:r>
              <a:rPr lang="en-US" dirty="0"/>
              <a:t>The Gros Morne National Park Reserve was established in 1973. It wasn't until October 1, 2005 that the National Parks Act was applied to the reserve, thereby making it a Canadian national park.</a:t>
            </a:r>
          </a:p>
          <a:p>
            <a:pPr eaLnBrk="1" fontAlgn="auto" hangingPunct="1">
              <a:spcBef>
                <a:spcPts val="0"/>
              </a:spcBef>
              <a:spcAft>
                <a:spcPts val="0"/>
              </a:spcAft>
              <a:defRPr/>
            </a:pPr>
            <a:r>
              <a:rPr lang="en-US" dirty="0"/>
              <a:t>The park was the subject of a short film in 2011's </a:t>
            </a:r>
            <a:r>
              <a:rPr lang="en-US" i="1" dirty="0">
                <a:hlinkClick r:id="rId23" action="ppaction://hlinkfile" tooltip="National Parks Project"/>
              </a:rPr>
              <a:t>National Parks Project</a:t>
            </a:r>
            <a:r>
              <a:rPr lang="en-US" dirty="0"/>
              <a:t>, directed by </a:t>
            </a:r>
            <a:r>
              <a:rPr lang="en-US" dirty="0">
                <a:hlinkClick r:id="rId22" action="ppaction://hlinkfile" tooltip="Sturla Gunnarsson"/>
              </a:rPr>
              <a:t>Sturla Gunnarsson</a:t>
            </a:r>
            <a:r>
              <a:rPr lang="en-US" dirty="0"/>
              <a:t> and scored by </a:t>
            </a:r>
            <a:r>
              <a:rPr lang="en-US" dirty="0">
                <a:hlinkClick r:id="rId24" action="ppaction://hlinkfile" tooltip="Melissa Auf der Maur"/>
              </a:rPr>
              <a:t>Melissa Auf der Maur</a:t>
            </a:r>
            <a:r>
              <a:rPr lang="en-US" dirty="0"/>
              <a:t>, </a:t>
            </a:r>
            <a:r>
              <a:rPr lang="en-US" dirty="0">
                <a:hlinkClick r:id="rId25" action="ppaction://hlinkfile" tooltip="Sam Shalabi"/>
              </a:rPr>
              <a:t>Sam Shalabi</a:t>
            </a:r>
            <a:r>
              <a:rPr lang="en-US" dirty="0"/>
              <a:t> and Jamie Fleming.</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Geology</a:t>
            </a:r>
          </a:p>
          <a:p>
            <a:pPr eaLnBrk="1" fontAlgn="auto" hangingPunct="1">
              <a:spcBef>
                <a:spcPts val="0"/>
              </a:spcBef>
              <a:spcAft>
                <a:spcPts val="0"/>
              </a:spcAft>
              <a:defRPr/>
            </a:pPr>
            <a:r>
              <a:rPr lang="en-US" dirty="0"/>
              <a:t>The park's rock formations, made famous by Robert Stevens and </a:t>
            </a:r>
            <a:r>
              <a:rPr lang="en-US" dirty="0">
                <a:hlinkClick r:id="rId26" action="ppaction://hlinkfile" tooltip="Harold Williams (geologist)"/>
              </a:rPr>
              <a:t>Harold Williams</a:t>
            </a:r>
            <a:r>
              <a:rPr lang="en-US" dirty="0"/>
              <a:t>, include </a:t>
            </a:r>
            <a:r>
              <a:rPr lang="en-US" dirty="0">
                <a:hlinkClick r:id="rId27" action="ppaction://hlinkfile" tooltip="Oceanic crust"/>
              </a:rPr>
              <a:t>oceanic crust</a:t>
            </a:r>
            <a:r>
              <a:rPr lang="en-US" dirty="0"/>
              <a:t> and </a:t>
            </a:r>
            <a:r>
              <a:rPr lang="en-US" dirty="0">
                <a:hlinkClick r:id="rId28" action="ppaction://hlinkfile" tooltip="Mantle (geology)"/>
              </a:rPr>
              <a:t>mantle</a:t>
            </a:r>
            <a:r>
              <a:rPr lang="en-US" dirty="0"/>
              <a:t> rock exposed by the </a:t>
            </a:r>
            <a:r>
              <a:rPr lang="en-US" dirty="0">
                <a:hlinkClick r:id="rId29" action="ppaction://hlinkfile" tooltip="Obduction"/>
              </a:rPr>
              <a:t>obduction</a:t>
            </a:r>
            <a:r>
              <a:rPr lang="en-US" dirty="0"/>
              <a:t> process of </a:t>
            </a:r>
            <a:r>
              <a:rPr lang="en-US" dirty="0">
                <a:hlinkClick r:id="rId30" action="ppaction://hlinkfile" tooltip="Plate tectonics"/>
              </a:rPr>
              <a:t>plate tectonics</a:t>
            </a:r>
            <a:r>
              <a:rPr lang="en-US" dirty="0"/>
              <a:t>, as well as </a:t>
            </a:r>
            <a:r>
              <a:rPr lang="en-US" dirty="0">
                <a:hlinkClick r:id="rId31" action="ppaction://hlinkfile" tooltip="Sedimentary"/>
              </a:rPr>
              <a:t>sedimentary</a:t>
            </a:r>
            <a:r>
              <a:rPr lang="en-US" dirty="0"/>
              <a:t> rock formed during the </a:t>
            </a:r>
            <a:r>
              <a:rPr lang="en-US" dirty="0">
                <a:hlinkClick r:id="rId32" action="ppaction://hlinkfile" tooltip="Ordovician"/>
              </a:rPr>
              <a:t>Ordovician</a:t>
            </a:r>
            <a:r>
              <a:rPr lang="en-US" dirty="0"/>
              <a:t>, </a:t>
            </a:r>
            <a:r>
              <a:rPr lang="en-US" dirty="0">
                <a:hlinkClick r:id="rId33" action="ppaction://hlinkfile" tooltip="Precambrian"/>
              </a:rPr>
              <a:t>Precambrian</a:t>
            </a:r>
            <a:r>
              <a:rPr lang="en-US" dirty="0"/>
              <a:t> </a:t>
            </a:r>
            <a:r>
              <a:rPr lang="en-US" dirty="0">
                <a:hlinkClick r:id="rId34" action="ppaction://hlinkfile" tooltip="Granite"/>
              </a:rPr>
              <a:t>granite</a:t>
            </a:r>
            <a:r>
              <a:rPr lang="en-US" dirty="0"/>
              <a:t> and </a:t>
            </a:r>
            <a:r>
              <a:rPr lang="en-US" dirty="0" smtClean="0">
                <a:hlinkClick r:id="rId35" action="ppaction://hlinkfile" tooltip="Palaeozoic"/>
              </a:rPr>
              <a:t>Paleozoic</a:t>
            </a:r>
            <a:r>
              <a:rPr lang="en-US" dirty="0" smtClean="0"/>
              <a:t> </a:t>
            </a:r>
            <a:r>
              <a:rPr lang="en-US" dirty="0">
                <a:hlinkClick r:id="rId36" action="ppaction://hlinkfile" tooltip="Igneous"/>
              </a:rPr>
              <a:t>igneous</a:t>
            </a:r>
            <a:r>
              <a:rPr lang="en-US" dirty="0"/>
              <a:t> rocks.</a:t>
            </a:r>
            <a:r>
              <a:rPr lang="en-US" baseline="30000" dirty="0">
                <a:hlinkClick r:id="rId37" action="ppaction://hlinkfile"/>
              </a:rPr>
              <a:t>[2]</a:t>
            </a:r>
            <a:endParaRPr lang="en-US" dirty="0"/>
          </a:p>
          <a:p>
            <a:pPr eaLnBrk="1" fontAlgn="auto" hangingPunct="1">
              <a:spcBef>
                <a:spcPts val="0"/>
              </a:spcBef>
              <a:spcAft>
                <a:spcPts val="0"/>
              </a:spcAft>
              <a:defRPr/>
            </a:pPr>
            <a:r>
              <a:rPr lang="en-US" b="1" dirty="0"/>
              <a:t>Soils</a:t>
            </a:r>
          </a:p>
          <a:p>
            <a:pPr eaLnBrk="1" fontAlgn="auto" hangingPunct="1">
              <a:spcBef>
                <a:spcPts val="0"/>
              </a:spcBef>
              <a:spcAft>
                <a:spcPts val="0"/>
              </a:spcAft>
              <a:defRPr/>
            </a:pPr>
            <a:r>
              <a:rPr lang="en-US" dirty="0"/>
              <a:t>The many soil associations mapped in the park reflect the wide variety of bedrock. The Silver Mountain soil association, dominant in the northeastern area, is a very stony sandy loam developed on glacial till overlying granite, granitic gneiss and schist. Similar rocks underlie the St. Paul's Inlet association farther west. Sedimentary rocks (including some dolomitic limestone) in the southeastern sector support the North Lake association of stony sandy loam. An association of mostly-shallow loam, the Cox's Cove, occupies a discontinuous band over shale, slate, limestone and sandstone near the coast. The coastal strip north of Bonne Bay is mostly underlain by the peaty Gull's Marsh association and the coarse Sally's Cove association except for an area of clay (Wood's Island association) around Rocky Harbour. The stony infertile soils of the ultramafic tablelands south of Bonne Bay belong to the Serpentine Range association.</a:t>
            </a:r>
            <a:r>
              <a:rPr lang="en-US" baseline="30000" dirty="0">
                <a:hlinkClick r:id="rId38" action="ppaction://hlinkfile"/>
              </a:rPr>
              <a:t>[3]</a:t>
            </a:r>
            <a:endParaRPr lang="en-US" dirty="0"/>
          </a:p>
          <a:p>
            <a:pPr eaLnBrk="1" fontAlgn="auto" hangingPunct="1">
              <a:spcBef>
                <a:spcPts val="0"/>
              </a:spcBef>
              <a:spcAft>
                <a:spcPts val="0"/>
              </a:spcAft>
              <a:defRPr/>
            </a:pPr>
            <a:r>
              <a:rPr lang="en-US" dirty="0"/>
              <a:t>Western Brook Pond</a:t>
            </a:r>
          </a:p>
          <a:p>
            <a:pPr eaLnBrk="1" fontAlgn="auto" hangingPunct="1">
              <a:spcBef>
                <a:spcPts val="0"/>
              </a:spcBef>
              <a:spcAft>
                <a:spcPts val="0"/>
              </a:spcAft>
              <a:defRPr/>
            </a:pPr>
            <a:r>
              <a:rPr lang="en-US" dirty="0">
                <a:hlinkClick r:id="rId37" action="ppaction://hlinkfile" tooltip="Western Brook Pond"/>
              </a:rPr>
              <a:t>Western Brook Pond</a:t>
            </a:r>
            <a:r>
              <a:rPr lang="en-US" dirty="0"/>
              <a:t> is a fresh water </a:t>
            </a:r>
            <a:r>
              <a:rPr lang="en-US" dirty="0">
                <a:hlinkClick r:id="rId38" action="ppaction://hlinkfile" tooltip="Fjord"/>
              </a:rPr>
              <a:t>fjord</a:t>
            </a:r>
            <a:r>
              <a:rPr lang="en-US" dirty="0"/>
              <a:t> which was carved out by </a:t>
            </a:r>
            <a:r>
              <a:rPr lang="en-US" dirty="0">
                <a:hlinkClick r:id="rId39" action="ppaction://hlinkfile" tooltip="Glacier"/>
              </a:rPr>
              <a:t>glaciers</a:t>
            </a:r>
            <a:r>
              <a:rPr lang="en-US" dirty="0"/>
              <a:t> during the most recent </a:t>
            </a:r>
            <a:r>
              <a:rPr lang="en-US" dirty="0">
                <a:hlinkClick r:id="rId40" action="ppaction://hlinkfile" tooltip="Ice age"/>
              </a:rPr>
              <a:t>ice age</a:t>
            </a:r>
            <a:r>
              <a:rPr lang="en-US" dirty="0"/>
              <a:t> from 25,000 to about 10,000 years ago. Once the glaciers melted, the land, which had been pushed down by the weight of the ice sheet, </a:t>
            </a:r>
            <a:r>
              <a:rPr lang="en-US" dirty="0">
                <a:hlinkClick r:id="rId41" action="ppaction://hlinkfile" tooltip="Post-glacial rebound"/>
              </a:rPr>
              <a:t>rebounded</a:t>
            </a:r>
            <a:r>
              <a:rPr lang="en-US" dirty="0"/>
              <a:t> and the outlet to the sea was cut off. The 30-kilometre (19 mi) long narrow "pond" then filled in with fresh water. The water in the fjord is extremely </a:t>
            </a:r>
            <a:r>
              <a:rPr lang="en-US" dirty="0">
                <a:hlinkClick r:id="rId42" action="ppaction://hlinkfile" tooltip="Water quality"/>
              </a:rPr>
              <a:t>pure</a:t>
            </a:r>
            <a:r>
              <a:rPr lang="en-US" dirty="0"/>
              <a:t> and is assigned the highest purity rating available for natural bodies of water. </a:t>
            </a:r>
            <a:r>
              <a:rPr lang="en-US" dirty="0">
                <a:hlinkClick r:id="rId43" action="ppaction://hlinkfile" tooltip="Pissing Mare Falls"/>
              </a:rPr>
              <a:t>Pissing Mare Falls</a:t>
            </a:r>
            <a:r>
              <a:rPr lang="en-US" dirty="0"/>
              <a:t>, the highest waterfall in eastern North America and 199th highest in the world,</a:t>
            </a:r>
            <a:r>
              <a:rPr lang="en-US" baseline="30000" dirty="0">
                <a:hlinkClick r:id="rId44" action="ppaction://hlinkfile"/>
              </a:rPr>
              <a:t>[4]</a:t>
            </a:r>
            <a:r>
              <a:rPr lang="en-US" dirty="0"/>
              <a:t> flow into Western Brook Pond.</a:t>
            </a:r>
          </a:p>
          <a:p>
            <a:pPr eaLnBrk="1" fontAlgn="auto" hangingPunct="1">
              <a:spcBef>
                <a:spcPts val="0"/>
              </a:spcBef>
              <a:spcAft>
                <a:spcPts val="0"/>
              </a:spcAft>
              <a:defRPr/>
            </a:pPr>
            <a:r>
              <a:rPr lang="en-US" dirty="0"/>
              <a:t>The Tablelands seen from Route 431</a:t>
            </a:r>
          </a:p>
          <a:p>
            <a:pPr eaLnBrk="1" fontAlgn="auto" hangingPunct="1">
              <a:spcBef>
                <a:spcPts val="0"/>
              </a:spcBef>
              <a:spcAft>
                <a:spcPts val="0"/>
              </a:spcAft>
              <a:defRPr/>
            </a:pPr>
            <a:r>
              <a:rPr lang="en-US" dirty="0"/>
              <a:t>The Tablelands, found between the towns of Trout River and Woody Point in Gros Morne National Park, look more like a barren </a:t>
            </a:r>
            <a:r>
              <a:rPr lang="en-US" dirty="0">
                <a:hlinkClick r:id="rId45" action="ppaction://hlinkfile" tooltip="Desert"/>
              </a:rPr>
              <a:t>desert</a:t>
            </a:r>
            <a:r>
              <a:rPr lang="en-US" dirty="0"/>
              <a:t> than traditional Newfoundland. This is due to the ultramafic rock – </a:t>
            </a:r>
            <a:r>
              <a:rPr lang="en-US" dirty="0">
                <a:hlinkClick r:id="rId44" action="ppaction://hlinkfile" tooltip="Peridotite"/>
              </a:rPr>
              <a:t>peridotite</a:t>
            </a:r>
            <a:r>
              <a:rPr lang="en-US" dirty="0"/>
              <a:t> – which makes up the Tablelands. It is thought to originate in the Earth's mantle and was forced up from the depths during a plate collision several hundred million years ago. Peridotite lacks the usual nutrients required to sustain most plant life, hence its barren appearance. The rock is very low in </a:t>
            </a:r>
            <a:r>
              <a:rPr lang="en-US" dirty="0">
                <a:hlinkClick r:id="rId46" action="ppaction://hlinkfile" tooltip="Calcium"/>
              </a:rPr>
              <a:t>calcium</a:t>
            </a:r>
            <a:r>
              <a:rPr lang="en-US" dirty="0"/>
              <a:t>, very high in </a:t>
            </a:r>
            <a:r>
              <a:rPr lang="en-US" dirty="0">
                <a:hlinkClick r:id="rId47" action="ppaction://hlinkfile" tooltip="Magnesium"/>
              </a:rPr>
              <a:t>magnesium</a:t>
            </a:r>
            <a:r>
              <a:rPr lang="en-US" dirty="0"/>
              <a:t>, and has toxic amounts of heavy metals. Peridotite is also high in iron, which accounts for its brownish colour (rusted colour). Underneath this weathered zone, the rock is really a dark green colour.</a:t>
            </a:r>
          </a:p>
          <a:p>
            <a:pPr eaLnBrk="1" fontAlgn="auto" hangingPunct="1">
              <a:spcBef>
                <a:spcPts val="0"/>
              </a:spcBef>
              <a:spcAft>
                <a:spcPts val="0"/>
              </a:spcAft>
              <a:defRPr/>
            </a:pPr>
            <a:r>
              <a:rPr lang="en-US" b="1" dirty="0"/>
              <a:t>Nature and wildlife</a:t>
            </a:r>
          </a:p>
          <a:p>
            <a:pPr eaLnBrk="1" fontAlgn="auto" hangingPunct="1">
              <a:spcBef>
                <a:spcPts val="0"/>
              </a:spcBef>
              <a:spcAft>
                <a:spcPts val="0"/>
              </a:spcAft>
              <a:defRPr/>
            </a:pPr>
            <a:r>
              <a:rPr lang="en-US" dirty="0"/>
              <a:t>Along the coast are forests of stunted and twisted </a:t>
            </a:r>
            <a:r>
              <a:rPr lang="en-US" dirty="0">
                <a:hlinkClick r:id="rId48" action="ppaction://hlinkfile" tooltip="Spruce"/>
              </a:rPr>
              <a:t>spruce</a:t>
            </a:r>
            <a:r>
              <a:rPr lang="en-US" dirty="0"/>
              <a:t> and </a:t>
            </a:r>
            <a:r>
              <a:rPr lang="en-US" dirty="0">
                <a:hlinkClick r:id="rId49" action="ppaction://hlinkfile" tooltip="Balsam fir"/>
              </a:rPr>
              <a:t>balsam fir</a:t>
            </a:r>
            <a:r>
              <a:rPr lang="en-US" dirty="0"/>
              <a:t> trees, known locally as "tuckamores," battered by storms and winds blowing from the sea. The forest growth is more productive, but not by much, in granitic areas farther east. The best forests, in places lent luxuriance by the presence of </a:t>
            </a:r>
            <a:r>
              <a:rPr lang="en-US" dirty="0">
                <a:hlinkClick r:id="rId50" action="ppaction://hlinkfile" tooltip="Yellow birch"/>
              </a:rPr>
              <a:t>yellow birch</a:t>
            </a:r>
            <a:r>
              <a:rPr lang="en-US" dirty="0"/>
              <a:t>, grow over mixed sedimentary rock in sheltered areas.</a:t>
            </a:r>
          </a:p>
          <a:p>
            <a:pPr eaLnBrk="1" fontAlgn="auto" hangingPunct="1">
              <a:spcBef>
                <a:spcPts val="0"/>
              </a:spcBef>
              <a:spcAft>
                <a:spcPts val="0"/>
              </a:spcAft>
              <a:defRPr/>
            </a:pPr>
            <a:r>
              <a:rPr lang="en-US" dirty="0"/>
              <a:t>Wildlife in the park includes </a:t>
            </a:r>
            <a:r>
              <a:rPr lang="en-US" dirty="0">
                <a:hlinkClick r:id="rId51" action="ppaction://hlinkfile" tooltip="Canadian Lynx"/>
              </a:rPr>
              <a:t>lynx</a:t>
            </a:r>
            <a:r>
              <a:rPr lang="en-US" dirty="0"/>
              <a:t>, </a:t>
            </a:r>
            <a:r>
              <a:rPr lang="en-US" dirty="0">
                <a:hlinkClick r:id="rId52" action="ppaction://hlinkfile" tooltip="American Black Bear"/>
              </a:rPr>
              <a:t>black bear</a:t>
            </a:r>
            <a:r>
              <a:rPr lang="en-US" dirty="0"/>
              <a:t>, </a:t>
            </a:r>
            <a:r>
              <a:rPr lang="en-US" dirty="0">
                <a:hlinkClick r:id="rId53" action="ppaction://hlinkfile" tooltip="Caribou"/>
              </a:rPr>
              <a:t>caribou</a:t>
            </a:r>
            <a:r>
              <a:rPr lang="en-US" dirty="0"/>
              <a:t>, </a:t>
            </a:r>
            <a:r>
              <a:rPr lang="en-US" dirty="0">
                <a:hlinkClick r:id="rId54" action="ppaction://hlinkfile" tooltip="Arctic hare"/>
              </a:rPr>
              <a:t>arctic hare</a:t>
            </a:r>
            <a:r>
              <a:rPr lang="en-US" dirty="0"/>
              <a:t>, marten and a booming population of introduced </a:t>
            </a:r>
            <a:r>
              <a:rPr lang="en-US" dirty="0">
                <a:hlinkClick r:id="rId55" action="ppaction://hlinkfile" tooltip="Moose"/>
              </a:rPr>
              <a:t>moose</a:t>
            </a:r>
            <a:r>
              <a:rPr lang="en-US" dirty="0"/>
              <a:t>. The coastal region supports whales and </a:t>
            </a:r>
            <a:r>
              <a:rPr lang="en-US" dirty="0">
                <a:hlinkClick r:id="rId56" action="ppaction://hlinkfile" tooltip="Merginae"/>
              </a:rPr>
              <a:t>sea ducks</a:t>
            </a:r>
            <a:r>
              <a:rPr lang="en-US" dirty="0"/>
              <a:t> including the </a:t>
            </a:r>
            <a:r>
              <a:rPr lang="en-US" dirty="0">
                <a:hlinkClick r:id="rId57" action="ppaction://hlinkfile" tooltip="Harlequin Duck"/>
              </a:rPr>
              <a:t>Harlequin Duck</a:t>
            </a:r>
            <a:r>
              <a:rPr lang="en-US" dirty="0"/>
              <a:t>.</a:t>
            </a:r>
          </a:p>
          <a:p>
            <a:pPr eaLnBrk="1" fontAlgn="auto" hangingPunct="1">
              <a:spcBef>
                <a:spcPts val="0"/>
              </a:spcBef>
              <a:spcAft>
                <a:spcPts val="0"/>
              </a:spcAft>
              <a:defRPr/>
            </a:pPr>
            <a:r>
              <a:rPr lang="en-US" b="1" dirty="0"/>
              <a:t>World Heritage Site</a:t>
            </a:r>
          </a:p>
          <a:p>
            <a:pPr eaLnBrk="1" fontAlgn="auto" hangingPunct="1">
              <a:spcBef>
                <a:spcPts val="0"/>
              </a:spcBef>
              <a:spcAft>
                <a:spcPts val="0"/>
              </a:spcAft>
              <a:defRPr/>
            </a:pPr>
            <a:r>
              <a:rPr lang="en-US" dirty="0"/>
              <a:t>In 1987, the park was designated a UNESCO </a:t>
            </a:r>
            <a:r>
              <a:rPr lang="en-US" dirty="0">
                <a:hlinkClick r:id="rId10" action="ppaction://hlinkfile" tooltip="World Heritage Site"/>
              </a:rPr>
              <a:t>World Heritage Site</a:t>
            </a:r>
            <a:r>
              <a:rPr lang="en-US" dirty="0"/>
              <a:t> for both its geological history and its exceptional scenery. The geology of the Park in particular illustrates the concept of plate tectonics</a:t>
            </a:r>
            <a:r>
              <a:rPr lang="en-US" baseline="30000" dirty="0">
                <a:hlinkClick r:id="rId58" action="ppaction://hlinkfile"/>
              </a:rPr>
              <a:t>[5]</a:t>
            </a:r>
            <a:r>
              <a:rPr lang="en-US" dirty="0"/>
              <a:t> , and has shed important light on geological evolution and its processes.</a:t>
            </a:r>
          </a:p>
          <a:p>
            <a:pPr eaLnBrk="1" fontAlgn="auto" hangingPunct="1">
              <a:spcBef>
                <a:spcPts val="0"/>
              </a:spcBef>
              <a:spcAft>
                <a:spcPts val="0"/>
              </a:spcAft>
              <a:defRPr/>
            </a:pPr>
            <a:r>
              <a:rPr lang="en-US" b="1" dirty="0"/>
              <a:t>James Callaghan Trail</a:t>
            </a:r>
          </a:p>
          <a:p>
            <a:pPr eaLnBrk="1" fontAlgn="auto" hangingPunct="1">
              <a:spcBef>
                <a:spcPts val="0"/>
              </a:spcBef>
              <a:spcAft>
                <a:spcPts val="0"/>
              </a:spcAft>
              <a:defRPr/>
            </a:pPr>
            <a:r>
              <a:rPr lang="en-US" dirty="0"/>
              <a:t>The James Callaghan Trail was named after the former British Prime Minister </a:t>
            </a:r>
            <a:r>
              <a:rPr lang="en-US" dirty="0">
                <a:hlinkClick r:id="rId59" action="ppaction://hlinkfile" tooltip="James Callaghan"/>
              </a:rPr>
              <a:t>James Callaghan</a:t>
            </a:r>
            <a:r>
              <a:rPr lang="en-US" dirty="0"/>
              <a:t> who visited in 1976. A small controversy arose after the Prime Minister did not visit the trail that had been named in his honour, as </a:t>
            </a:r>
            <a:r>
              <a:rPr lang="en-US" dirty="0">
                <a:hlinkClick r:id="rId58" action="ppaction://hlinkfile" tooltip="Kaya Burgess (page does not exist)"/>
              </a:rPr>
              <a:t>Kaya Burgess</a:t>
            </a:r>
            <a:r>
              <a:rPr lang="en-US" dirty="0"/>
              <a:t> writes in </a:t>
            </a:r>
            <a:r>
              <a:rPr lang="en-US" i="1" dirty="0">
                <a:hlinkClick r:id="rId60" action="ppaction://hlinkfile" tooltip="The Times"/>
              </a:rPr>
              <a:t>The Times</a:t>
            </a:r>
            <a:r>
              <a:rPr lang="en-US" dirty="0"/>
              <a:t> of London</a:t>
            </a:r>
          </a:p>
          <a:p>
            <a:pPr eaLnBrk="1" fontAlgn="auto" hangingPunct="1">
              <a:spcBef>
                <a:spcPts val="0"/>
              </a:spcBef>
              <a:spcAft>
                <a:spcPts val="0"/>
              </a:spcAft>
              <a:defRPr/>
            </a:pPr>
            <a:endParaRPr lang="en-US" dirty="0"/>
          </a:p>
        </p:txBody>
      </p:sp>
      <p:sp>
        <p:nvSpPr>
          <p:cNvPr id="1269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CE97C0-0271-477F-8C38-5E552F03438C}" type="slidenum">
              <a:rPr lang="en-US" smtClean="0"/>
              <a:pPr fontAlgn="base">
                <a:spcBef>
                  <a:spcPct val="0"/>
                </a:spcBef>
                <a:spcAft>
                  <a:spcPct val="0"/>
                </a:spcAft>
                <a:defRPr/>
              </a:pPr>
              <a:t>44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b="1" dirty="0"/>
              <a:t>Western Brook Pond</a:t>
            </a:r>
          </a:p>
          <a:p>
            <a:pPr eaLnBrk="1" fontAlgn="auto" hangingPunct="1">
              <a:spcBef>
                <a:spcPts val="0"/>
              </a:spcBef>
              <a:spcAft>
                <a:spcPts val="0"/>
              </a:spcAft>
              <a:defRPr/>
            </a:pPr>
            <a:r>
              <a:rPr lang="en-US" dirty="0"/>
              <a:t>From Wikipedia, the free encyclopedia</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1" dirty="0"/>
              <a:t>The Western Brook Pond</a:t>
            </a:r>
            <a:r>
              <a:rPr lang="en-US" dirty="0"/>
              <a:t> is a </a:t>
            </a:r>
            <a:r>
              <a:rPr lang="en-US" dirty="0">
                <a:hlinkClick r:id="rId3" action="ppaction://hlinkfile" tooltip="Canada"/>
              </a:rPr>
              <a:t>Canadian</a:t>
            </a:r>
            <a:r>
              <a:rPr lang="en-US" dirty="0"/>
              <a:t> </a:t>
            </a:r>
            <a:r>
              <a:rPr lang="en-US" dirty="0">
                <a:hlinkClick r:id="rId4" action="ppaction://hlinkfile" tooltip="Fjord"/>
              </a:rPr>
              <a:t>fjord</a:t>
            </a:r>
            <a:r>
              <a:rPr lang="en-US" dirty="0"/>
              <a:t> or </a:t>
            </a:r>
            <a:r>
              <a:rPr lang="en-US" dirty="0">
                <a:hlinkClick r:id="rId5" action="ppaction://hlinkfile" tooltip="Lake"/>
              </a:rPr>
              <a:t>lake</a:t>
            </a:r>
            <a:r>
              <a:rPr lang="en-US" dirty="0"/>
              <a:t> located in </a:t>
            </a:r>
            <a:r>
              <a:rPr lang="en-US" dirty="0">
                <a:hlinkClick r:id="rId6" action="ppaction://hlinkfile" tooltip="Gros Morne National Park"/>
              </a:rPr>
              <a:t>Gros Morne National Park</a:t>
            </a:r>
            <a:r>
              <a:rPr lang="en-US" dirty="0"/>
              <a:t> on the west coast of the island of </a:t>
            </a:r>
            <a:r>
              <a:rPr lang="en-US" dirty="0">
                <a:hlinkClick r:id="rId7" action="ppaction://hlinkfile" tooltip="Newfoundland (island)"/>
              </a:rPr>
              <a:t>Newfoundland</a:t>
            </a:r>
            <a:r>
              <a:rPr lang="en-US" dirty="0"/>
              <a:t>. It is in the </a:t>
            </a:r>
            <a:r>
              <a:rPr lang="en-US" dirty="0">
                <a:hlinkClick r:id="rId8" action="ppaction://hlinkfile" tooltip="Long Range Mountains"/>
              </a:rPr>
              <a:t>Long Range Mountains</a:t>
            </a:r>
            <a:r>
              <a:rPr lang="en-US" dirty="0"/>
              <a:t>, the most northern section of the </a:t>
            </a:r>
            <a:r>
              <a:rPr lang="en-US" dirty="0">
                <a:hlinkClick r:id="rId9" action="ppaction://hlinkfile" tooltip="Appalachian Mountains"/>
              </a:rPr>
              <a:t>Appalachian Mountains</a:t>
            </a:r>
            <a:r>
              <a:rPr lang="en-US" dirty="0"/>
              <a:t>.</a:t>
            </a:r>
          </a:p>
          <a:p>
            <a:pPr eaLnBrk="1" fontAlgn="auto" hangingPunct="1">
              <a:spcBef>
                <a:spcPts val="0"/>
              </a:spcBef>
              <a:spcAft>
                <a:spcPts val="0"/>
              </a:spcAft>
              <a:defRPr/>
            </a:pPr>
            <a:r>
              <a:rPr lang="en-US" dirty="0"/>
              <a:t>Rock walls</a:t>
            </a:r>
          </a:p>
          <a:p>
            <a:pPr eaLnBrk="1" fontAlgn="auto" hangingPunct="1">
              <a:spcBef>
                <a:spcPts val="0"/>
              </a:spcBef>
              <a:spcAft>
                <a:spcPts val="0"/>
              </a:spcAft>
              <a:defRPr/>
            </a:pPr>
            <a:r>
              <a:rPr lang="en-US" dirty="0"/>
              <a:t>Eastern dead end</a:t>
            </a:r>
          </a:p>
          <a:p>
            <a:pPr eaLnBrk="1" fontAlgn="auto" hangingPunct="1">
              <a:spcBef>
                <a:spcPts val="0"/>
              </a:spcBef>
              <a:spcAft>
                <a:spcPts val="0"/>
              </a:spcAft>
              <a:defRPr/>
            </a:pPr>
            <a:r>
              <a:rPr lang="en-US" dirty="0"/>
              <a:t>Rock walls</a:t>
            </a:r>
          </a:p>
          <a:p>
            <a:pPr eaLnBrk="1" fontAlgn="auto" hangingPunct="1">
              <a:spcBef>
                <a:spcPts val="0"/>
              </a:spcBef>
              <a:spcAft>
                <a:spcPts val="0"/>
              </a:spcAft>
              <a:defRPr/>
            </a:pPr>
            <a:r>
              <a:rPr lang="en-US" dirty="0"/>
              <a:t>It is surrounded by steep rock walls 600 m (2,000 ft) high.</a:t>
            </a:r>
            <a:r>
              <a:rPr lang="en-US" baseline="30000" dirty="0">
                <a:hlinkClick r:id="rId10" action="ppaction://hlinkfile"/>
              </a:rPr>
              <a:t>[1]</a:t>
            </a:r>
            <a:r>
              <a:rPr lang="en-US" dirty="0"/>
              <a:t>, having been carved from the surrounding plateau by </a:t>
            </a:r>
            <a:r>
              <a:rPr lang="en-US" dirty="0">
                <a:hlinkClick r:id="rId11" action="ppaction://hlinkfile" tooltip="Glaciers"/>
              </a:rPr>
              <a:t>glaciers</a:t>
            </a:r>
            <a:r>
              <a:rPr lang="en-US" dirty="0"/>
              <a:t>. After the glaciers melted, the land rebounded and the fjord was cut off from the sea. </a:t>
            </a:r>
            <a:r>
              <a:rPr lang="en-US" dirty="0">
                <a:hlinkClick r:id="rId10" action="ppaction://hlinkfile" tooltip="Seawater"/>
              </a:rPr>
              <a:t>Salty water</a:t>
            </a:r>
            <a:r>
              <a:rPr lang="en-US" dirty="0"/>
              <a:t> was eventually flushed from the fjord leaving it </a:t>
            </a:r>
            <a:r>
              <a:rPr lang="en-US" dirty="0">
                <a:hlinkClick r:id="rId12" action="ppaction://hlinkfile" tooltip="Freshwater"/>
              </a:rPr>
              <a:t>fresh</a:t>
            </a:r>
            <a:r>
              <a:rPr lang="en-US" dirty="0"/>
              <a:t>. The </a:t>
            </a:r>
            <a:r>
              <a:rPr lang="en-US" dirty="0">
                <a:hlinkClick r:id="rId13" action="ppaction://hlinkfile" tooltip="Drainage basin"/>
              </a:rPr>
              <a:t>catchment area</a:t>
            </a:r>
            <a:r>
              <a:rPr lang="en-US" dirty="0"/>
              <a:t> is composed of </a:t>
            </a:r>
            <a:r>
              <a:rPr lang="en-US" dirty="0">
                <a:hlinkClick r:id="rId14" action="ppaction://hlinkfile" tooltip="Igneous rock"/>
              </a:rPr>
              <a:t>igneous rock</a:t>
            </a:r>
            <a:r>
              <a:rPr lang="en-US" dirty="0"/>
              <a:t> with relatively thin soil, so the waters feeding Western Brook Pond are low in nutrients and the lake is classified as </a:t>
            </a:r>
            <a:r>
              <a:rPr lang="en-US" dirty="0">
                <a:hlinkClick r:id="rId15" action="ppaction://hlinkfile" tooltip="Oligotrophic lake"/>
              </a:rPr>
              <a:t>ultraoligotrophic</a:t>
            </a:r>
            <a:r>
              <a:rPr lang="en-US" dirty="0"/>
              <a:t>.</a:t>
            </a:r>
            <a:r>
              <a:rPr lang="en-US" baseline="30000" dirty="0">
                <a:hlinkClick r:id="" action="ppaction://hlinkfile"/>
              </a:rPr>
              <a:t>[1]</a:t>
            </a:r>
            <a:r>
              <a:rPr lang="en-US" dirty="0"/>
              <a:t> It is fed by Stag Brook at the extreme eastern end of the lake and by numerous waterfalls cascading from the plateau above. One of these, </a:t>
            </a:r>
            <a:r>
              <a:rPr lang="en-US" dirty="0">
                <a:hlinkClick r:id="rId16" action="ppaction://hlinkfile" tooltip="Pissing Mare Falls"/>
              </a:rPr>
              <a:t>Pissing Mare Falls</a:t>
            </a:r>
            <a:r>
              <a:rPr lang="en-US" dirty="0"/>
              <a:t> at 350 m (1,150 ft), is one of the highest in eastern North America.</a:t>
            </a:r>
          </a:p>
          <a:p>
            <a:pPr eaLnBrk="1" fontAlgn="auto" hangingPunct="1">
              <a:spcBef>
                <a:spcPts val="0"/>
              </a:spcBef>
              <a:spcAft>
                <a:spcPts val="0"/>
              </a:spcAft>
              <a:defRPr/>
            </a:pPr>
            <a:r>
              <a:rPr lang="en-US" dirty="0"/>
              <a:t>The lake is accessible by a moderate-easy 3 km (1.9 mi) hiking trail over coastal bogs and low limestone ridges.</a:t>
            </a:r>
            <a:r>
              <a:rPr lang="en-US" baseline="30000" dirty="0">
                <a:hlinkClick r:id="" action="ppaction://hlinkfile"/>
              </a:rPr>
              <a:t>[2]</a:t>
            </a:r>
            <a:r>
              <a:rPr lang="en-US" dirty="0"/>
              <a:t> Two tour boats, one with a capacity of 70 passengers and the other 90 passengers, cruise the lake from June to mid-October.</a:t>
            </a:r>
            <a:r>
              <a:rPr lang="en-US" baseline="30000" dirty="0">
                <a:hlinkClick r:id="rId17" action="ppaction://hlinkfile"/>
              </a:rPr>
              <a:t>[3]</a:t>
            </a:r>
            <a:r>
              <a:rPr lang="en-US" dirty="0"/>
              <a:t> The lake waters are pristine, having had very little impact from human activities. The tour boat operators had to undergo special certification to ensure that their operations would have minimal impact on the environment.</a:t>
            </a:r>
            <a:r>
              <a:rPr lang="en-US" baseline="30000" dirty="0">
                <a:hlinkClick r:id="" action="ppaction://hlinkfile"/>
              </a:rPr>
              <a:t>[4]</a:t>
            </a:r>
            <a:endParaRPr lang="en-US" dirty="0"/>
          </a:p>
          <a:p>
            <a:pPr eaLnBrk="1" fontAlgn="auto" hangingPunct="1">
              <a:spcBef>
                <a:spcPts val="0"/>
              </a:spcBef>
              <a:spcAft>
                <a:spcPts val="0"/>
              </a:spcAft>
              <a:defRPr/>
            </a:pPr>
            <a:r>
              <a:rPr lang="en-US" dirty="0"/>
              <a:t>In the early part of the 20th century, a part of the surrounding cliff broke off and fell into the lake, causing a 30 m (98 ft) </a:t>
            </a:r>
            <a:r>
              <a:rPr lang="en-US" dirty="0">
                <a:hlinkClick r:id="rId17" action="ppaction://hlinkfile" tooltip="Tsunami"/>
              </a:rPr>
              <a:t>tsunami</a:t>
            </a:r>
            <a:r>
              <a:rPr lang="en-US" dirty="0"/>
              <a:t>.</a:t>
            </a:r>
            <a:r>
              <a:rPr lang="en-US" baseline="30000" dirty="0">
                <a:hlinkClick r:id="rId18" action="ppaction://hlinkfile"/>
              </a:rPr>
              <a:t>[5]</a:t>
            </a:r>
            <a:endParaRPr lang="en-US" baseline="30000" dirty="0"/>
          </a:p>
          <a:p>
            <a:pPr eaLnBrk="1" fontAlgn="auto" hangingPunct="1">
              <a:spcBef>
                <a:spcPts val="0"/>
              </a:spcBef>
              <a:spcAft>
                <a:spcPts val="0"/>
              </a:spcAft>
              <a:defRPr/>
            </a:pPr>
            <a:endParaRPr lang="en-US" baseline="30000" dirty="0"/>
          </a:p>
          <a:p>
            <a:pPr eaLnBrk="1" fontAlgn="auto" hangingPunct="1">
              <a:spcBef>
                <a:spcPts val="0"/>
              </a:spcBef>
              <a:spcAft>
                <a:spcPts val="0"/>
              </a:spcAft>
              <a:defRPr/>
            </a:pPr>
            <a:r>
              <a:rPr lang="en-US" dirty="0"/>
              <a:t>Western Brook Pond of Gros Morne National Park, a 30 m tsunami was created when 'Broke Off Cliff' let go in the Fall of about 1905-1910.  FROM http://museum.gov.ns.ca/mma/research/tsunamitalk.html</a:t>
            </a:r>
            <a:br>
              <a:rPr lang="en-US" dirty="0"/>
            </a:br>
            <a:endParaRPr lang="en-US" dirty="0"/>
          </a:p>
          <a:p>
            <a:pPr eaLnBrk="1" fontAlgn="auto" hangingPunct="1">
              <a:spcBef>
                <a:spcPts val="0"/>
              </a:spcBef>
              <a:spcAft>
                <a:spcPts val="0"/>
              </a:spcAft>
              <a:defRPr/>
            </a:pPr>
            <a:endParaRPr lang="en-US" dirty="0"/>
          </a:p>
        </p:txBody>
      </p:sp>
      <p:sp>
        <p:nvSpPr>
          <p:cNvPr id="128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7DD7D8-A1D9-40D5-8539-8EC31B3839D8}" type="slidenum">
              <a:rPr lang="en-US" smtClean="0"/>
              <a:pPr fontAlgn="base">
                <a:spcBef>
                  <a:spcPct val="0"/>
                </a:spcBef>
                <a:spcAft>
                  <a:spcPct val="0"/>
                </a:spcAft>
                <a:defRPr/>
              </a:pPr>
              <a:t>49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1 square kilometer = 0.386102159 square mile</a:t>
            </a:r>
          </a:p>
          <a:p>
            <a:pPr eaLnBrk="1" hangingPunct="1">
              <a:spcBef>
                <a:spcPct val="0"/>
              </a:spcBef>
            </a:pPr>
            <a:endParaRPr lang="en-US" b="1" dirty="0"/>
          </a:p>
          <a:p>
            <a:pPr eaLnBrk="1" hangingPunct="1">
              <a:spcBef>
                <a:spcPct val="0"/>
              </a:spcBef>
            </a:pPr>
            <a:r>
              <a:rPr lang="en-US" dirty="0"/>
              <a:t>34</a:t>
            </a:r>
            <a:r>
              <a:rPr lang="en-US" dirty="0">
                <a:hlinkClick r:id="rId3" action="ppaction://hlinkfile"/>
              </a:rPr>
              <a:t>Ohio</a:t>
            </a:r>
            <a:r>
              <a:rPr lang="en-US" dirty="0"/>
              <a:t>44,824.9035   </a:t>
            </a:r>
            <a:r>
              <a:rPr lang="en-US" dirty="0">
                <a:hlinkClick r:id="rId4" action="ppaction://hlinkfile"/>
              </a:rPr>
              <a:t>Virginia</a:t>
            </a:r>
            <a:r>
              <a:rPr lang="en-US" dirty="0"/>
              <a:t>42,774.2036   </a:t>
            </a:r>
            <a:r>
              <a:rPr lang="en-US" dirty="0">
                <a:hlinkClick r:id="rId5" action="ppaction://hlinkfile"/>
              </a:rPr>
              <a:t>Tennessee</a:t>
            </a:r>
            <a:r>
              <a:rPr lang="en-US" dirty="0"/>
              <a:t>42,143.2737  </a:t>
            </a:r>
            <a:r>
              <a:rPr lang="en-US" dirty="0">
                <a:hlinkClick r:id="rId6" action="ppaction://hlinkfile"/>
              </a:rPr>
              <a:t>Kentucky</a:t>
            </a:r>
            <a:r>
              <a:rPr lang="en-US" dirty="0"/>
              <a:t>40,409.02</a:t>
            </a:r>
            <a:endParaRPr lang="en-US" b="1" dirty="0"/>
          </a:p>
          <a:p>
            <a:pPr eaLnBrk="1" hangingPunct="1">
              <a:spcBef>
                <a:spcPct val="0"/>
              </a:spcBef>
            </a:pPr>
            <a:endParaRPr lang="en-US" b="1" dirty="0"/>
          </a:p>
          <a:p>
            <a:pPr eaLnBrk="1" hangingPunct="1">
              <a:spcBef>
                <a:spcPct val="0"/>
              </a:spcBef>
            </a:pPr>
            <a:endParaRPr lang="en-US" dirty="0"/>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DC3340-00B6-4080-8A37-B273C36E065C}" type="slidenum">
              <a:rPr lang="en-US" smtClean="0"/>
              <a:pPr fontAlgn="base">
                <a:spcBef>
                  <a:spcPct val="0"/>
                </a:spcBef>
                <a:spcAft>
                  <a:spcPct val="0"/>
                </a:spcAft>
                <a:defRPr/>
              </a:pPr>
              <a:t>8</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Where’s the moose,</a:t>
            </a:r>
            <a:r>
              <a:rPr lang="en-US" baseline="0" dirty="0" smtClean="0"/>
              <a:t> ah?</a:t>
            </a:r>
          </a:p>
          <a:p>
            <a:r>
              <a:rPr lang="en-US" baseline="0" dirty="0" smtClean="0"/>
              <a:t>On the edge of the water, ah!</a:t>
            </a:r>
            <a:endParaRPr lang="en-US" dirty="0"/>
          </a:p>
        </p:txBody>
      </p:sp>
      <p:sp>
        <p:nvSpPr>
          <p:cNvPr id="4" name="Slide Number Placeholder 3"/>
          <p:cNvSpPr>
            <a:spLocks noGrp="1"/>
          </p:cNvSpPr>
          <p:nvPr>
            <p:ph type="sldNum" sz="quarter" idx="10"/>
          </p:nvPr>
        </p:nvSpPr>
        <p:spPr/>
        <p:txBody>
          <a:bodyPr/>
          <a:lstStyle/>
          <a:p>
            <a:fld id="{54D8038E-8984-49C7-85EB-2BE109E9DC6B}" type="slidenum">
              <a:rPr lang="en-US" smtClean="0"/>
              <a:pPr/>
              <a:t>55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D8038E-8984-49C7-85EB-2BE109E9DC6B}" type="slidenum">
              <a:rPr lang="en-US" smtClean="0"/>
              <a:pPr/>
              <a:t>87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1 square kilometer = 0.386102159 square mile</a:t>
            </a:r>
          </a:p>
          <a:p>
            <a:pPr eaLnBrk="1" hangingPunct="1">
              <a:spcBef>
                <a:spcPct val="0"/>
              </a:spcBef>
            </a:pPr>
            <a:endParaRPr lang="en-US" b="1" dirty="0"/>
          </a:p>
          <a:p>
            <a:pPr eaLnBrk="1" hangingPunct="1">
              <a:spcBef>
                <a:spcPct val="0"/>
              </a:spcBef>
            </a:pPr>
            <a:r>
              <a:rPr lang="en-US" dirty="0"/>
              <a:t>34</a:t>
            </a:r>
            <a:r>
              <a:rPr lang="en-US" dirty="0">
                <a:hlinkClick r:id="rId3" action="ppaction://hlinkfile"/>
              </a:rPr>
              <a:t>Ohio</a:t>
            </a:r>
            <a:r>
              <a:rPr lang="en-US" dirty="0"/>
              <a:t>44,824.9035   </a:t>
            </a:r>
            <a:r>
              <a:rPr lang="en-US" dirty="0">
                <a:hlinkClick r:id="rId4" action="ppaction://hlinkfile"/>
              </a:rPr>
              <a:t>Virginia</a:t>
            </a:r>
            <a:r>
              <a:rPr lang="en-US" dirty="0"/>
              <a:t>42,774.2036   </a:t>
            </a:r>
            <a:r>
              <a:rPr lang="en-US" dirty="0">
                <a:hlinkClick r:id="rId5" action="ppaction://hlinkfile"/>
              </a:rPr>
              <a:t>Tennessee</a:t>
            </a:r>
            <a:r>
              <a:rPr lang="en-US" dirty="0"/>
              <a:t>42,143.2737  </a:t>
            </a:r>
            <a:r>
              <a:rPr lang="en-US" dirty="0">
                <a:hlinkClick r:id="rId6" action="ppaction://hlinkfile"/>
              </a:rPr>
              <a:t>Kentucky</a:t>
            </a:r>
            <a:r>
              <a:rPr lang="en-US" dirty="0"/>
              <a:t>40,409.02</a:t>
            </a:r>
            <a:endParaRPr lang="en-US" b="1" dirty="0"/>
          </a:p>
          <a:p>
            <a:pPr eaLnBrk="1" hangingPunct="1">
              <a:spcBef>
                <a:spcPct val="0"/>
              </a:spcBef>
            </a:pPr>
            <a:endParaRPr lang="en-US" b="1" dirty="0"/>
          </a:p>
          <a:p>
            <a:pPr eaLnBrk="1" hangingPunct="1">
              <a:spcBef>
                <a:spcPct val="0"/>
              </a:spcBef>
            </a:pPr>
            <a:endParaRPr lang="en-US" dirty="0"/>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DC3340-00B6-4080-8A37-B273C36E065C}" type="slidenum">
              <a:rPr lang="en-US" smtClean="0"/>
              <a:pPr fontAlgn="base">
                <a:spcBef>
                  <a:spcPct val="0"/>
                </a:spcBef>
                <a:spcAft>
                  <a:spcPct val="0"/>
                </a:spcAft>
                <a:defRPr/>
              </a:pPr>
              <a:t>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a:t>The first inhabitants of Newfoundland were the probable ancestors of the Beothuk inhabitants at the time of European contact. </a:t>
            </a:r>
            <a:r>
              <a:rPr lang="en-US" dirty="0">
                <a:hlinkClick r:id="rId3" action="ppaction://hlinkfile" tooltip="Beothuk"/>
              </a:rPr>
              <a:t>Beothuk</a:t>
            </a:r>
            <a:r>
              <a:rPr lang="en-US" dirty="0"/>
              <a:t> means "people" in the Beothuk language. The origins of the Beothuks are uncertain, but it appears that they were a native group that came from Labrador. The culture is now extinct, remembered only in museum, historical and archaeological records. </a:t>
            </a:r>
            <a:r>
              <a:rPr lang="en-US" dirty="0">
                <a:hlinkClick r:id="rId4" action="ppaction://hlinkfile" tooltip="Shanawdithit"/>
              </a:rPr>
              <a:t>Shanawdithit</a:t>
            </a:r>
            <a:r>
              <a:rPr lang="en-US" dirty="0"/>
              <a:t>, the last known Beothuk (a woman), died in St. John's in 1829 of </a:t>
            </a:r>
            <a:r>
              <a:rPr lang="en-US" dirty="0">
                <a:hlinkClick r:id="rId5" action="ppaction://hlinkfile" tooltip="Tuberculosis"/>
              </a:rPr>
              <a:t>tuberculosis</a:t>
            </a:r>
            <a:r>
              <a:rPr lang="en-US" dirty="0"/>
              <a:t>.</a:t>
            </a:r>
          </a:p>
          <a:p>
            <a:pPr eaLnBrk="1" hangingPunct="1">
              <a:spcBef>
                <a:spcPct val="0"/>
              </a:spcBef>
              <a:buFontTx/>
              <a:buChar char="-"/>
            </a:pPr>
            <a:endParaRPr lang="en-US" dirty="0"/>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7E7D94-C1B0-40D2-AAFA-A70002165A56}" type="slidenum">
              <a:rPr lang="en-US" smtClean="0"/>
              <a:pPr fontAlgn="base">
                <a:spcBef>
                  <a:spcPct val="0"/>
                </a:spcBef>
                <a:spcAft>
                  <a:spcPct val="0"/>
                </a:spcAft>
                <a:defRPr/>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eaLnBrk="1" hangingPunct="1">
              <a:spcBef>
                <a:spcPct val="0"/>
              </a:spcBef>
              <a:buFontTx/>
              <a:buChar char="-"/>
            </a:pPr>
            <a:r>
              <a:rPr lang="en-US" dirty="0"/>
              <a:t>The first inhabitants of Newfoundland were the probable ancestors of the Beothuk inhabitants at the time of European contact. </a:t>
            </a:r>
            <a:r>
              <a:rPr lang="en-US" dirty="0">
                <a:hlinkClick r:id="rId3" action="ppaction://hlinkfile" tooltip="Beothuk"/>
              </a:rPr>
              <a:t>Beothuk</a:t>
            </a:r>
            <a:r>
              <a:rPr lang="en-US" dirty="0"/>
              <a:t> means "people" in the Beothuk language. The origins of the Beothuks are uncertain, but it appears that they were a native group that came from Labrador. The culture is now extinct, remembered only in museum, historical and archaeological records. </a:t>
            </a:r>
            <a:r>
              <a:rPr lang="en-US" dirty="0">
                <a:hlinkClick r:id="rId4" action="ppaction://hlinkfile" tooltip="Shanawdithit"/>
              </a:rPr>
              <a:t>Shanawdithit</a:t>
            </a:r>
            <a:r>
              <a:rPr lang="en-US" dirty="0"/>
              <a:t>, the last known Beothuk (a woman), died in St. John's in 1829 of </a:t>
            </a:r>
            <a:r>
              <a:rPr lang="en-US" dirty="0">
                <a:hlinkClick r:id="rId5" action="ppaction://hlinkfile" tooltip="Tuberculosis"/>
              </a:rPr>
              <a:t>tuberculosis</a:t>
            </a:r>
            <a:r>
              <a:rPr lang="en-US" dirty="0"/>
              <a:t>.</a:t>
            </a:r>
          </a:p>
          <a:p>
            <a:pPr eaLnBrk="1" hangingPunct="1">
              <a:spcBef>
                <a:spcPct val="0"/>
              </a:spcBef>
              <a:buFontTx/>
              <a:buChar char="-"/>
            </a:pPr>
            <a:endParaRPr lang="en-US" dirty="0"/>
          </a:p>
          <a:p>
            <a:pPr eaLnBrk="1" hangingPunct="1">
              <a:spcBef>
                <a:spcPct val="0"/>
              </a:spcBef>
            </a:pPr>
            <a:r>
              <a:rPr lang="en-US" dirty="0"/>
              <a:t>It is probable that the natives described by the </a:t>
            </a:r>
            <a:r>
              <a:rPr lang="en-US" dirty="0">
                <a:hlinkClick r:id="rId6" action="ppaction://hlinkfile" tooltip="Norseman"/>
              </a:rPr>
              <a:t>Norsemen</a:t>
            </a:r>
            <a:r>
              <a:rPr lang="en-US" dirty="0"/>
              <a:t> as </a:t>
            </a:r>
            <a:r>
              <a:rPr lang="en-US" dirty="0">
                <a:hlinkClick r:id="rId7" action="ppaction://hlinkfile" tooltip="Skraelings"/>
              </a:rPr>
              <a:t>skraelings</a:t>
            </a:r>
            <a:r>
              <a:rPr lang="en-US" dirty="0"/>
              <a:t> were Beothuk people of Labrador and Newfoundland. The first conflicts between Europeans and native peoples may have occurred around 1006 at </a:t>
            </a:r>
            <a:r>
              <a:rPr lang="en-US" dirty="0">
                <a:hlinkClick r:id="rId8" action="ppaction://hlinkfile" tooltip="L'Anse aux Meadows"/>
              </a:rPr>
              <a:t>L'Anse aux Meadows</a:t>
            </a:r>
            <a:r>
              <a:rPr lang="en-US" dirty="0"/>
              <a:t> when parties of </a:t>
            </a:r>
            <a:r>
              <a:rPr lang="en-US" dirty="0">
                <a:hlinkClick r:id="rId6" action="ppaction://hlinkfile" tooltip="Norseman"/>
              </a:rPr>
              <a:t>Norsemen</a:t>
            </a:r>
            <a:r>
              <a:rPr lang="en-US" dirty="0"/>
              <a:t> attempted to establish permanent settlements along the coast of Newfoundland. According to the Icelandic sagas, the native skraelings responded so ferociously that the newcomers eventually withdrew and apparently gave up their original intentions to settle.</a:t>
            </a:r>
          </a:p>
          <a:p>
            <a:pPr eaLnBrk="1" hangingPunct="1">
              <a:spcBef>
                <a:spcPct val="0"/>
              </a:spcBef>
            </a:pPr>
            <a:r>
              <a:rPr lang="en-US" dirty="0"/>
              <a:t>When other Europeans arrived, beginning with </a:t>
            </a:r>
            <a:r>
              <a:rPr lang="en-US" dirty="0">
                <a:hlinkClick r:id="rId9" action="ppaction://hlinkfile" tooltip="John Cabot"/>
              </a:rPr>
              <a:t>John Cabot</a:t>
            </a:r>
            <a:r>
              <a:rPr lang="en-US" dirty="0"/>
              <a:t> in 1497, contact with the Beothuks was established. Estimates of the number of Beothuks on the island at this time vary, ranging from 1,000 to 5,000.</a:t>
            </a:r>
          </a:p>
          <a:p>
            <a:pPr eaLnBrk="1" hangingPunct="1">
              <a:spcBef>
                <a:spcPct val="0"/>
              </a:spcBef>
            </a:pPr>
            <a:r>
              <a:rPr lang="en-US" dirty="0"/>
              <a:t>As European settlement became year-round and expanded to new areas of the coast the area available to the Beothuks to harvest the marine resources they relied upon was diminished. By the beginning of the 19th century there were few Beothuks remaining, many having been killed by settlers or having died as a result of starvation and diseases brought on by the European settlers which their </a:t>
            </a:r>
            <a:r>
              <a:rPr lang="en-US" dirty="0">
                <a:hlinkClick r:id="rId10" action="ppaction://hlinkfile" tooltip="Immune System"/>
              </a:rPr>
              <a:t>immune systems</a:t>
            </a:r>
            <a:r>
              <a:rPr lang="en-US" dirty="0"/>
              <a:t> could not handle. Government attempts to open a dialogue with the native peoples of Newfoundland came too late to save them.</a:t>
            </a:r>
          </a:p>
          <a:p>
            <a:pPr eaLnBrk="1" hangingPunct="1">
              <a:spcBef>
                <a:spcPct val="0"/>
              </a:spcBef>
            </a:pPr>
            <a:r>
              <a:rPr lang="en-US" dirty="0"/>
              <a:t>Some Newfoundland residents can trace a clear </a:t>
            </a:r>
            <a:r>
              <a:rPr lang="en-US" dirty="0">
                <a:hlinkClick r:id="rId11" action="ppaction://hlinkfile" tooltip="First Nations"/>
              </a:rPr>
              <a:t>Native American</a:t>
            </a:r>
            <a:r>
              <a:rPr lang="en-US" dirty="0"/>
              <a:t> ancestry, mostly </a:t>
            </a:r>
            <a:r>
              <a:rPr lang="en-US" dirty="0">
                <a:hlinkClick r:id="rId12" action="ppaction://hlinkfile" tooltip="Mi'kmaq people"/>
              </a:rPr>
              <a:t>Mi'kmaq</a:t>
            </a:r>
            <a:r>
              <a:rPr lang="en-US" dirty="0"/>
              <a:t>.</a:t>
            </a:r>
          </a:p>
          <a:p>
            <a:pPr eaLnBrk="1" hangingPunct="1">
              <a:spcBef>
                <a:spcPct val="0"/>
              </a:spcBef>
            </a:pPr>
            <a:endParaRPr lang="en-US" dirty="0"/>
          </a:p>
          <a:p>
            <a:pPr eaLnBrk="1" hangingPunct="1">
              <a:spcBef>
                <a:spcPct val="0"/>
              </a:spcBef>
              <a:buFontTx/>
              <a:buChar char="-"/>
            </a:pPr>
            <a:r>
              <a:rPr lang="en-US" dirty="0"/>
              <a:t>The Treaty of Paris of 1763 definitively awarded Newfoundland and Labrador (where the French had established trading posts) to Great Britain. </a:t>
            </a:r>
          </a:p>
          <a:p>
            <a:pPr eaLnBrk="1" hangingPunct="1">
              <a:spcBef>
                <a:spcPct val="0"/>
              </a:spcBef>
              <a:buFontTx/>
              <a:buChar char="-"/>
            </a:pPr>
            <a:r>
              <a:rPr lang="en-US" dirty="0"/>
              <a:t>France retained the fishing rights on the northwest coast of Newfoundland that had been granted by the Peace of Utrecht in 1713 and was also awarded St. Pierre and Miquelon. </a:t>
            </a:r>
          </a:p>
          <a:p>
            <a:pPr eaLnBrk="1" hangingPunct="1">
              <a:spcBef>
                <a:spcPct val="0"/>
              </a:spcBef>
              <a:buFontTx/>
              <a:buChar char="-"/>
            </a:pPr>
            <a:r>
              <a:rPr lang="en-US" dirty="0"/>
              <a:t> In 1783 the “French Shore” was redefined to include the entire western coast.</a:t>
            </a:r>
          </a:p>
          <a:p>
            <a:pPr eaLnBrk="1" hangingPunct="1">
              <a:spcBef>
                <a:spcPct val="0"/>
              </a:spcBef>
              <a:buFontTx/>
              <a:buChar char="-"/>
            </a:pPr>
            <a:r>
              <a:rPr lang="en-US" dirty="0"/>
              <a:t> In the early 19th cent. the Hudson's Bay Company developed the fur trade, and this, together with the expansion of the fishing industry, led to increased immigration from Europe, particularly Ireland.</a:t>
            </a:r>
          </a:p>
          <a:p>
            <a:pPr eaLnBrk="1" hangingPunct="1">
              <a:spcBef>
                <a:spcPct val="0"/>
              </a:spcBef>
              <a:buFontTx/>
              <a:buChar char="-"/>
            </a:pPr>
            <a:r>
              <a:rPr lang="en-US" dirty="0"/>
              <a:t> Representative government was introduced in 1832 and parliamentary government in 1855. </a:t>
            </a:r>
          </a:p>
          <a:p>
            <a:pPr eaLnBrk="1" hangingPunct="1">
              <a:spcBef>
                <a:spcPct val="0"/>
              </a:spcBef>
              <a:buFontTx/>
              <a:buChar char="-"/>
            </a:pPr>
            <a:r>
              <a:rPr lang="en-US" dirty="0"/>
              <a:t> The port of Heart's Content became the western terminus of the transatlantic cable in 1866. </a:t>
            </a:r>
          </a:p>
          <a:p>
            <a:pPr eaLnBrk="1" hangingPunct="1">
              <a:spcBef>
                <a:spcPct val="0"/>
              </a:spcBef>
              <a:buFontTx/>
              <a:buChar char="-"/>
            </a:pPr>
            <a:r>
              <a:rPr lang="en-US" dirty="0"/>
              <a:t> In 1869, Newfoundland voters rejected union with Canada; in 1895, after a disastrous fire in St. John's and the failure of local banks, negotiations to join Canada resumed but were unsuccessful.</a:t>
            </a:r>
          </a:p>
          <a:p>
            <a:pPr eaLnBrk="1" hangingPunct="1">
              <a:spcBef>
                <a:spcPct val="0"/>
              </a:spcBef>
              <a:buFontTx/>
              <a:buChar char="-"/>
            </a:pPr>
            <a:r>
              <a:rPr lang="en-US" dirty="0"/>
              <a:t> Relatively little attention had been paid to Labrador, but in 1895 iron ore was discovered in the Grand Falls (now Churchill Falls) region. </a:t>
            </a:r>
          </a:p>
          <a:p>
            <a:pPr eaLnBrk="1" hangingPunct="1">
              <a:spcBef>
                <a:spcPct val="0"/>
              </a:spcBef>
              <a:buFontTx/>
              <a:buChar char="-"/>
            </a:pPr>
            <a:r>
              <a:rPr lang="en-US" dirty="0"/>
              <a:t> As part of the Anglo-French Entente Cordiale of 1904, France abandoned the French Shore. </a:t>
            </a:r>
          </a:p>
          <a:p>
            <a:pPr eaLnBrk="1" hangingPunct="1">
              <a:spcBef>
                <a:spcPct val="0"/>
              </a:spcBef>
              <a:buFontTx/>
              <a:buChar char="-"/>
            </a:pPr>
            <a:r>
              <a:rPr lang="en-US" dirty="0"/>
              <a:t> Possession of Labrador was disputed by Quebec and Newfoundland until 1927, when the British privy council demarcated the western boundary, enlarged Labrador's land area, and confirmed Newfoundland's title to it.</a:t>
            </a:r>
          </a:p>
          <a:p>
            <a:pPr eaLnBrk="1" hangingPunct="1">
              <a:spcBef>
                <a:spcPct val="0"/>
              </a:spcBef>
              <a:buFontTx/>
              <a:buChar char="-"/>
            </a:pPr>
            <a:r>
              <a:rPr lang="en-US" dirty="0"/>
              <a:t> During the depression of the 1930s, Britain suspended Newfoundland's self-government and assumed administrative and financial control. Actual authority was exercised by a joint commission of Newfoundlanders and British. </a:t>
            </a:r>
          </a:p>
          <a:p>
            <a:pPr eaLnBrk="1" hangingPunct="1">
              <a:spcBef>
                <a:spcPct val="0"/>
              </a:spcBef>
              <a:buFontTx/>
              <a:buChar char="-"/>
            </a:pPr>
            <a:r>
              <a:rPr lang="en-US" dirty="0"/>
              <a:t> During World War II, U.S. and British military bases were established in Labrador and on Newfoundland.</a:t>
            </a:r>
          </a:p>
          <a:p>
            <a:pPr eaLnBrk="1" hangingPunct="1">
              <a:spcBef>
                <a:spcPct val="0"/>
              </a:spcBef>
              <a:buFontTx/>
              <a:buChar char="-"/>
            </a:pPr>
            <a:r>
              <a:rPr lang="en-US" dirty="0"/>
              <a:t> After the war Newfoundland voted to join Canada, and in 1949 it became Canada's 10th province. </a:t>
            </a:r>
          </a:p>
          <a:p>
            <a:pPr eaLnBrk="1" hangingPunct="1">
              <a:spcBef>
                <a:spcPct val="0"/>
              </a:spcBef>
              <a:buFontTx/>
              <a:buChar char="-"/>
            </a:pPr>
            <a:r>
              <a:rPr lang="en-US" dirty="0"/>
              <a:t> Joseph Smallwood, a Liberal who led the drive to join Canada, became premier and held office until 1972, when the Conservatives gained a majority under Frank Moores and later (1979) A. Brian Peckford. Peckford was displaced 10 years later by Liberal Clyde K. Wells, and Wells was succeeded in 1996 by Liberal Brian Tobin, who was reelected in 1999. </a:t>
            </a:r>
          </a:p>
          <a:p>
            <a:pPr eaLnBrk="1" hangingPunct="1">
              <a:spcBef>
                <a:spcPct val="0"/>
              </a:spcBef>
              <a:buFontTx/>
              <a:buChar char="-"/>
            </a:pPr>
            <a:r>
              <a:rPr lang="en-US" dirty="0"/>
              <a:t> In the mid-1990s the province faced high unemployment and was hurt by the collapse of the cod-fishing industry, although a 1992 government ban on all cod fishing was partly lifted in 1997.</a:t>
            </a:r>
          </a:p>
          <a:p>
            <a:pPr eaLnBrk="1" hangingPunct="1">
              <a:spcBef>
                <a:spcPct val="0"/>
              </a:spcBef>
            </a:pPr>
            <a:r>
              <a:rPr lang="en-US" dirty="0"/>
              <a:t/>
            </a:r>
            <a:br>
              <a:rPr lang="en-US" dirty="0"/>
            </a:br>
            <a:r>
              <a:rPr lang="en-US" dirty="0"/>
              <a:t/>
            </a:r>
            <a:br>
              <a:rPr lang="en-US" dirty="0"/>
            </a:br>
            <a:r>
              <a:rPr lang="en-US" dirty="0"/>
              <a:t>Read more: </a:t>
            </a:r>
            <a:r>
              <a:rPr lang="en-US" dirty="0">
                <a:hlinkClick r:id="rId13"/>
              </a:rPr>
              <a:t>Newfoundland, province, Canada: History and Politics</a:t>
            </a:r>
            <a:r>
              <a:rPr lang="en-US" dirty="0"/>
              <a:t> </a:t>
            </a:r>
            <a:r>
              <a:rPr lang="en-US" dirty="0">
                <a:hlinkClick r:id="rId13"/>
              </a:rPr>
              <a:t>http://www.infoplease.com/ce6/world/A0859944.html#ixzz1aoQAgYNK</a:t>
            </a:r>
            <a:endParaRPr lang="en-US" dirty="0"/>
          </a:p>
          <a:p>
            <a:pPr eaLnBrk="1" hangingPunct="1">
              <a:spcBef>
                <a:spcPct val="0"/>
              </a:spcBef>
              <a:buFontTx/>
              <a:buChar char="-"/>
            </a:pPr>
            <a:endParaRPr lang="en-US" dirty="0"/>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79042D-FFD2-4B23-9E3A-59DE5B991575}" type="slidenum">
              <a:rPr lang="en-US" smtClean="0"/>
              <a:pPr fontAlgn="base">
                <a:spcBef>
                  <a:spcPct val="0"/>
                </a:spcBef>
                <a:spcAft>
                  <a:spcPct val="0"/>
                </a:spcAft>
                <a:defRPr/>
              </a:pPr>
              <a:t>15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B625F6-8744-4B7B-8E46-5F6F5554B5E8}" type="slidenum">
              <a:rPr lang="en-US" smtClean="0"/>
              <a:pPr fontAlgn="base">
                <a:spcBef>
                  <a:spcPct val="0"/>
                </a:spcBef>
                <a:spcAft>
                  <a:spcPct val="0"/>
                </a:spcAft>
                <a:defRPr/>
              </a:pPr>
              <a:t>21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Humber Zone of the western Newfoundland Appalachians represents a Cambrian-Ordovician passive continental margin which was deformed in Taconian (mid-Ordovician) and Acadian (Silurian-Devonian) orogenic events.</a:t>
            </a:r>
          </a:p>
        </p:txBody>
      </p:sp>
      <p:sp>
        <p:nvSpPr>
          <p:cNvPr id="120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17FAF1-CD6F-4C26-8484-3BF80DEBCACB}" type="slidenum">
              <a:rPr lang="en-US" smtClean="0"/>
              <a:pPr fontAlgn="base">
                <a:spcBef>
                  <a:spcPct val="0"/>
                </a:spcBef>
                <a:spcAft>
                  <a:spcPct val="0"/>
                </a:spcAft>
                <a:defRPr/>
              </a:pPr>
              <a:t>23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Humber Zone of the western Newfoundland Appalachians represents a Cambrian-Ordovician passive continental margin which was deformed in Taconian (mid-Ordovician) and Acadian (Silurian-Devonian) orogenic events.</a:t>
            </a:r>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3C800E-328F-4997-9771-3A7909306B75}" type="slidenum">
              <a:rPr lang="en-US" smtClean="0"/>
              <a:pPr fontAlgn="base">
                <a:spcBef>
                  <a:spcPct val="0"/>
                </a:spcBef>
                <a:spcAft>
                  <a:spcPct val="0"/>
                </a:spcAft>
                <a:defRPr/>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Humber Zone of the western Newfoundland Appalachians represents a Cambrian-Ordovician passive continental margin which was deformed in Taconian (mid-Ordovician) and Acadian (Silurian-Devonian) orogenic events.</a:t>
            </a:r>
          </a:p>
        </p:txBody>
      </p:sp>
      <p:sp>
        <p:nvSpPr>
          <p:cNvPr id="122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0FD55-4912-402D-91BA-C2189E2926B3}" type="slidenum">
              <a:rPr lang="en-US" smtClean="0"/>
              <a:pPr fontAlgn="base">
                <a:spcBef>
                  <a:spcPct val="0"/>
                </a:spcBef>
                <a:spcAft>
                  <a:spcPct val="0"/>
                </a:spcAft>
                <a:defRPr/>
              </a:pPr>
              <a:t>25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4AEE-4C53-4035-A639-0F00DA2F4388}" type="datetimeFigureOut">
              <a:rPr lang="en-US" smtClean="0"/>
              <a:pPr/>
              <a:t>1/31/2024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624151-B20E-4389-9A5E-E0C6B20A850E}" type="datetimeFigureOut">
              <a:rPr lang="en-US"/>
              <a:pPr>
                <a:defRPr/>
              </a:pPr>
              <a:t>1/31/2024</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extLst>
      <p:ext uri="{BB962C8B-B14F-4D97-AF65-F5344CB8AC3E}">
        <p14:creationId xmlns="" xmlns:p14="http://schemas.microsoft.com/office/powerpoint/2010/main" val="170529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453BE-67F8-4807-95A7-1910043F59A9}" type="datetimeFigureOut">
              <a:rPr lang="en-US" smtClean="0"/>
              <a:pPr/>
              <a:t>1/31/2024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E8AF9-EA2A-42DC-87A0-6CABA2B7788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453BE-67F8-4807-95A7-1910043F59A9}" type="datetimeFigureOut">
              <a:rPr lang="en-US" smtClean="0"/>
              <a:pPr/>
              <a:t>1/31/2024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E8AF9-EA2A-42DC-87A0-6CABA2B7788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95.jpeg"/><Relationship Id="rId4" Type="http://schemas.openxmlformats.org/officeDocument/2006/relationships/image" Target="../media/image94.jpeg"/></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95.jpeg"/><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6.jpe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09.jpe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2.jpeg"/><Relationship Id="rId4" Type="http://schemas.openxmlformats.org/officeDocument/2006/relationships/image" Target="../media/image11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12.jpeg"/><Relationship Id="rId4" Type="http://schemas.openxmlformats.org/officeDocument/2006/relationships/image" Target="../media/image113.jpeg"/></Relationships>
</file>

<file path=ppt/slides/_rels/slide3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8.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28.jpeg"/></Relationships>
</file>

<file path=ppt/slides/_rels/slide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8.xml"/><Relationship Id="rId4" Type="http://schemas.openxmlformats.org/officeDocument/2006/relationships/image" Target="../media/image138.jpeg"/></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40.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eg"/><Relationship Id="rId3" Type="http://schemas.openxmlformats.org/officeDocument/2006/relationships/slideLayout" Target="../slideLayouts/slideLayout2.xml"/><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jpeg"/><Relationship Id="rId2" Type="http://schemas.openxmlformats.org/officeDocument/2006/relationships/video" Target="file:///C:\Users\romer\Downloads\keane%20newfoundland%20-%20Trim.wmv" TargetMode="External"/><Relationship Id="rId16" Type="http://schemas.openxmlformats.org/officeDocument/2006/relationships/image" Target="../media/image14.jpeg"/><Relationship Id="rId20" Type="http://schemas.openxmlformats.org/officeDocument/2006/relationships/image" Target="../media/image18.jpeg"/><Relationship Id="rId29" Type="http://schemas.openxmlformats.org/officeDocument/2006/relationships/image" Target="../media/image27.jpeg"/><Relationship Id="rId1" Type="http://schemas.openxmlformats.org/officeDocument/2006/relationships/audio" Target="file:///D:\Academic\Senior%20U\Geology\Classes\2024%20National%20Parks-3\SrU\2024%20Class%202%20-%20Newfoundland\Shores%20of%20Newfoundland.mp3" TargetMode="Externa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jpeg"/><Relationship Id="rId32" Type="http://schemas.openxmlformats.org/officeDocument/2006/relationships/image" Target="../media/image30.png"/><Relationship Id="rId5" Type="http://schemas.microsoft.com/office/2007/relationships/media" Target="file:///D:\Shores%20of%20Newfoundland.mp3" TargetMode="External"/><Relationship Id="rId15" Type="http://schemas.openxmlformats.org/officeDocument/2006/relationships/image" Target="../media/image13.jpeg"/><Relationship Id="rId23" Type="http://schemas.openxmlformats.org/officeDocument/2006/relationships/image" Target="../media/image21.jpeg"/><Relationship Id="rId28" Type="http://schemas.openxmlformats.org/officeDocument/2006/relationships/image" Target="../media/image26.jpeg"/><Relationship Id="rId10" Type="http://schemas.openxmlformats.org/officeDocument/2006/relationships/image" Target="../media/image8.jpeg"/><Relationship Id="rId19" Type="http://schemas.openxmlformats.org/officeDocument/2006/relationships/image" Target="../media/image17.jpeg"/><Relationship Id="rId31" Type="http://schemas.openxmlformats.org/officeDocument/2006/relationships/image" Target="../media/image29.jpeg"/><Relationship Id="rId4" Type="http://schemas.openxmlformats.org/officeDocument/2006/relationships/notesSlide" Target="../notesSlides/notesSlide1.xml"/><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jpeg"/><Relationship Id="rId30"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8.xml"/><Relationship Id="rId5" Type="http://schemas.openxmlformats.org/officeDocument/2006/relationships/image" Target="../media/image144.jpeg"/><Relationship Id="rId4" Type="http://schemas.openxmlformats.org/officeDocument/2006/relationships/image" Target="../media/image143.jpeg"/></Relationships>
</file>

<file path=ppt/slides/_rels/slide51.xml.rels><?xml version="1.0" encoding="UTF-8" standalone="yes"?>
<Relationships xmlns="http://schemas.openxmlformats.org/package/2006/relationships"><Relationship Id="rId8" Type="http://schemas.openxmlformats.org/officeDocument/2006/relationships/hyperlink" Target="//upload.wikimedia.org/wikipedia/commons/d/d7/NLW_GrosMorne6_tango7174.jpg" TargetMode="External"/><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8.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1.jpeg"/></Relationships>
</file>

<file path=ppt/slides/_rels/slide52.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2.jpeg"/><Relationship Id="rId7" Type="http://schemas.openxmlformats.org/officeDocument/2006/relationships/image" Target="../media/image155.jpeg"/><Relationship Id="rId2" Type="http://schemas.openxmlformats.org/officeDocument/2006/relationships/hyperlink" Target="//upload.wikimedia.org/wikipedia/commons/f/f4/NLW_GrosMorne7_tango7174.jpg" TargetMode="External"/><Relationship Id="rId1" Type="http://schemas.openxmlformats.org/officeDocument/2006/relationships/slideLayout" Target="../slideLayouts/slideLayout8.xml"/><Relationship Id="rId6" Type="http://schemas.openxmlformats.org/officeDocument/2006/relationships/image" Target="../media/image154.jpeg"/><Relationship Id="rId11" Type="http://schemas.openxmlformats.org/officeDocument/2006/relationships/image" Target="../media/image158.jpeg"/><Relationship Id="rId5" Type="http://schemas.openxmlformats.org/officeDocument/2006/relationships/image" Target="../media/image153.jpeg"/><Relationship Id="rId10" Type="http://schemas.openxmlformats.org/officeDocument/2006/relationships/image" Target="../media/image157.jpeg"/><Relationship Id="rId4" Type="http://schemas.openxmlformats.org/officeDocument/2006/relationships/hyperlink" Target="//upload.wikimedia.org/wikipedia/commons/6/66/NLW_GrosMorne8_tango7174.jpg" TargetMode="External"/><Relationship Id="rId9" Type="http://schemas.openxmlformats.org/officeDocument/2006/relationships/hyperlink" Target="//upload.wikimedia.org/wikipedia/en/9/97/Western_Brook_Pond.JP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8.xml"/><Relationship Id="rId6" Type="http://schemas.openxmlformats.org/officeDocument/2006/relationships/image" Target="../media/image163.png"/><Relationship Id="rId5" Type="http://schemas.openxmlformats.org/officeDocument/2006/relationships/hyperlink" Target="https://www.alltrails.com/parks/canada/newfoundland-and-labrador/terra-nova-national-park" TargetMode="External"/><Relationship Id="rId4" Type="http://schemas.openxmlformats.org/officeDocument/2006/relationships/image" Target="../media/image162.png"/></Relationships>
</file>

<file path=ppt/slides/_rels/slide5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pn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8.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png"/><Relationship Id="rId9" Type="http://schemas.openxmlformats.org/officeDocument/2006/relationships/image" Target="../media/image1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microsoft.com/office/2007/relationships/media" Target="file:///D:\L'anse%20aux%20meadows%20-%20intro.mp4" TargetMode="External"/><Relationship Id="rId2" Type="http://schemas.openxmlformats.org/officeDocument/2006/relationships/slideLayout" Target="../slideLayouts/slideLayout3.xml"/><Relationship Id="rId1" Type="http://schemas.openxmlformats.org/officeDocument/2006/relationships/video" Target="file:///D:\Academic\Senior%20U\Geology\Classes\2024%20National%20Parks-3\SrU\2024%20Class%202%20-%20Newfoundland\L'anse%20aux%20meadows%20-%20intro.mp4" TargetMode="Externa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Americas" TargetMode="External"/><Relationship Id="rId13" Type="http://schemas.openxmlformats.org/officeDocument/2006/relationships/hyperlink" Target="https://en.wikipedia.org/wiki/Saga_of_Erik_the_Red" TargetMode="External"/><Relationship Id="rId18" Type="http://schemas.openxmlformats.org/officeDocument/2006/relationships/hyperlink" Target="https://en.wikipedia.org/wiki/Proceedings_of_the_National_Academy_of_Sciences_of_the_United_States_of_America" TargetMode="External"/><Relationship Id="rId26" Type="http://schemas.openxmlformats.org/officeDocument/2006/relationships/hyperlink" Target="https://en.wikipedia.org/wiki/Loom" TargetMode="External"/><Relationship Id="rId3" Type="http://schemas.openxmlformats.org/officeDocument/2006/relationships/hyperlink" Target="https://en.wikipedia.org/wiki/Norse_colonization_of_North_America" TargetMode="External"/><Relationship Id="rId21" Type="http://schemas.openxmlformats.org/officeDocument/2006/relationships/hyperlink" Target="https://en.wikipedia.org/wiki/Forge" TargetMode="External"/><Relationship Id="rId34" Type="http://schemas.openxmlformats.org/officeDocument/2006/relationships/image" Target="../media/image192.png"/><Relationship Id="rId7" Type="http://schemas.openxmlformats.org/officeDocument/2006/relationships/hyperlink" Target="https://en.wikipedia.org/wiki/Pre-Columbian_trans-oceanic_contact" TargetMode="External"/><Relationship Id="rId12" Type="http://schemas.openxmlformats.org/officeDocument/2006/relationships/hyperlink" Target="https://en.wikipedia.org/wiki/Saga_of_the_Greenlanders" TargetMode="External"/><Relationship Id="rId17" Type="http://schemas.openxmlformats.org/officeDocument/2006/relationships/hyperlink" Target="https://en.wikipedia.org/wiki/Aboriginal_peoples_in_Canada" TargetMode="External"/><Relationship Id="rId25" Type="http://schemas.openxmlformats.org/officeDocument/2006/relationships/hyperlink" Target="https://en.wikipedia.org/wiki/Sharpening_stone" TargetMode="External"/><Relationship Id="rId33" Type="http://schemas.openxmlformats.org/officeDocument/2006/relationships/image" Target="../media/image191.png"/><Relationship Id="rId38" Type="http://schemas.openxmlformats.org/officeDocument/2006/relationships/image" Target="../media/image196.jpeg"/><Relationship Id="rId2" Type="http://schemas.openxmlformats.org/officeDocument/2006/relationships/image" Target="../media/image186.jpeg"/><Relationship Id="rId16" Type="http://schemas.openxmlformats.org/officeDocument/2006/relationships/hyperlink" Target="https://en.wikipedia.org/wiki/UNESCO" TargetMode="External"/><Relationship Id="rId20" Type="http://schemas.openxmlformats.org/officeDocument/2006/relationships/hyperlink" Target="https://en.wikipedia.org/wiki/Iron" TargetMode="External"/><Relationship Id="rId29" Type="http://schemas.openxmlformats.org/officeDocument/2006/relationships/image" Target="../media/image187.jpeg"/><Relationship Id="rId1" Type="http://schemas.openxmlformats.org/officeDocument/2006/relationships/slideLayout" Target="../slideLayouts/slideLayout3.xml"/><Relationship Id="rId6" Type="http://schemas.openxmlformats.org/officeDocument/2006/relationships/hyperlink" Target="https://en.wikipedia.org/wiki/Radiocarbon_dating" TargetMode="External"/><Relationship Id="rId11" Type="http://schemas.openxmlformats.org/officeDocument/2006/relationships/hyperlink" Target="https://en.wikipedia.org/wiki/Leif_Erikson" TargetMode="External"/><Relationship Id="rId24" Type="http://schemas.openxmlformats.org/officeDocument/2006/relationships/hyperlink" Target="https://en.wikipedia.org/wiki/Rivet" TargetMode="External"/><Relationship Id="rId32" Type="http://schemas.openxmlformats.org/officeDocument/2006/relationships/image" Target="../media/image190.png"/><Relationship Id="rId37" Type="http://schemas.openxmlformats.org/officeDocument/2006/relationships/image" Target="../media/image195.jpeg"/><Relationship Id="rId5" Type="http://schemas.openxmlformats.org/officeDocument/2006/relationships/hyperlink" Target="https://en.wikipedia.org/wiki/Dendrochronology" TargetMode="External"/><Relationship Id="rId15" Type="http://schemas.openxmlformats.org/officeDocument/2006/relationships/hyperlink" Target="https://en.wikipedia.org/wiki/World_Heritage_Site" TargetMode="External"/><Relationship Id="rId23" Type="http://schemas.openxmlformats.org/officeDocument/2006/relationships/hyperlink" Target="https://en.wikipedia.org/wiki/Slag" TargetMode="External"/><Relationship Id="rId28" Type="http://schemas.openxmlformats.org/officeDocument/2006/relationships/hyperlink" Target="https://en.wikipedia.org/wiki/New_Brunswick" TargetMode="External"/><Relationship Id="rId36" Type="http://schemas.openxmlformats.org/officeDocument/2006/relationships/image" Target="../media/image194.jpeg"/><Relationship Id="rId10" Type="http://schemas.openxmlformats.org/officeDocument/2006/relationships/hyperlink" Target="https://en.wikipedia.org/wiki/Norsemen" TargetMode="External"/><Relationship Id="rId19" Type="http://schemas.openxmlformats.org/officeDocument/2006/relationships/hyperlink" Target="https://en.wikipedia.org/wiki/Sod_roof" TargetMode="External"/><Relationship Id="rId31" Type="http://schemas.openxmlformats.org/officeDocument/2006/relationships/image" Target="../media/image189.jpeg"/><Relationship Id="rId4" Type="http://schemas.openxmlformats.org/officeDocument/2006/relationships/hyperlink" Target="https://en.wikipedia.org/wiki/L'Anse_aux_Meadows" TargetMode="External"/><Relationship Id="rId9" Type="http://schemas.openxmlformats.org/officeDocument/2006/relationships/hyperlink" Target="https://en.wikipedia.org/wiki/Greenland" TargetMode="External"/><Relationship Id="rId14" Type="http://schemas.openxmlformats.org/officeDocument/2006/relationships/hyperlink" Target="https://en.wikipedia.org/wiki/National_Historic_Site_of_Canada" TargetMode="External"/><Relationship Id="rId22" Type="http://schemas.openxmlformats.org/officeDocument/2006/relationships/hyperlink" Target="https://en.wikipedia.org/wiki/Hearth" TargetMode="External"/><Relationship Id="rId27" Type="http://schemas.openxmlformats.org/officeDocument/2006/relationships/hyperlink" Target="https://en.wikipedia.org/wiki/Juglans_cinerea" TargetMode="External"/><Relationship Id="rId30" Type="http://schemas.openxmlformats.org/officeDocument/2006/relationships/image" Target="../media/image188.jpeg"/><Relationship Id="rId35" Type="http://schemas.openxmlformats.org/officeDocument/2006/relationships/image" Target="../media/image193.jpeg"/></Relationships>
</file>

<file path=ppt/slides/_rels/slide6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8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99.jpeg"/><Relationship Id="rId7" Type="http://schemas.openxmlformats.org/officeDocument/2006/relationships/image" Target="../media/image202.jpeg"/><Relationship Id="rId2" Type="http://schemas.openxmlformats.org/officeDocument/2006/relationships/image" Target="../media/image198.png"/><Relationship Id="rId1" Type="http://schemas.openxmlformats.org/officeDocument/2006/relationships/slideLayout" Target="../slideLayouts/slideLayout3.xml"/><Relationship Id="rId6" Type="http://schemas.openxmlformats.org/officeDocument/2006/relationships/image" Target="../media/image201.jpeg"/><Relationship Id="rId5" Type="http://schemas.openxmlformats.org/officeDocument/2006/relationships/image" Target="../media/image186.jpeg"/><Relationship Id="rId4" Type="http://schemas.openxmlformats.org/officeDocument/2006/relationships/image" Target="../media/image200.jpeg"/></Relationships>
</file>

<file path=ppt/slides/_rels/slide6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92.png"/><Relationship Id="rId1" Type="http://schemas.openxmlformats.org/officeDocument/2006/relationships/slideLayout" Target="../slideLayouts/slideLayout3.xml"/><Relationship Id="rId4" Type="http://schemas.openxmlformats.org/officeDocument/2006/relationships/image" Target="../media/image204.jpeg"/></Relationships>
</file>

<file path=ppt/slides/_rels/slide6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8.png"/><Relationship Id="rId1" Type="http://schemas.openxmlformats.org/officeDocument/2006/relationships/slideLayout" Target="../slideLayouts/slideLayout3.xml"/><Relationship Id="rId5" Type="http://schemas.openxmlformats.org/officeDocument/2006/relationships/image" Target="../media/image206.jpeg"/><Relationship Id="rId4" Type="http://schemas.openxmlformats.org/officeDocument/2006/relationships/image" Target="../media/image205.jpeg"/></Relationships>
</file>

<file path=ppt/slides/_rels/slide6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8.jpeg"/><Relationship Id="rId7" Type="http://schemas.openxmlformats.org/officeDocument/2006/relationships/image" Target="../media/image212.jpeg"/><Relationship Id="rId12" Type="http://schemas.openxmlformats.org/officeDocument/2006/relationships/image" Target="../media/image217.jpeg"/><Relationship Id="rId2" Type="http://schemas.openxmlformats.org/officeDocument/2006/relationships/image" Target="../media/image207.png"/><Relationship Id="rId1" Type="http://schemas.openxmlformats.org/officeDocument/2006/relationships/slideLayout" Target="../slideLayouts/slideLayout3.xml"/><Relationship Id="rId6" Type="http://schemas.openxmlformats.org/officeDocument/2006/relationships/image" Target="../media/image211.jpeg"/><Relationship Id="rId11" Type="http://schemas.openxmlformats.org/officeDocument/2006/relationships/image" Target="../media/image216.jpeg"/><Relationship Id="rId5" Type="http://schemas.openxmlformats.org/officeDocument/2006/relationships/image" Target="../media/image210.jpeg"/><Relationship Id="rId10" Type="http://schemas.openxmlformats.org/officeDocument/2006/relationships/image" Target="../media/image215.jpeg"/><Relationship Id="rId4" Type="http://schemas.openxmlformats.org/officeDocument/2006/relationships/image" Target="../media/image209.jpeg"/><Relationship Id="rId9" Type="http://schemas.openxmlformats.org/officeDocument/2006/relationships/image" Target="../media/image2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3.xml"/><Relationship Id="rId5" Type="http://schemas.openxmlformats.org/officeDocument/2006/relationships/image" Target="../media/image221.jpeg"/><Relationship Id="rId4" Type="http://schemas.openxmlformats.org/officeDocument/2006/relationships/image" Target="../media/image220.jpeg"/></Relationships>
</file>

<file path=ppt/slides/_rels/slide71.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3.jpeg"/><Relationship Id="rId7" Type="http://schemas.openxmlformats.org/officeDocument/2006/relationships/image" Target="../media/image227.jpeg"/><Relationship Id="rId12" Type="http://schemas.openxmlformats.org/officeDocument/2006/relationships/image" Target="../media/image232.png"/><Relationship Id="rId2" Type="http://schemas.openxmlformats.org/officeDocument/2006/relationships/image" Target="../media/image222.jpeg"/><Relationship Id="rId1" Type="http://schemas.openxmlformats.org/officeDocument/2006/relationships/slideLayout" Target="../slideLayouts/slideLayout8.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jpeg"/></Relationships>
</file>

<file path=ppt/slides/_rels/slide7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8.xml"/><Relationship Id="rId6" Type="http://schemas.openxmlformats.org/officeDocument/2006/relationships/image" Target="../media/image237.png"/><Relationship Id="rId5" Type="http://schemas.openxmlformats.org/officeDocument/2006/relationships/image" Target="../media/image236.jpeg"/><Relationship Id="rId4" Type="http://schemas.openxmlformats.org/officeDocument/2006/relationships/image" Target="../media/image235.jpeg"/></Relationships>
</file>

<file path=ppt/slides/_rels/slide7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40.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image" Target="../media/image243.jpeg"/><Relationship Id="rId1" Type="http://schemas.openxmlformats.org/officeDocument/2006/relationships/slideLayout" Target="../slideLayouts/slideLayout8.xml"/><Relationship Id="rId6" Type="http://schemas.openxmlformats.org/officeDocument/2006/relationships/image" Target="../media/image247.jpeg"/><Relationship Id="rId5" Type="http://schemas.openxmlformats.org/officeDocument/2006/relationships/image" Target="../media/image246.jpeg"/><Relationship Id="rId10" Type="http://schemas.openxmlformats.org/officeDocument/2006/relationships/image" Target="../media/image251.jpeg"/><Relationship Id="rId4" Type="http://schemas.openxmlformats.org/officeDocument/2006/relationships/image" Target="../media/image245.jpeg"/><Relationship Id="rId9" Type="http://schemas.openxmlformats.org/officeDocument/2006/relationships/image" Target="../media/image250.jpeg"/></Relationships>
</file>

<file path=ppt/slides/_rels/slide79.xml.rels><?xml version="1.0" encoding="UTF-8" standalone="yes"?>
<Relationships xmlns="http://schemas.openxmlformats.org/package/2006/relationships"><Relationship Id="rId3" Type="http://schemas.microsoft.com/office/2007/relationships/media" Target="file:///D:\REPLICA%20VIKING%20LONGSHIP%20at%20DuckDuckGo%20-%20Google%20Chrome%202024-01-28%2016-43-40.mp4" TargetMode="External"/><Relationship Id="rId2" Type="http://schemas.openxmlformats.org/officeDocument/2006/relationships/slideLayout" Target="../slideLayouts/slideLayout8.xml"/><Relationship Id="rId1" Type="http://schemas.openxmlformats.org/officeDocument/2006/relationships/video" Target="file:///D:\Academic\Senior%20U\Geology\Classes\2024%20National%20Parks-3\SrU\2024%20Class%202%20-%20Newfoundland\REPLICA%20VIKING%20LONGSHIP%20at%20DuckDuckGo%20-%20Google%20Chrome%202024-01-28%2016-43-40.mp4" TargetMode="External"/><Relationship Id="rId5" Type="http://schemas.openxmlformats.org/officeDocument/2006/relationships/image" Target="../media/image252.png"/><Relationship Id="rId4" Type="http://schemas.openxmlformats.org/officeDocument/2006/relationships/image" Target="../media/image174.pn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gif"/><Relationship Id="rId1" Type="http://schemas.openxmlformats.org/officeDocument/2006/relationships/slideLayout" Target="../slideLayouts/slideLayout8.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8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hyperlink" Target="https://www.sciencealert.com/geomagnetic-storms" TargetMode="External"/><Relationship Id="rId1" Type="http://schemas.openxmlformats.org/officeDocument/2006/relationships/slideLayout" Target="../slideLayouts/slideLayout8.xml"/><Relationship Id="rId6" Type="http://schemas.openxmlformats.org/officeDocument/2006/relationships/image" Target="../media/image259.png"/><Relationship Id="rId5" Type="http://schemas.openxmlformats.org/officeDocument/2006/relationships/image" Target="../media/image262.jpeg"/><Relationship Id="rId4" Type="http://schemas.openxmlformats.org/officeDocument/2006/relationships/image" Target="../media/image261.jpeg"/></Relationships>
</file>

<file path=ppt/slides/_rels/slide84.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182.png"/><Relationship Id="rId1" Type="http://schemas.openxmlformats.org/officeDocument/2006/relationships/slideLayout" Target="../slideLayouts/slideLayout8.xml"/><Relationship Id="rId4" Type="http://schemas.openxmlformats.org/officeDocument/2006/relationships/image" Target="../media/image264.jpeg"/></Relationships>
</file>

<file path=ppt/slides/_rels/slide8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audio" Target="file:///D:\Academic\Senior%20U\Geology\Classes\2024%20National%20Parks-3\SrU\2024%20Class%202%20-%20Newfoundland\Shores%20of%20Newfoundland.mp3" TargetMode="External"/><Relationship Id="rId6" Type="http://schemas.openxmlformats.org/officeDocument/2006/relationships/image" Target="../media/image268.png"/><Relationship Id="rId5" Type="http://schemas.microsoft.com/office/2007/relationships/media" Target="file:///D:\Shores%20of%20Newfoundland.mp3" TargetMode="External"/><Relationship Id="rId4" Type="http://schemas.openxmlformats.org/officeDocument/2006/relationships/image" Target="../media/image267.jpeg"/></Relationships>
</file>

<file path=ppt/slides/_rels/slide88.xml.rels><?xml version="1.0" encoding="UTF-8" standalone="yes"?>
<Relationships xmlns="http://schemas.openxmlformats.org/package/2006/relationships"><Relationship Id="rId13" Type="http://schemas.openxmlformats.org/officeDocument/2006/relationships/hyperlink" Target="https://earthscience.stackexchange.com/questions/25615/from-how-deep-in-the-mantle-has-any-rock-ever-been-brought-to-the-surface-have" TargetMode="External"/><Relationship Id="rId18" Type="http://schemas.openxmlformats.org/officeDocument/2006/relationships/hyperlink" Target="https://www.scribendi.com/academy/articles/free_online_journal_and_research_databases.en.html" TargetMode="External"/><Relationship Id="rId26" Type="http://schemas.openxmlformats.org/officeDocument/2006/relationships/hyperlink" Target="https://www.newfoundlandlabrador.com/things-to-do/geology-and-fossils" TargetMode="External"/><Relationship Id="rId39" Type="http://schemas.openxmlformats.org/officeDocument/2006/relationships/hyperlink" Target="https://parks.canada.ca/pn-np/nl/terranova/info" TargetMode="External"/><Relationship Id="rId3" Type="http://schemas.openxmlformats.org/officeDocument/2006/relationships/hyperlink" Target="https://www.newfoundlandlabrador.com/destinations" TargetMode="External"/><Relationship Id="rId21" Type="http://schemas.openxmlformats.org/officeDocument/2006/relationships/hyperlink" Target="https://link.springer.com/chapter/10.1007/978-94-024-1528-5_33" TargetMode="External"/><Relationship Id="rId34" Type="http://schemas.openxmlformats.org/officeDocument/2006/relationships/hyperlink" Target="https://www.leiferikson.org/Saga_of_the_Statue.htm" TargetMode="External"/><Relationship Id="rId42" Type="http://schemas.openxmlformats.org/officeDocument/2006/relationships/hyperlink" Target="https://en.wikipedia.org/wiki/Norse_colonization_of_North_America" TargetMode="External"/><Relationship Id="rId47" Type="http://schemas.openxmlformats.org/officeDocument/2006/relationships/hyperlink" Target="https://aeon.co/videos/a-viking-axe-struck-a-newfoundland-tree-in-the-year-1021-heres-how-scientists-proved-it" TargetMode="External"/><Relationship Id="rId7" Type="http://schemas.openxmlformats.org/officeDocument/2006/relationships/hyperlink" Target="https://www.adventurecanada.com/newfoundland-and-labrador/gros-morne-national-park-where-the-earth-tells-its-story" TargetMode="External"/><Relationship Id="rId12" Type="http://schemas.openxmlformats.org/officeDocument/2006/relationships/hyperlink" Target="https://www.smithsonianmag.com/science-nature/how-the-earths-mantle-sends-water-up-toward-the-surface-180980276/" TargetMode="External"/><Relationship Id="rId17" Type="http://schemas.openxmlformats.org/officeDocument/2006/relationships/hyperlink" Target="https://www.researchgate.net/search.Search.html?query=Early+Paleozoic+ophiolite+complexes+of+the+Newfoundland+Appalachians+as+mantle-oceanic+crust+sequences&amp;type=publication&amp;subfilter%5bfulltext%5d=ft" TargetMode="External"/><Relationship Id="rId25" Type="http://schemas.openxmlformats.org/officeDocument/2006/relationships/hyperlink" Target="https://scitechdaily.com/images/Gros-Morne-National-Park.jpg" TargetMode="External"/><Relationship Id="rId33" Type="http://schemas.openxmlformats.org/officeDocument/2006/relationships/hyperlink" Target="https://www.youtube.com/watch?v=l6EIC83xcQk" TargetMode="External"/><Relationship Id="rId38" Type="http://schemas.openxmlformats.org/officeDocument/2006/relationships/hyperlink" Target="http://cws.amscotta.ca/resources/CdnGeo-TPNP/Terra-Nova-NP.pdf" TargetMode="External"/><Relationship Id="rId46" Type="http://schemas.openxmlformats.org/officeDocument/2006/relationships/hyperlink" Target="http://viking.archeurope.com/settlement/vinland/lanse-aux-meadows/complex-de/" TargetMode="External"/><Relationship Id="rId2" Type="http://schemas.openxmlformats.org/officeDocument/2006/relationships/hyperlink" Target="https://en.wikipedia.org/wiki/L'Anse_aux_Meadows" TargetMode="External"/><Relationship Id="rId16" Type="http://schemas.openxmlformats.org/officeDocument/2006/relationships/hyperlink" Target="https://www.britannica.com/place/Iapetus-Ocean" TargetMode="External"/><Relationship Id="rId20" Type="http://schemas.openxmlformats.org/officeDocument/2006/relationships/hyperlink" Target="https://www.mapletrails.de/wp-content/uploads/2017/07/Gros-Morne-Mountain-Map.jpg" TargetMode="External"/><Relationship Id="rId29" Type="http://schemas.openxmlformats.org/officeDocument/2006/relationships/hyperlink" Target="https://www.newfoundlandlabrador.com/things-to-do" TargetMode="External"/><Relationship Id="rId41" Type="http://schemas.openxmlformats.org/officeDocument/2006/relationships/hyperlink" Target="https://www.todocanada.ca/top-10-things-terra-nova-national-park/" TargetMode="External"/><Relationship Id="rId1" Type="http://schemas.openxmlformats.org/officeDocument/2006/relationships/slideLayout" Target="../slideLayouts/slideLayout8.xml"/><Relationship Id="rId6" Type="http://schemas.openxmlformats.org/officeDocument/2006/relationships/hyperlink" Target="https://en.wikipedia.org/wiki/Gros_Morne_National_Park" TargetMode="External"/><Relationship Id="rId11" Type="http://schemas.openxmlformats.org/officeDocument/2006/relationships/hyperlink" Target="https://www.smithsonianmag.com/science-nature/go-deep-5-places-earth-see-seriously-old-rocks-180960010/" TargetMode="External"/><Relationship Id="rId24" Type="http://schemas.openxmlformats.org/officeDocument/2006/relationships/hyperlink" Target="https://whc.unesco.org/en/list/419" TargetMode="External"/><Relationship Id="rId32" Type="http://schemas.openxmlformats.org/officeDocument/2006/relationships/hyperlink" Target="https://www.smithsonianmag.com/history/did-viking-woman-named-gudrid-really-travel-north-america-1000-years-ago-180977126/" TargetMode="External"/><Relationship Id="rId37" Type="http://schemas.openxmlformats.org/officeDocument/2006/relationships/hyperlink" Target="https://link.springer.com/chapter/10.1007/978-3-540-88558-0_15" TargetMode="External"/><Relationship Id="rId40" Type="http://schemas.openxmlformats.org/officeDocument/2006/relationships/hyperlink" Target="https://www.trailingaway.com/exploring-terra-nova/" TargetMode="External"/><Relationship Id="rId45" Type="http://schemas.openxmlformats.org/officeDocument/2006/relationships/hyperlink" Target="https://frametoframe.ca/2017/10/in-the-footsteps-of-vikings-at-lanse-aux-meadows/" TargetMode="External"/><Relationship Id="rId5" Type="http://schemas.openxmlformats.org/officeDocument/2006/relationships/hyperlink" Target="https://parks.canada.ca/pn-np/nl/grosmorne/nature/enviro/geo" TargetMode="External"/><Relationship Id="rId15" Type="http://schemas.openxmlformats.org/officeDocument/2006/relationships/hyperlink" Target="https://alchetron.com/cdn/iapetus-ocean-c7ce6dc0-49a2-41df-93d8-736bdcc5c0f-resize-750.jpeg" TargetMode="External"/><Relationship Id="rId23" Type="http://schemas.openxmlformats.org/officeDocument/2006/relationships/hyperlink" Target="https://earthobservatory.nasa.gov/images/147917/a-short-journey-to-the-center-of-the-earth" TargetMode="External"/><Relationship Id="rId28" Type="http://schemas.openxmlformats.org/officeDocument/2006/relationships/hyperlink" Target="https://www.newfoundlandlabrador.com/trip-ideas/road-trips-landing/eastern/heritage-run" TargetMode="External"/><Relationship Id="rId36" Type="http://schemas.openxmlformats.org/officeDocument/2006/relationships/hyperlink" Target="https://youtu.be/MQmEO49_iwE" TargetMode="External"/><Relationship Id="rId49" Type="http://schemas.openxmlformats.org/officeDocument/2006/relationships/hyperlink" Target="https://youtu.be/kb2HDL-tMq0" TargetMode="External"/><Relationship Id="rId10" Type="http://schemas.openxmlformats.org/officeDocument/2006/relationships/hyperlink" Target="https://iugs-geoheritage.org/geoheritage_sites/mohorovicic-discontinuity-at-gros-morne-national-park-newfoundland/" TargetMode="External"/><Relationship Id="rId19" Type="http://schemas.openxmlformats.org/officeDocument/2006/relationships/hyperlink" Target="https://agupubs.onlinelibrary.wiley.com/doi/abs/10.1029/JB076i005p01460" TargetMode="External"/><Relationship Id="rId31" Type="http://schemas.openxmlformats.org/officeDocument/2006/relationships/hyperlink" Target="https://en.wikipedia.org/wiki/Saga_of_Erik_the_Red" TargetMode="External"/><Relationship Id="rId44" Type="http://schemas.openxmlformats.org/officeDocument/2006/relationships/hyperlink" Target="https://whc.unesco.org/en/list/4/maps/" TargetMode="External"/><Relationship Id="rId4" Type="http://schemas.openxmlformats.org/officeDocument/2006/relationships/hyperlink" Target="https://www.youtube.com/watch?v=hHL6scMh-tg" TargetMode="External"/><Relationship Id="rId9" Type="http://schemas.openxmlformats.org/officeDocument/2006/relationships/hyperlink" Target="https://www.heritage.nf.ca/articles/environment/geology.php" TargetMode="External"/><Relationship Id="rId14" Type="http://schemas.openxmlformats.org/officeDocument/2006/relationships/hyperlink" Target="https://geology.com/articles/mohorovicic-discontinuity.shtml" TargetMode="External"/><Relationship Id="rId22" Type="http://schemas.openxmlformats.org/officeDocument/2006/relationships/hyperlink" Target="https://www.nationalgeographic.com/travel/article/gros-morne-canada-park" TargetMode="External"/><Relationship Id="rId27" Type="http://schemas.openxmlformats.org/officeDocument/2006/relationships/hyperlink" Target="https://www.newfoundlandlabrador.com/trip-ideas/travel-stories/explore-the-discovery-unesco-global-geopark" TargetMode="External"/><Relationship Id="rId30" Type="http://schemas.openxmlformats.org/officeDocument/2006/relationships/hyperlink" Target="https://www.newfoundlandlabrador.com/trip-ideas/travel-stories/five-unesco-sites" TargetMode="External"/><Relationship Id="rId35" Type="http://schemas.openxmlformats.org/officeDocument/2006/relationships/hyperlink" Target="https://en.wikipedia.org/wiki/Vinland" TargetMode="External"/><Relationship Id="rId43" Type="http://schemas.openxmlformats.org/officeDocument/2006/relationships/hyperlink" Target="https://whc.unesco.org/en/list/4/documents/" TargetMode="External"/><Relationship Id="rId48" Type="http://schemas.openxmlformats.org/officeDocument/2006/relationships/hyperlink" Target="https://www.sciencedaily.com/releases/2021/01/210119114334.htm" TargetMode="External"/><Relationship Id="rId8" Type="http://schemas.openxmlformats.org/officeDocument/2006/relationships/hyperlink" Target="https://scitechdaily.com/a-geologists-dream-a-short-journey-to-the-center-of-the-earth/"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3.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4.jpeg"/><Relationship Id="rId11" Type="http://schemas.openxmlformats.org/officeDocument/2006/relationships/image" Target="../media/image41.jpeg"/><Relationship Id="rId5" Type="http://schemas.openxmlformats.org/officeDocument/2006/relationships/image" Target="../media/image33.jpeg"/><Relationship Id="rId10" Type="http://schemas.openxmlformats.org/officeDocument/2006/relationships/image" Target="../media/image40.jpeg"/><Relationship Id="rId4" Type="http://schemas.openxmlformats.org/officeDocument/2006/relationships/image" Target="../media/image32.jpeg"/><Relationship Id="rId9" Type="http://schemas.openxmlformats.org/officeDocument/2006/relationships/image" Target="../media/image39.jpeg"/><Relationship Id="rId14" Type="http://schemas.openxmlformats.org/officeDocument/2006/relationships/image" Target="../media/image44.jpeg"/></Relationships>
</file>

<file path=ppt/slides/_rels/slide90.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923331"/>
            <a:ext cx="9139237" cy="5934670"/>
            <a:chOff x="-4763" y="923331"/>
            <a:chExt cx="9139237" cy="5934670"/>
          </a:xfrm>
        </p:grpSpPr>
        <p:grpSp>
          <p:nvGrpSpPr>
            <p:cNvPr id="3" name="Group 1"/>
            <p:cNvGrpSpPr/>
            <p:nvPr/>
          </p:nvGrpSpPr>
          <p:grpSpPr>
            <a:xfrm>
              <a:off x="-4763" y="923331"/>
              <a:ext cx="9139237" cy="5934670"/>
              <a:chOff x="-4763" y="923331"/>
              <a:chExt cx="9139237" cy="5934670"/>
            </a:xfrm>
          </p:grpSpPr>
          <p:pic>
            <p:nvPicPr>
              <p:cNvPr id="12" name="Picture 3"/>
              <p:cNvPicPr>
                <a:picLocks noChangeAspect="1" noChangeArrowheads="1"/>
              </p:cNvPicPr>
              <p:nvPr/>
            </p:nvPicPr>
            <p:blipFill>
              <a:blip r:embed="rId2" cstate="print"/>
              <a:srcRect/>
              <a:stretch>
                <a:fillRect/>
              </a:stretch>
            </p:blipFill>
            <p:spPr bwMode="auto">
              <a:xfrm>
                <a:off x="-4763" y="923331"/>
                <a:ext cx="9139237" cy="5934670"/>
              </a:xfrm>
              <a:prstGeom prst="rect">
                <a:avLst/>
              </a:prstGeom>
              <a:noFill/>
              <a:ln w="9525">
                <a:noFill/>
                <a:miter lim="800000"/>
                <a:headEnd/>
                <a:tailEnd/>
              </a:ln>
              <a:effectLst/>
            </p:spPr>
          </p:pic>
          <p:grpSp>
            <p:nvGrpSpPr>
              <p:cNvPr id="5"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10"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 name="Rectangle 3"/>
          <p:cNvSpPr/>
          <p:nvPr/>
        </p:nvSpPr>
        <p:spPr>
          <a:xfrm>
            <a:off x="0" y="0"/>
            <a:ext cx="9144000" cy="923330"/>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16" name="Rectangle 15"/>
          <p:cNvSpPr/>
          <p:nvPr/>
        </p:nvSpPr>
        <p:spPr>
          <a:xfrm>
            <a:off x="0" y="6027003"/>
            <a:ext cx="9144000" cy="830997"/>
          </a:xfrm>
          <a:prstGeom prst="rect">
            <a:avLst/>
          </a:prstGeom>
        </p:spPr>
        <p:txBody>
          <a:bodyPr wrap="square">
            <a:spAutoFit/>
          </a:bodyPr>
          <a:lstStyle/>
          <a:p>
            <a:pPr algn="ctr"/>
            <a:r>
              <a:rPr lang="en-US" sz="48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endParaRPr lang="en-US" sz="5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17" name="TextBox 16"/>
          <p:cNvSpPr txBox="1"/>
          <p:nvPr/>
        </p:nvSpPr>
        <p:spPr>
          <a:xfrm>
            <a:off x="2133600" y="2514600"/>
            <a:ext cx="5181600" cy="1938992"/>
          </a:xfrm>
          <a:prstGeom prst="rect">
            <a:avLst/>
          </a:prstGeom>
          <a:noFill/>
        </p:spPr>
        <p:txBody>
          <a:bodyPr wrap="square" rtlCol="0">
            <a:spAutoFit/>
          </a:bodyPr>
          <a:lstStyle/>
          <a:p>
            <a:r>
              <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0" y="844550"/>
            <a:ext cx="7058025" cy="6013450"/>
          </a:xfrm>
          <a:prstGeom prst="rect">
            <a:avLst/>
          </a:prstGeom>
          <a:noFill/>
          <a:ln w="9525">
            <a:noFill/>
            <a:miter lim="800000"/>
            <a:headEnd/>
            <a:tailEnd/>
          </a:ln>
        </p:spPr>
      </p:pic>
      <p:sp>
        <p:nvSpPr>
          <p:cNvPr id="16" name="Freeform 15"/>
          <p:cNvSpPr/>
          <p:nvPr/>
        </p:nvSpPr>
        <p:spPr>
          <a:xfrm>
            <a:off x="2386013" y="3252788"/>
            <a:ext cx="417512" cy="544512"/>
          </a:xfrm>
          <a:custGeom>
            <a:avLst/>
            <a:gdLst>
              <a:gd name="connsiteX0" fmla="*/ 250466 w 417444"/>
              <a:gd name="connsiteY0" fmla="*/ 3976 h 544665"/>
              <a:gd name="connsiteX1" fmla="*/ 310101 w 417444"/>
              <a:gd name="connsiteY1" fmla="*/ 0 h 544665"/>
              <a:gd name="connsiteX2" fmla="*/ 214686 w 417444"/>
              <a:gd name="connsiteY2" fmla="*/ 139148 h 544665"/>
              <a:gd name="connsiteX3" fmla="*/ 270345 w 417444"/>
              <a:gd name="connsiteY3" fmla="*/ 166978 h 544665"/>
              <a:gd name="connsiteX4" fmla="*/ 266369 w 417444"/>
              <a:gd name="connsiteY4" fmla="*/ 206734 h 544665"/>
              <a:gd name="connsiteX5" fmla="*/ 266369 w 417444"/>
              <a:gd name="connsiteY5" fmla="*/ 206734 h 544665"/>
              <a:gd name="connsiteX6" fmla="*/ 337931 w 417444"/>
              <a:gd name="connsiteY6" fmla="*/ 194807 h 544665"/>
              <a:gd name="connsiteX7" fmla="*/ 385639 w 417444"/>
              <a:gd name="connsiteY7" fmla="*/ 218661 h 544665"/>
              <a:gd name="connsiteX8" fmla="*/ 409492 w 417444"/>
              <a:gd name="connsiteY8" fmla="*/ 365760 h 544665"/>
              <a:gd name="connsiteX9" fmla="*/ 417444 w 417444"/>
              <a:gd name="connsiteY9" fmla="*/ 473103 h 544665"/>
              <a:gd name="connsiteX10" fmla="*/ 377687 w 417444"/>
              <a:gd name="connsiteY10" fmla="*/ 544665 h 544665"/>
              <a:gd name="connsiteX11" fmla="*/ 298174 w 417444"/>
              <a:gd name="connsiteY11" fmla="*/ 508884 h 544665"/>
              <a:gd name="connsiteX12" fmla="*/ 262393 w 417444"/>
              <a:gd name="connsiteY12" fmla="*/ 492981 h 544665"/>
              <a:gd name="connsiteX13" fmla="*/ 190832 w 417444"/>
              <a:gd name="connsiteY13" fmla="*/ 496957 h 544665"/>
              <a:gd name="connsiteX14" fmla="*/ 214686 w 417444"/>
              <a:gd name="connsiteY14" fmla="*/ 445274 h 544665"/>
              <a:gd name="connsiteX15" fmla="*/ 198783 w 417444"/>
              <a:gd name="connsiteY15" fmla="*/ 417444 h 544665"/>
              <a:gd name="connsiteX16" fmla="*/ 0 w 417444"/>
              <a:gd name="connsiteY16" fmla="*/ 369736 h 544665"/>
              <a:gd name="connsiteX17" fmla="*/ 3976 w 417444"/>
              <a:gd name="connsiteY17" fmla="*/ 298174 h 544665"/>
              <a:gd name="connsiteX18" fmla="*/ 250466 w 417444"/>
              <a:gd name="connsiteY18" fmla="*/ 3976 h 54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44" h="544665">
                <a:moveTo>
                  <a:pt x="250466" y="3976"/>
                </a:moveTo>
                <a:lnTo>
                  <a:pt x="310101" y="0"/>
                </a:lnTo>
                <a:lnTo>
                  <a:pt x="214686" y="139148"/>
                </a:lnTo>
                <a:lnTo>
                  <a:pt x="270345" y="166978"/>
                </a:lnTo>
                <a:lnTo>
                  <a:pt x="266369" y="206734"/>
                </a:lnTo>
                <a:lnTo>
                  <a:pt x="266369" y="206734"/>
                </a:lnTo>
                <a:lnTo>
                  <a:pt x="337931" y="194807"/>
                </a:lnTo>
                <a:lnTo>
                  <a:pt x="385639" y="218661"/>
                </a:lnTo>
                <a:lnTo>
                  <a:pt x="409492" y="365760"/>
                </a:lnTo>
                <a:lnTo>
                  <a:pt x="417444" y="473103"/>
                </a:lnTo>
                <a:lnTo>
                  <a:pt x="377687" y="544665"/>
                </a:lnTo>
                <a:lnTo>
                  <a:pt x="298174" y="508884"/>
                </a:lnTo>
                <a:lnTo>
                  <a:pt x="262393" y="492981"/>
                </a:lnTo>
                <a:lnTo>
                  <a:pt x="190832" y="496957"/>
                </a:lnTo>
                <a:lnTo>
                  <a:pt x="214686" y="445274"/>
                </a:lnTo>
                <a:lnTo>
                  <a:pt x="198783" y="417444"/>
                </a:lnTo>
                <a:lnTo>
                  <a:pt x="0" y="369736"/>
                </a:lnTo>
                <a:lnTo>
                  <a:pt x="3976" y="298174"/>
                </a:lnTo>
                <a:lnTo>
                  <a:pt x="250466" y="3976"/>
                </a:lnTo>
                <a:close/>
              </a:path>
            </a:pathLst>
          </a:cu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4" name="Straight Connector 3"/>
          <p:cNvCxnSpPr/>
          <p:nvPr/>
        </p:nvCxnSpPr>
        <p:spPr>
          <a:xfrm rot="5400000" flipH="1" flipV="1">
            <a:off x="2357438" y="2797175"/>
            <a:ext cx="1314450" cy="542925"/>
          </a:xfrm>
          <a:prstGeom prst="line">
            <a:avLst/>
          </a:prstGeom>
          <a:ln w="57150">
            <a:solidFill>
              <a:schemeClr val="accent6">
                <a:lumMod val="40000"/>
                <a:lumOff val="60000"/>
              </a:schemeClr>
            </a:solidFill>
            <a:headEnd type="none" w="med" len="med"/>
            <a:tailEnd type="arrow" w="med" len="med"/>
          </a:ln>
          <a:effectLst>
            <a:outerShdw blurRad="50800" dist="50800" dir="318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762000" y="1905000"/>
            <a:ext cx="1968500" cy="1831976"/>
          </a:xfrm>
          <a:prstGeom prst="line">
            <a:avLst/>
          </a:prstGeom>
          <a:ln w="57150">
            <a:solidFill>
              <a:schemeClr val="tx1"/>
            </a:solidFill>
            <a:headEnd type="none" w="med" len="med"/>
            <a:tailEnd type="arrow" w="med" len="med"/>
          </a:ln>
          <a:effectLst>
            <a:outerShdw dist="50800" dir="282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flipV="1">
            <a:off x="423863" y="3709988"/>
            <a:ext cx="2306637" cy="200025"/>
          </a:xfrm>
          <a:prstGeom prst="line">
            <a:avLst/>
          </a:prstGeom>
          <a:ln w="57150">
            <a:solidFill>
              <a:srgbClr val="00B050"/>
            </a:solidFill>
            <a:headEnd type="none" w="med" len="med"/>
            <a:tailEnd type="arrow" w="med" len="med"/>
          </a:ln>
          <a:effectLst>
            <a:outerShdw blurRad="50800" dist="50800" dir="12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1139825" y="3724275"/>
            <a:ext cx="1603375" cy="357188"/>
          </a:xfrm>
          <a:prstGeom prst="line">
            <a:avLst/>
          </a:prstGeom>
          <a:ln w="57150">
            <a:solidFill>
              <a:schemeClr val="accent4">
                <a:lumMod val="75000"/>
              </a:schemeClr>
            </a:solidFill>
            <a:headEnd type="none" w="med" len="med"/>
            <a:tailEnd type="arrow" w="med" len="med"/>
          </a:ln>
          <a:effectLst>
            <a:outerShdw blurRad="50800" dist="50800" dir="12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56450" y="2922588"/>
            <a:ext cx="1908175" cy="830262"/>
          </a:xfrm>
          <a:prstGeom prst="rect">
            <a:avLst/>
          </a:prstGeom>
          <a:solidFill>
            <a:schemeClr val="accent4">
              <a:lumMod val="75000"/>
            </a:schemeClr>
          </a:solidFill>
        </p:spPr>
        <p:txBody>
          <a:bodyPr>
            <a:spAutoFit/>
          </a:bodyPr>
          <a:lstStyle/>
          <a:p>
            <a:pPr marL="225425" indent="-225425" algn="ctr" fontAlgn="auto">
              <a:spcBef>
                <a:spcPts val="0"/>
              </a:spcBef>
              <a:spcAft>
                <a:spcPts val="0"/>
              </a:spcAft>
              <a:defRPr/>
            </a:pPr>
            <a:r>
              <a:rPr lang="en-US" sz="2400" b="1" dirty="0">
                <a:solidFill>
                  <a:schemeClr val="bg1"/>
                </a:solidFill>
                <a:latin typeface="Calibri" pitchFamily="34" charset="0"/>
                <a:cs typeface="+mn-cs"/>
              </a:rPr>
              <a:t>Washington</a:t>
            </a:r>
          </a:p>
          <a:p>
            <a:pPr marL="225425" indent="-225425" algn="ctr" fontAlgn="auto">
              <a:spcBef>
                <a:spcPts val="0"/>
              </a:spcBef>
              <a:spcAft>
                <a:spcPts val="0"/>
              </a:spcAft>
              <a:defRPr/>
            </a:pPr>
            <a:r>
              <a:rPr lang="en-US" sz="2400" b="1" dirty="0">
                <a:solidFill>
                  <a:schemeClr val="bg1"/>
                </a:solidFill>
                <a:latin typeface="Calibri" pitchFamily="34" charset="0"/>
                <a:cs typeface="+mn-cs"/>
              </a:rPr>
              <a:t>1,330 mi</a:t>
            </a:r>
          </a:p>
        </p:txBody>
      </p:sp>
      <p:sp>
        <p:nvSpPr>
          <p:cNvPr id="19" name="TextBox 18"/>
          <p:cNvSpPr txBox="1">
            <a:spLocks noChangeArrowheads="1"/>
          </p:cNvSpPr>
          <p:nvPr/>
        </p:nvSpPr>
        <p:spPr bwMode="auto">
          <a:xfrm>
            <a:off x="7162800" y="4834498"/>
            <a:ext cx="1908175" cy="830262"/>
          </a:xfrm>
          <a:prstGeom prst="rect">
            <a:avLst/>
          </a:prstGeom>
          <a:solidFill>
            <a:srgbClr val="99CC00"/>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Austin</a:t>
            </a:r>
          </a:p>
          <a:p>
            <a:pPr marL="225425" indent="-225425" algn="ctr"/>
            <a:r>
              <a:rPr lang="en-US" sz="2400" b="1" dirty="0">
                <a:solidFill>
                  <a:schemeClr val="bg1"/>
                </a:solidFill>
                <a:latin typeface="Calibri" pitchFamily="34" charset="0"/>
              </a:rPr>
              <a:t>2,610 mi</a:t>
            </a:r>
          </a:p>
        </p:txBody>
      </p:sp>
      <p:sp>
        <p:nvSpPr>
          <p:cNvPr id="20" name="TextBox 19"/>
          <p:cNvSpPr txBox="1">
            <a:spLocks noChangeArrowheads="1"/>
          </p:cNvSpPr>
          <p:nvPr/>
        </p:nvSpPr>
        <p:spPr bwMode="auto">
          <a:xfrm>
            <a:off x="7156450" y="3873500"/>
            <a:ext cx="1908175" cy="831850"/>
          </a:xfrm>
          <a:prstGeom prst="rect">
            <a:avLst/>
          </a:prstGeom>
          <a:solidFill>
            <a:srgbClr val="FFFF00"/>
          </a:solidFill>
          <a:ln w="9525">
            <a:solidFill>
              <a:schemeClr val="bg1"/>
            </a:solidFill>
            <a:miter lim="800000"/>
            <a:headEnd/>
            <a:tailEnd/>
          </a:ln>
        </p:spPr>
        <p:txBody>
          <a:bodyPr>
            <a:spAutoFit/>
          </a:bodyPr>
          <a:lstStyle/>
          <a:p>
            <a:pPr marL="225425" indent="-225425" algn="ctr"/>
            <a:r>
              <a:rPr lang="en-US" sz="2400" b="1" dirty="0">
                <a:latin typeface="Calibri" pitchFamily="34" charset="0"/>
              </a:rPr>
              <a:t>Ireland</a:t>
            </a:r>
          </a:p>
          <a:p>
            <a:pPr marL="225425" indent="-225425" algn="ctr"/>
            <a:r>
              <a:rPr lang="en-US" sz="2400" b="1" dirty="0">
                <a:latin typeface="Calibri" pitchFamily="34" charset="0"/>
              </a:rPr>
              <a:t>1,930 mi</a:t>
            </a:r>
          </a:p>
        </p:txBody>
      </p:sp>
      <p:cxnSp>
        <p:nvCxnSpPr>
          <p:cNvPr id="21" name="Straight Connector 20"/>
          <p:cNvCxnSpPr/>
          <p:nvPr/>
        </p:nvCxnSpPr>
        <p:spPr>
          <a:xfrm flipV="1">
            <a:off x="2743200" y="2941638"/>
            <a:ext cx="2557463" cy="795337"/>
          </a:xfrm>
          <a:prstGeom prst="line">
            <a:avLst/>
          </a:prstGeom>
          <a:ln w="57150">
            <a:solidFill>
              <a:srgbClr val="FFFF00"/>
            </a:solidFill>
            <a:headEnd type="none" w="med" len="med"/>
            <a:tailEnd type="arrow" w="med" len="med"/>
          </a:ln>
          <a:effectLst>
            <a:outerShdw blurRad="50800" dist="50800" dir="12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7156450" y="1031875"/>
            <a:ext cx="1908175" cy="830263"/>
          </a:xfrm>
          <a:prstGeom prst="rect">
            <a:avLst/>
          </a:prstGeom>
          <a:solidFill>
            <a:srgbClr val="A8C1DC"/>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Greenland</a:t>
            </a:r>
          </a:p>
          <a:p>
            <a:pPr marL="225425" indent="-225425" algn="ctr"/>
            <a:r>
              <a:rPr lang="en-US" sz="2400" b="1" dirty="0">
                <a:solidFill>
                  <a:schemeClr val="bg1"/>
                </a:solidFill>
                <a:latin typeface="Calibri" pitchFamily="34" charset="0"/>
              </a:rPr>
              <a:t>975 mi</a:t>
            </a:r>
          </a:p>
        </p:txBody>
      </p:sp>
      <p:cxnSp>
        <p:nvCxnSpPr>
          <p:cNvPr id="25" name="Straight Connector 24"/>
          <p:cNvCxnSpPr/>
          <p:nvPr/>
        </p:nvCxnSpPr>
        <p:spPr>
          <a:xfrm rot="10800000">
            <a:off x="1471613" y="3429000"/>
            <a:ext cx="1244600" cy="280988"/>
          </a:xfrm>
          <a:prstGeom prst="line">
            <a:avLst/>
          </a:prstGeom>
          <a:ln w="57150">
            <a:solidFill>
              <a:srgbClr val="FF0000"/>
            </a:solidFill>
            <a:headEnd type="none" w="med" len="med"/>
            <a:tailEnd type="arrow" w="med" len="med"/>
          </a:ln>
          <a:effectLst>
            <a:outerShdw blurRad="50800" dist="50800" dir="2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7156450" y="1989138"/>
            <a:ext cx="1908175" cy="830262"/>
          </a:xfrm>
          <a:prstGeom prst="rect">
            <a:avLst/>
          </a:prstGeom>
          <a:solidFill>
            <a:srgbClr val="FF0000"/>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Ottawa</a:t>
            </a:r>
          </a:p>
          <a:p>
            <a:pPr marL="225425" indent="-225425" algn="ctr"/>
            <a:r>
              <a:rPr lang="en-US" sz="2400" b="1" dirty="0">
                <a:solidFill>
                  <a:schemeClr val="bg1"/>
                </a:solidFill>
                <a:latin typeface="Calibri" pitchFamily="34" charset="0"/>
              </a:rPr>
              <a:t>1,080 mi</a:t>
            </a:r>
          </a:p>
        </p:txBody>
      </p:sp>
      <p:sp>
        <p:nvSpPr>
          <p:cNvPr id="29" name="TextBox 28"/>
          <p:cNvSpPr txBox="1">
            <a:spLocks noChangeArrowheads="1"/>
          </p:cNvSpPr>
          <p:nvPr/>
        </p:nvSpPr>
        <p:spPr bwMode="auto">
          <a:xfrm>
            <a:off x="7162800" y="5791200"/>
            <a:ext cx="1908175" cy="831850"/>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Vancouver</a:t>
            </a:r>
          </a:p>
          <a:p>
            <a:pPr marL="225425" indent="-225425" algn="ctr"/>
            <a:r>
              <a:rPr lang="en-US" sz="2400" b="1" dirty="0">
                <a:solidFill>
                  <a:schemeClr val="bg1"/>
                </a:solidFill>
                <a:latin typeface="Calibri" pitchFamily="34" charset="0"/>
              </a:rPr>
              <a:t>3,100 mi</a:t>
            </a:r>
          </a:p>
        </p:txBody>
      </p:sp>
      <p:sp>
        <p:nvSpPr>
          <p:cNvPr id="15" name="TextBox 14"/>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NEWFOUNDLAND GEOGRAPHY</a:t>
            </a:r>
          </a:p>
        </p:txBody>
      </p:sp>
      <p:sp>
        <p:nvSpPr>
          <p:cNvPr id="17" name="Rectangle 16"/>
          <p:cNvSpPr/>
          <p:nvPr/>
        </p:nvSpPr>
        <p:spPr>
          <a:xfrm>
            <a:off x="609600" y="4419600"/>
            <a:ext cx="5867400" cy="1569660"/>
          </a:xfrm>
          <a:prstGeom prst="rect">
            <a:avLst/>
          </a:prstGeom>
          <a:solidFill>
            <a:schemeClr val="bg1"/>
          </a:solidFill>
        </p:spPr>
        <p:txBody>
          <a:bodyPr wrap="square">
            <a:spAutoFit/>
          </a:bodyPr>
          <a:lstStyle/>
          <a:p>
            <a:pPr algn="ctr"/>
            <a:r>
              <a:rPr lang="en-US" sz="3200" dirty="0"/>
              <a:t>- Newfoundland and Labrador - only province in Canada that     </a:t>
            </a:r>
            <a:r>
              <a:rPr lang="en-US" sz="3200" b="1" dirty="0"/>
              <a:t>has its own unique time zone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290">
                                          <p:stCondLst>
                                            <p:cond delay="0"/>
                                          </p:stCondLst>
                                        </p:cTn>
                                        <p:tgtEl>
                                          <p:spTgt spid="16"/>
                                        </p:tgtEl>
                                      </p:cBhvr>
                                    </p:animEffect>
                                    <p:anim calcmode="lin" valueType="num">
                                      <p:cBhvr>
                                        <p:cTn id="1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17" dur="13">
                                          <p:stCondLst>
                                            <p:cond delay="325"/>
                                          </p:stCondLst>
                                        </p:cTn>
                                        <p:tgtEl>
                                          <p:spTgt spid="16"/>
                                        </p:tgtEl>
                                      </p:cBhvr>
                                      <p:to x="100000" y="60000"/>
                                    </p:animScale>
                                    <p:animScale>
                                      <p:cBhvr>
                                        <p:cTn id="18" dur="83" decel="50000">
                                          <p:stCondLst>
                                            <p:cond delay="338"/>
                                          </p:stCondLst>
                                        </p:cTn>
                                        <p:tgtEl>
                                          <p:spTgt spid="16"/>
                                        </p:tgtEl>
                                      </p:cBhvr>
                                      <p:to x="100000" y="100000"/>
                                    </p:animScale>
                                    <p:animScale>
                                      <p:cBhvr>
                                        <p:cTn id="19" dur="13">
                                          <p:stCondLst>
                                            <p:cond delay="656"/>
                                          </p:stCondLst>
                                        </p:cTn>
                                        <p:tgtEl>
                                          <p:spTgt spid="16"/>
                                        </p:tgtEl>
                                      </p:cBhvr>
                                      <p:to x="100000" y="80000"/>
                                    </p:animScale>
                                    <p:animScale>
                                      <p:cBhvr>
                                        <p:cTn id="20" dur="83" decel="50000">
                                          <p:stCondLst>
                                            <p:cond delay="669"/>
                                          </p:stCondLst>
                                        </p:cTn>
                                        <p:tgtEl>
                                          <p:spTgt spid="16"/>
                                        </p:tgtEl>
                                      </p:cBhvr>
                                      <p:to x="100000" y="100000"/>
                                    </p:animScale>
                                    <p:animScale>
                                      <p:cBhvr>
                                        <p:cTn id="21" dur="13">
                                          <p:stCondLst>
                                            <p:cond delay="821"/>
                                          </p:stCondLst>
                                        </p:cTn>
                                        <p:tgtEl>
                                          <p:spTgt spid="16"/>
                                        </p:tgtEl>
                                      </p:cBhvr>
                                      <p:to x="100000" y="90000"/>
                                    </p:animScale>
                                    <p:animScale>
                                      <p:cBhvr>
                                        <p:cTn id="22" dur="83" decel="50000">
                                          <p:stCondLst>
                                            <p:cond delay="834"/>
                                          </p:stCondLst>
                                        </p:cTn>
                                        <p:tgtEl>
                                          <p:spTgt spid="16"/>
                                        </p:tgtEl>
                                      </p:cBhvr>
                                      <p:to x="100000" y="100000"/>
                                    </p:animScale>
                                    <p:animScale>
                                      <p:cBhvr>
                                        <p:cTn id="23" dur="13">
                                          <p:stCondLst>
                                            <p:cond delay="904"/>
                                          </p:stCondLst>
                                        </p:cTn>
                                        <p:tgtEl>
                                          <p:spTgt spid="16"/>
                                        </p:tgtEl>
                                      </p:cBhvr>
                                      <p:to x="100000" y="95000"/>
                                    </p:animScale>
                                    <p:animScale>
                                      <p:cBhvr>
                                        <p:cTn id="24" dur="83" decel="50000">
                                          <p:stCondLst>
                                            <p:cond delay="917"/>
                                          </p:stCondLst>
                                        </p:cTn>
                                        <p:tgtEl>
                                          <p:spTgt spid="16"/>
                                        </p:tgtEl>
                                      </p:cBhvr>
                                      <p:to x="100000" y="100000"/>
                                    </p:animScale>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1000"/>
                                        <p:tgtEl>
                                          <p:spTgt spid="4"/>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10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0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1000"/>
                                        <p:tgtEl>
                                          <p:spTgt spid="13"/>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1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1000"/>
                                        <p:tgtEl>
                                          <p:spTgt spid="2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10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right)">
                                      <p:cBhvr>
                                        <p:cTn id="61" dur="1000"/>
                                        <p:tgtEl>
                                          <p:spTgt spid="1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10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2000"/>
                                        <p:tgtEl>
                                          <p:spTgt spid="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10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5"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2000"/>
                                        <p:tgtEl>
                                          <p:spTgt spid="17"/>
                                        </p:tgtEl>
                                      </p:cBhvr>
                                    </p:animEffect>
                                    <p:anim calcmode="lin" valueType="num">
                                      <p:cBhvr>
                                        <p:cTn id="78" dur="2000" fill="hold"/>
                                        <p:tgtEl>
                                          <p:spTgt spid="17"/>
                                        </p:tgtEl>
                                        <p:attrNameLst>
                                          <p:attrName>style.rotation</p:attrName>
                                        </p:attrNameLst>
                                      </p:cBhvr>
                                      <p:tavLst>
                                        <p:tav tm="0">
                                          <p:val>
                                            <p:fltVal val="720"/>
                                          </p:val>
                                        </p:tav>
                                        <p:tav tm="100000">
                                          <p:val>
                                            <p:fltVal val="0"/>
                                          </p:val>
                                        </p:tav>
                                      </p:tavLst>
                                    </p:anim>
                                    <p:anim calcmode="lin" valueType="num">
                                      <p:cBhvr>
                                        <p:cTn id="79" dur="2000" fill="hold"/>
                                        <p:tgtEl>
                                          <p:spTgt spid="17"/>
                                        </p:tgtEl>
                                        <p:attrNameLst>
                                          <p:attrName>ppt_h</p:attrName>
                                        </p:attrNameLst>
                                      </p:cBhvr>
                                      <p:tavLst>
                                        <p:tav tm="0">
                                          <p:val>
                                            <p:fltVal val="0"/>
                                          </p:val>
                                        </p:tav>
                                        <p:tav tm="100000">
                                          <p:val>
                                            <p:strVal val="#ppt_h"/>
                                          </p:val>
                                        </p:tav>
                                      </p:tavLst>
                                    </p:anim>
                                    <p:anim calcmode="lin" valueType="num">
                                      <p:cBhvr>
                                        <p:cTn id="80" dur="2000" fill="hold"/>
                                        <p:tgtEl>
                                          <p:spTgt spid="1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4" grpId="0" animBg="1"/>
      <p:bldP spid="28" grpId="0" animBg="1"/>
      <p:bldP spid="29"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3810000" y="736644"/>
            <a:ext cx="4862513" cy="6121356"/>
          </a:xfrm>
          <a:prstGeom prst="rect">
            <a:avLst/>
          </a:prstGeom>
          <a:noFill/>
          <a:ln w="9525">
            <a:noFill/>
            <a:miter lim="800000"/>
            <a:headEnd/>
            <a:tailEnd/>
          </a:ln>
          <a:effectLst/>
        </p:spPr>
      </p:pic>
      <p:sp>
        <p:nvSpPr>
          <p:cNvPr id="8" name="TextBox 7"/>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MOUNTAIN RANGES</a:t>
            </a:r>
          </a:p>
        </p:txBody>
      </p:sp>
      <p:grpSp>
        <p:nvGrpSpPr>
          <p:cNvPr id="4" name="Group 28"/>
          <p:cNvGrpSpPr>
            <a:grpSpLocks/>
          </p:cNvGrpSpPr>
          <p:nvPr/>
        </p:nvGrpSpPr>
        <p:grpSpPr bwMode="auto">
          <a:xfrm>
            <a:off x="1033463" y="1333500"/>
            <a:ext cx="4838700" cy="2544763"/>
            <a:chOff x="1033670" y="1333486"/>
            <a:chExt cx="4838833" cy="2544417"/>
          </a:xfrm>
        </p:grpSpPr>
        <p:sp>
          <p:nvSpPr>
            <p:cNvPr id="9" name="Oval 8"/>
            <p:cNvSpPr/>
            <p:nvPr/>
          </p:nvSpPr>
          <p:spPr>
            <a:xfrm rot="1582138">
              <a:off x="5229547" y="1333486"/>
              <a:ext cx="642956" cy="2544417"/>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14" name="Straight Arrow Connector 13"/>
            <p:cNvCxnSpPr/>
            <p:nvPr/>
          </p:nvCxnSpPr>
          <p:spPr>
            <a:xfrm>
              <a:off x="3259406" y="2438236"/>
              <a:ext cx="1882827" cy="252379"/>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550" name="TextBox 22"/>
            <p:cNvSpPr txBox="1">
              <a:spLocks noChangeArrowheads="1"/>
            </p:cNvSpPr>
            <p:nvPr/>
          </p:nvSpPr>
          <p:spPr bwMode="auto">
            <a:xfrm>
              <a:off x="1033670" y="1828803"/>
              <a:ext cx="2239617" cy="830997"/>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Long Range Mountains</a:t>
              </a:r>
            </a:p>
          </p:txBody>
        </p:sp>
      </p:grpSp>
      <p:grpSp>
        <p:nvGrpSpPr>
          <p:cNvPr id="5" name="Group 29"/>
          <p:cNvGrpSpPr>
            <a:grpSpLocks/>
          </p:cNvGrpSpPr>
          <p:nvPr/>
        </p:nvGrpSpPr>
        <p:grpSpPr bwMode="auto">
          <a:xfrm>
            <a:off x="430213" y="3429000"/>
            <a:ext cx="4525962" cy="1316038"/>
            <a:chOff x="430696" y="3429000"/>
            <a:chExt cx="4525616" cy="1315278"/>
          </a:xfrm>
        </p:grpSpPr>
        <p:sp>
          <p:nvSpPr>
            <p:cNvPr id="10" name="Oval 9"/>
            <p:cNvSpPr/>
            <p:nvPr/>
          </p:nvSpPr>
          <p:spPr>
            <a:xfrm rot="1458837">
              <a:off x="4532482" y="3736797"/>
              <a:ext cx="423830" cy="1007481"/>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15" name="Straight Arrow Connector 14"/>
            <p:cNvCxnSpPr/>
            <p:nvPr/>
          </p:nvCxnSpPr>
          <p:spPr>
            <a:xfrm>
              <a:off x="2689535" y="3757423"/>
              <a:ext cx="1882631" cy="25068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547" name="TextBox 23"/>
            <p:cNvSpPr txBox="1">
              <a:spLocks noChangeArrowheads="1"/>
            </p:cNvSpPr>
            <p:nvPr/>
          </p:nvSpPr>
          <p:spPr bwMode="auto">
            <a:xfrm>
              <a:off x="430696" y="3429000"/>
              <a:ext cx="2239617"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Lewis “Hills”</a:t>
              </a:r>
            </a:p>
          </p:txBody>
        </p:sp>
      </p:grpSp>
      <p:grpSp>
        <p:nvGrpSpPr>
          <p:cNvPr id="6" name="Group 30"/>
          <p:cNvGrpSpPr>
            <a:grpSpLocks/>
          </p:cNvGrpSpPr>
          <p:nvPr/>
        </p:nvGrpSpPr>
        <p:grpSpPr bwMode="auto">
          <a:xfrm>
            <a:off x="0" y="4718050"/>
            <a:ext cx="4433888" cy="993775"/>
            <a:chOff x="0" y="4717774"/>
            <a:chExt cx="4433561" cy="993913"/>
          </a:xfrm>
        </p:grpSpPr>
        <p:sp>
          <p:nvSpPr>
            <p:cNvPr id="11" name="Oval 10"/>
            <p:cNvSpPr/>
            <p:nvPr/>
          </p:nvSpPr>
          <p:spPr>
            <a:xfrm rot="1777622">
              <a:off x="4009729" y="4717774"/>
              <a:ext cx="423832" cy="993913"/>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16" name="Straight Arrow Connector 15"/>
            <p:cNvCxnSpPr>
              <a:stCxn id="22544" idx="3"/>
              <a:endCxn id="11" idx="2"/>
            </p:cNvCxnSpPr>
            <p:nvPr/>
          </p:nvCxnSpPr>
          <p:spPr>
            <a:xfrm>
              <a:off x="2796969" y="5087713"/>
              <a:ext cx="1239747" cy="22228"/>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544" name="TextBox 24"/>
            <p:cNvSpPr txBox="1">
              <a:spLocks noChangeArrowheads="1"/>
            </p:cNvSpPr>
            <p:nvPr/>
          </p:nvSpPr>
          <p:spPr bwMode="auto">
            <a:xfrm>
              <a:off x="0" y="4856920"/>
              <a:ext cx="2796209"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orbel" pitchFamily="34" charset="0"/>
                </a:rPr>
                <a:t>Anguille Mountains</a:t>
              </a:r>
              <a:endParaRPr lang="en-US" sz="2400" b="1" dirty="0">
                <a:solidFill>
                  <a:schemeClr val="bg1"/>
                </a:solidFill>
                <a:latin typeface="Calibri" pitchFamily="34" charset="0"/>
              </a:endParaRPr>
            </a:p>
          </p:txBody>
        </p:sp>
      </p:grpSp>
      <p:grpSp>
        <p:nvGrpSpPr>
          <p:cNvPr id="7" name="Group 31"/>
          <p:cNvGrpSpPr>
            <a:grpSpLocks/>
          </p:cNvGrpSpPr>
          <p:nvPr/>
        </p:nvGrpSpPr>
        <p:grpSpPr bwMode="auto">
          <a:xfrm>
            <a:off x="517525" y="3532188"/>
            <a:ext cx="4891088" cy="3289300"/>
            <a:chOff x="516836" y="3532173"/>
            <a:chExt cx="4891358" cy="3288807"/>
          </a:xfrm>
        </p:grpSpPr>
        <p:sp>
          <p:nvSpPr>
            <p:cNvPr id="12" name="Oval 11"/>
            <p:cNvSpPr/>
            <p:nvPr/>
          </p:nvSpPr>
          <p:spPr>
            <a:xfrm rot="2347508">
              <a:off x="4863651" y="3532173"/>
              <a:ext cx="544543" cy="2198357"/>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17" name="Straight Arrow Connector 16"/>
            <p:cNvCxnSpPr/>
            <p:nvPr/>
          </p:nvCxnSpPr>
          <p:spPr>
            <a:xfrm rot="5400000" flipH="1" flipV="1">
              <a:off x="4065185" y="5674927"/>
              <a:ext cx="887280" cy="484215"/>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2968071" y="6360674"/>
              <a:ext cx="1325636" cy="269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41" name="TextBox 25"/>
            <p:cNvSpPr txBox="1">
              <a:spLocks noChangeArrowheads="1"/>
            </p:cNvSpPr>
            <p:nvPr/>
          </p:nvSpPr>
          <p:spPr bwMode="auto">
            <a:xfrm>
              <a:off x="516836" y="5989983"/>
              <a:ext cx="2471530" cy="830997"/>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orbel" pitchFamily="34" charset="0"/>
                </a:rPr>
                <a:t>Annieopsquotch Mountains</a:t>
              </a:r>
              <a:endParaRPr lang="en-US" sz="2400" b="1" dirty="0">
                <a:solidFill>
                  <a:schemeClr val="bg1"/>
                </a:solidFill>
                <a:latin typeface="Calibri" pitchFamily="34" charset="0"/>
              </a:endParaRPr>
            </a:p>
          </p:txBody>
        </p:sp>
      </p:grpSp>
      <p:sp>
        <p:nvSpPr>
          <p:cNvPr id="33" name="TextBox 32"/>
          <p:cNvSpPr txBox="1">
            <a:spLocks noChangeArrowheads="1"/>
          </p:cNvSpPr>
          <p:nvPr/>
        </p:nvSpPr>
        <p:spPr bwMode="auto">
          <a:xfrm rot="-3496938">
            <a:off x="-26988" y="3236913"/>
            <a:ext cx="7302501" cy="768350"/>
          </a:xfrm>
          <a:prstGeom prst="rect">
            <a:avLst/>
          </a:prstGeom>
          <a:solidFill>
            <a:srgbClr val="FF0000"/>
          </a:solidFill>
          <a:ln w="9525">
            <a:noFill/>
            <a:miter lim="800000"/>
            <a:headEnd/>
            <a:tailEnd/>
          </a:ln>
        </p:spPr>
        <p:txBody>
          <a:bodyPr>
            <a:spAutoFit/>
          </a:bodyPr>
          <a:lstStyle/>
          <a:p>
            <a:pPr marL="225425" indent="-225425" algn="ctr"/>
            <a:r>
              <a:rPr lang="en-US" sz="4400" b="1" dirty="0">
                <a:latin typeface="Calibri" pitchFamily="34" charset="0"/>
              </a:rPr>
              <a:t>APPALACHIAN MOUNTAINS</a:t>
            </a:r>
          </a:p>
        </p:txBody>
      </p:sp>
      <p:sp>
        <p:nvSpPr>
          <p:cNvPr id="22537"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83D4A49B-D109-42F5-9B83-ED2097877D70}" type="slidenum">
              <a:rPr lang="en-US" sz="1200" b="1" smtClean="0">
                <a:solidFill>
                  <a:schemeClr val="tx1"/>
                </a:solidFill>
                <a:latin typeface="Calibri" pitchFamily="34" charset="0"/>
              </a:rPr>
              <a:pPr fontAlgn="base">
                <a:spcBef>
                  <a:spcPct val="0"/>
                </a:spcBef>
                <a:spcAft>
                  <a:spcPct val="0"/>
                </a:spcAft>
                <a:defRPr/>
              </a:pPr>
              <a:t>11</a:t>
            </a:fld>
            <a:endParaRPr lang="en-US" sz="1200" b="1" dirty="0">
              <a:solidFill>
                <a:schemeClr val="tx1"/>
              </a:solidFill>
              <a:latin typeface="Calibri" pitchFamily="34" charset="0"/>
            </a:endParaRPr>
          </a:p>
        </p:txBody>
      </p:sp>
      <p:pic>
        <p:nvPicPr>
          <p:cNvPr id="30" name="Picture 2"/>
          <p:cNvPicPr>
            <a:picLocks noChangeAspect="1" noChangeArrowheads="1"/>
          </p:cNvPicPr>
          <p:nvPr/>
        </p:nvPicPr>
        <p:blipFill>
          <a:blip r:embed="rId3" cstate="print"/>
          <a:srcRect/>
          <a:stretch>
            <a:fillRect/>
          </a:stretch>
        </p:blipFill>
        <p:spPr bwMode="auto">
          <a:xfrm>
            <a:off x="1074738" y="852488"/>
            <a:ext cx="6994525" cy="6005512"/>
          </a:xfrm>
          <a:prstGeom prst="rect">
            <a:avLst/>
          </a:prstGeom>
          <a:noFill/>
          <a:ln w="9525">
            <a:noFill/>
            <a:miter lim="800000"/>
            <a:headEnd/>
            <a:tailEnd/>
          </a:ln>
        </p:spPr>
      </p:pic>
      <p:sp>
        <p:nvSpPr>
          <p:cNvPr id="31" name="Oval 30"/>
          <p:cNvSpPr/>
          <p:nvPr/>
        </p:nvSpPr>
        <p:spPr>
          <a:xfrm>
            <a:off x="6215063" y="4572000"/>
            <a:ext cx="1273175" cy="1511300"/>
          </a:xfrm>
          <a:prstGeom prst="ellips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57347" name="Picture 3"/>
          <p:cNvPicPr>
            <a:picLocks noChangeAspect="1" noChangeArrowheads="1"/>
          </p:cNvPicPr>
          <p:nvPr/>
        </p:nvPicPr>
        <p:blipFill>
          <a:blip r:embed="rId4" cstate="print"/>
          <a:srcRect/>
          <a:stretch>
            <a:fillRect/>
          </a:stretch>
        </p:blipFill>
        <p:spPr bwMode="auto">
          <a:xfrm>
            <a:off x="6085609" y="4454236"/>
            <a:ext cx="1460351" cy="1655064"/>
          </a:xfrm>
          <a:prstGeom prst="rect">
            <a:avLst/>
          </a:prstGeom>
          <a:noFill/>
          <a:ln w="9525">
            <a:noFill/>
            <a:miter lim="800000"/>
            <a:headEnd/>
            <a:tailEnd/>
          </a:ln>
          <a:effectLst/>
        </p:spPr>
      </p:pic>
      <p:sp>
        <p:nvSpPr>
          <p:cNvPr id="34" name="Freeform 33"/>
          <p:cNvSpPr/>
          <p:nvPr/>
        </p:nvSpPr>
        <p:spPr>
          <a:xfrm rot="21420176">
            <a:off x="3765624" y="3467922"/>
            <a:ext cx="1529138" cy="1540901"/>
          </a:xfrm>
          <a:custGeom>
            <a:avLst/>
            <a:gdLst>
              <a:gd name="connsiteX0" fmla="*/ 0 w 1350818"/>
              <a:gd name="connsiteY0" fmla="*/ 1298863 h 1361209"/>
              <a:gd name="connsiteX1" fmla="*/ 332509 w 1350818"/>
              <a:gd name="connsiteY1" fmla="*/ 924791 h 1361209"/>
              <a:gd name="connsiteX2" fmla="*/ 914400 w 1350818"/>
              <a:gd name="connsiteY2" fmla="*/ 374072 h 1361209"/>
              <a:gd name="connsiteX3" fmla="*/ 1350818 w 1350818"/>
              <a:gd name="connsiteY3" fmla="*/ 0 h 1361209"/>
              <a:gd name="connsiteX4" fmla="*/ 166254 w 1350818"/>
              <a:gd name="connsiteY4" fmla="*/ 1361209 h 1361209"/>
              <a:gd name="connsiteX5" fmla="*/ 0 w 1350818"/>
              <a:gd name="connsiteY5" fmla="*/ 1298863 h 136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0818" h="1361209">
                <a:moveTo>
                  <a:pt x="0" y="1298863"/>
                </a:moveTo>
                <a:lnTo>
                  <a:pt x="332509" y="924791"/>
                </a:lnTo>
                <a:lnTo>
                  <a:pt x="914400" y="374072"/>
                </a:lnTo>
                <a:lnTo>
                  <a:pt x="1350818" y="0"/>
                </a:lnTo>
                <a:lnTo>
                  <a:pt x="166254" y="1361209"/>
                </a:lnTo>
                <a:lnTo>
                  <a:pt x="0" y="1298863"/>
                </a:ln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par>
                                <p:cTn id="35" presetID="53" presetClass="entr" presetSubtype="0" fill="hold" grpId="1"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7347"/>
                                        </p:tgtEl>
                                        <p:attrNameLst>
                                          <p:attrName>style.visibility</p:attrName>
                                        </p:attrNameLst>
                                      </p:cBhvr>
                                      <p:to>
                                        <p:strVal val="visible"/>
                                      </p:to>
                                    </p:set>
                                  </p:childTnLst>
                                </p:cTn>
                              </p:par>
                              <p:par>
                                <p:cTn id="44" presetID="6" presetClass="emph" presetSubtype="0" fill="hold" nodeType="withEffect">
                                  <p:stCondLst>
                                    <p:cond delay="0"/>
                                  </p:stCondLst>
                                  <p:childTnLst>
                                    <p:animScale>
                                      <p:cBhvr>
                                        <p:cTn id="45" dur="2000" fill="hold"/>
                                        <p:tgtEl>
                                          <p:spTgt spid="57347"/>
                                        </p:tgtEl>
                                      </p:cBhvr>
                                      <p:by x="200000" y="200000"/>
                                    </p:animScale>
                                  </p:childTnLst>
                                </p:cTn>
                              </p:par>
                              <p:par>
                                <p:cTn id="46" presetID="35" presetClass="path" presetSubtype="0" accel="50000" decel="50000" fill="hold" nodeType="withEffect">
                                  <p:stCondLst>
                                    <p:cond delay="0"/>
                                  </p:stCondLst>
                                  <p:childTnLst>
                                    <p:animMotion origin="layout" path="M -2.5E-6 1.11111E-6 L -0.26198 -0.19236 " pathEditMode="relative" rAng="0" ptsTypes="AA">
                                      <p:cBhvr>
                                        <p:cTn id="47" dur="2000" fill="hold"/>
                                        <p:tgtEl>
                                          <p:spTgt spid="57347"/>
                                        </p:tgtEl>
                                        <p:attrNameLst>
                                          <p:attrName>ppt_x</p:attrName>
                                          <p:attrName>ppt_y</p:attrName>
                                        </p:attrNameLst>
                                      </p:cBhvr>
                                      <p:rCtr x="-13100" y="-9600"/>
                                    </p:animMotion>
                                  </p:childTnLst>
                                </p:cTn>
                              </p:par>
                              <p:par>
                                <p:cTn id="48" presetID="10" presetClass="exit" presetSubtype="0" fill="hold" grpId="2" nodeType="withEffect">
                                  <p:stCondLst>
                                    <p:cond delay="0"/>
                                  </p:stCondLst>
                                  <p:childTnLst>
                                    <p:animEffect transition="out" filter="fade">
                                      <p:cBhvr>
                                        <p:cTn id="49" dur="500"/>
                                        <p:tgtEl>
                                          <p:spTgt spid="31"/>
                                        </p:tgtEl>
                                      </p:cBhvr>
                                    </p:animEffect>
                                    <p:set>
                                      <p:cBhvr>
                                        <p:cTn id="50" dur="1" fill="hold">
                                          <p:stCondLst>
                                            <p:cond delay="499"/>
                                          </p:stCondLst>
                                        </p:cTn>
                                        <p:tgtEl>
                                          <p:spTgt spid="31"/>
                                        </p:tgtEl>
                                        <p:attrNameLst>
                                          <p:attrName>style.visibility</p:attrName>
                                        </p:attrNameLst>
                                      </p:cBhvr>
                                      <p:to>
                                        <p:strVal val="hidden"/>
                                      </p:to>
                                    </p:se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1" grpId="1" animBg="1"/>
      <p:bldP spid="31" grpId="2"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990600"/>
            <a:ext cx="9155792" cy="5867400"/>
            <a:chOff x="-838200" y="949325"/>
            <a:chExt cx="9220200" cy="5908675"/>
          </a:xfrm>
        </p:grpSpPr>
        <p:pic>
          <p:nvPicPr>
            <p:cNvPr id="1030" name="Picture 6" descr="http://upload.wikimedia.org/wikipedia/en/4/48/Newfoundland_and_Labrador_temperatures_chart.png"/>
            <p:cNvPicPr>
              <a:picLocks noChangeAspect="1" noChangeArrowheads="1"/>
            </p:cNvPicPr>
            <p:nvPr/>
          </p:nvPicPr>
          <p:blipFill>
            <a:blip r:embed="rId2" cstate="print"/>
            <a:srcRect l="5157" t="19688" r="4739" b="19934"/>
            <a:stretch>
              <a:fillRect/>
            </a:stretch>
          </p:blipFill>
          <p:spPr bwMode="auto">
            <a:xfrm>
              <a:off x="-838200" y="949325"/>
              <a:ext cx="9144000" cy="5908675"/>
            </a:xfrm>
            <a:prstGeom prst="rect">
              <a:avLst/>
            </a:prstGeom>
            <a:noFill/>
            <a:ln w="9525">
              <a:noFill/>
              <a:miter lim="800000"/>
              <a:headEnd/>
              <a:tailEnd/>
            </a:ln>
          </p:spPr>
        </p:pic>
        <p:sp>
          <p:nvSpPr>
            <p:cNvPr id="19" name="TextBox 18"/>
            <p:cNvSpPr txBox="1"/>
            <p:nvPr/>
          </p:nvSpPr>
          <p:spPr>
            <a:xfrm>
              <a:off x="7543800" y="2438400"/>
              <a:ext cx="838200" cy="461665"/>
            </a:xfrm>
            <a:prstGeom prst="rect">
              <a:avLst/>
            </a:prstGeom>
            <a:noFill/>
          </p:spPr>
          <p:txBody>
            <a:bodyPr wrap="square" rtlCol="0">
              <a:spAutoFit/>
            </a:bodyPr>
            <a:lstStyle/>
            <a:p>
              <a:r>
                <a:rPr lang="en-US" sz="2400" b="1" dirty="0">
                  <a:latin typeface="Bahnschrift Light Condensed" pitchFamily="34" charset="0"/>
                  <a:cs typeface="Arial" pitchFamily="34" charset="0"/>
                </a:rPr>
                <a:t>, LAB</a:t>
              </a:r>
            </a:p>
          </p:txBody>
        </p:sp>
      </p:grpSp>
      <p:sp>
        <p:nvSpPr>
          <p:cNvPr id="4" name="TextBox 3"/>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NEWFOUNDLAND WEATHER</a:t>
            </a:r>
          </a:p>
        </p:txBody>
      </p:sp>
      <p:sp>
        <p:nvSpPr>
          <p:cNvPr id="24581"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3E7447EB-1DCF-4B6C-A367-A65D97C5C623}" type="slidenum">
              <a:rPr lang="en-US" sz="1200" b="1" smtClean="0">
                <a:solidFill>
                  <a:schemeClr val="bg1"/>
                </a:solidFill>
                <a:latin typeface="Calibri" pitchFamily="34" charset="0"/>
              </a:rPr>
              <a:pPr fontAlgn="base">
                <a:spcBef>
                  <a:spcPct val="0"/>
                </a:spcBef>
                <a:spcAft>
                  <a:spcPct val="0"/>
                </a:spcAft>
                <a:defRPr/>
              </a:pPr>
              <a:t>12</a:t>
            </a:fld>
            <a:endParaRPr lang="en-US" sz="1200" b="1" dirty="0">
              <a:solidFill>
                <a:schemeClr val="bg1"/>
              </a:solidFill>
              <a:latin typeface="Calibri" pitchFamily="34" charset="0"/>
            </a:endParaRPr>
          </a:p>
        </p:txBody>
      </p:sp>
      <p:grpSp>
        <p:nvGrpSpPr>
          <p:cNvPr id="18" name="Group 17"/>
          <p:cNvGrpSpPr/>
          <p:nvPr/>
        </p:nvGrpSpPr>
        <p:grpSpPr>
          <a:xfrm>
            <a:off x="0" y="931863"/>
            <a:ext cx="9296400" cy="5926137"/>
            <a:chOff x="-2514600" y="931863"/>
            <a:chExt cx="9296400" cy="5926137"/>
          </a:xfrm>
        </p:grpSpPr>
        <p:grpSp>
          <p:nvGrpSpPr>
            <p:cNvPr id="2" name="Group 19"/>
            <p:cNvGrpSpPr>
              <a:grpSpLocks/>
            </p:cNvGrpSpPr>
            <p:nvPr/>
          </p:nvGrpSpPr>
          <p:grpSpPr bwMode="auto">
            <a:xfrm>
              <a:off x="-2514600" y="931863"/>
              <a:ext cx="9174163" cy="5926137"/>
              <a:chOff x="-26505" y="931653"/>
              <a:chExt cx="9173324" cy="5926347"/>
            </a:xfrm>
          </p:grpSpPr>
          <p:pic>
            <p:nvPicPr>
              <p:cNvPr id="24582" name="Picture 4" descr="http://upload.wikimedia.org/wikipedia/en/4/47/Newfoundland_and_Labrador_snowfall_chart.png"/>
              <p:cNvPicPr>
                <a:picLocks noChangeAspect="1" noChangeArrowheads="1"/>
              </p:cNvPicPr>
              <p:nvPr/>
            </p:nvPicPr>
            <p:blipFill>
              <a:blip r:embed="rId3" cstate="print"/>
              <a:srcRect l="4999" t="19754" r="5589" b="20177"/>
              <a:stretch>
                <a:fillRect/>
              </a:stretch>
            </p:blipFill>
            <p:spPr bwMode="auto">
              <a:xfrm>
                <a:off x="0" y="931653"/>
                <a:ext cx="9146819" cy="5926347"/>
              </a:xfrm>
              <a:prstGeom prst="rect">
                <a:avLst/>
              </a:prstGeom>
              <a:noFill/>
              <a:ln w="9525">
                <a:noFill/>
                <a:miter lim="800000"/>
                <a:headEnd/>
                <a:tailEnd/>
              </a:ln>
            </p:spPr>
          </p:pic>
          <p:pic>
            <p:nvPicPr>
              <p:cNvPr id="24584" name="Picture 1"/>
              <p:cNvPicPr>
                <a:picLocks noChangeAspect="1" noChangeArrowheads="1"/>
              </p:cNvPicPr>
              <p:nvPr/>
            </p:nvPicPr>
            <p:blipFill>
              <a:blip r:embed="rId4" cstate="print"/>
              <a:srcRect/>
              <a:stretch>
                <a:fillRect/>
              </a:stretch>
            </p:blipFill>
            <p:spPr bwMode="auto">
              <a:xfrm>
                <a:off x="-26505" y="940904"/>
                <a:ext cx="1007165" cy="4868475"/>
              </a:xfrm>
              <a:prstGeom prst="rect">
                <a:avLst/>
              </a:prstGeom>
              <a:noFill/>
              <a:ln w="9525">
                <a:noFill/>
                <a:miter lim="800000"/>
                <a:headEnd/>
                <a:tailEnd/>
              </a:ln>
            </p:spPr>
          </p:pic>
        </p:grpSp>
        <p:sp>
          <p:nvSpPr>
            <p:cNvPr id="17" name="TextBox 16"/>
            <p:cNvSpPr txBox="1"/>
            <p:nvPr/>
          </p:nvSpPr>
          <p:spPr>
            <a:xfrm>
              <a:off x="5943600" y="2438400"/>
              <a:ext cx="838200" cy="461665"/>
            </a:xfrm>
            <a:prstGeom prst="rect">
              <a:avLst/>
            </a:prstGeom>
            <a:noFill/>
          </p:spPr>
          <p:txBody>
            <a:bodyPr wrap="square" rtlCol="0">
              <a:spAutoFit/>
            </a:bodyPr>
            <a:lstStyle/>
            <a:p>
              <a:r>
                <a:rPr lang="en-US" sz="2400" b="1" dirty="0">
                  <a:latin typeface="Bahnschrift Light Condensed" pitchFamily="34" charset="0"/>
                  <a:cs typeface="Arial" pitchFamily="34" charset="0"/>
                </a:rPr>
                <a:t>, LAB</a:t>
              </a:r>
            </a:p>
          </p:txBody>
        </p:sp>
      </p:grpSp>
      <p:pic>
        <p:nvPicPr>
          <p:cNvPr id="21" name="Picture 2"/>
          <p:cNvPicPr>
            <a:picLocks noChangeAspect="1" noChangeArrowheads="1"/>
          </p:cNvPicPr>
          <p:nvPr/>
        </p:nvPicPr>
        <p:blipFill>
          <a:blip r:embed="rId5" cstate="print"/>
          <a:srcRect/>
          <a:stretch>
            <a:fillRect/>
          </a:stretch>
        </p:blipFill>
        <p:spPr bwMode="auto">
          <a:xfrm>
            <a:off x="2014139" y="914400"/>
            <a:ext cx="5115723" cy="5943600"/>
          </a:xfrm>
          <a:prstGeom prst="rect">
            <a:avLst/>
          </a:prstGeom>
          <a:noFill/>
          <a:ln w="38100">
            <a:solidFill>
              <a:schemeClr val="tx1"/>
            </a:solidFill>
            <a:miter lim="800000"/>
            <a:headEnd/>
            <a:tailEnd/>
          </a:ln>
          <a:effectLst/>
        </p:spPr>
      </p:pic>
      <p:pic>
        <p:nvPicPr>
          <p:cNvPr id="55298" name="Picture 2"/>
          <p:cNvPicPr>
            <a:picLocks noChangeAspect="1" noChangeArrowheads="1"/>
          </p:cNvPicPr>
          <p:nvPr/>
        </p:nvPicPr>
        <p:blipFill>
          <a:blip r:embed="rId6" cstate="print"/>
          <a:srcRect/>
          <a:stretch>
            <a:fillRect/>
          </a:stretch>
        </p:blipFill>
        <p:spPr bwMode="auto">
          <a:xfrm>
            <a:off x="4800600" y="1524000"/>
            <a:ext cx="1349375" cy="974725"/>
          </a:xfrm>
          <a:prstGeom prst="rect">
            <a:avLst/>
          </a:prstGeom>
          <a:noFill/>
          <a:ln w="9525">
            <a:noFill/>
            <a:miter lim="800000"/>
            <a:headEnd/>
            <a:tailEnd/>
          </a:ln>
          <a:effectLst/>
        </p:spPr>
      </p:pic>
      <p:cxnSp>
        <p:nvCxnSpPr>
          <p:cNvPr id="24" name="Straight Arrow Connector 23"/>
          <p:cNvCxnSpPr/>
          <p:nvPr/>
        </p:nvCxnSpPr>
        <p:spPr>
          <a:xfrm flipH="1">
            <a:off x="3200400" y="1752600"/>
            <a:ext cx="1676400" cy="2057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257800" y="2260040"/>
            <a:ext cx="0" cy="1524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5832232" y="1935145"/>
            <a:ext cx="703384" cy="3289998"/>
          </a:xfrm>
          <a:custGeom>
            <a:avLst/>
            <a:gdLst>
              <a:gd name="connsiteX0" fmla="*/ 0 w 703384"/>
              <a:gd name="connsiteY0" fmla="*/ 0 h 3235569"/>
              <a:gd name="connsiteX1" fmla="*/ 411982 w 703384"/>
              <a:gd name="connsiteY1" fmla="*/ 341644 h 3235569"/>
              <a:gd name="connsiteX2" fmla="*/ 703384 w 703384"/>
              <a:gd name="connsiteY2" fmla="*/ 3235569 h 3235569"/>
            </a:gdLst>
            <a:ahLst/>
            <a:cxnLst>
              <a:cxn ang="0">
                <a:pos x="connsiteX0" y="connsiteY0"/>
              </a:cxn>
              <a:cxn ang="0">
                <a:pos x="connsiteX1" y="connsiteY1"/>
              </a:cxn>
              <a:cxn ang="0">
                <a:pos x="connsiteX2" y="connsiteY2"/>
              </a:cxn>
            </a:cxnLst>
            <a:rect l="l" t="t" r="r" b="b"/>
            <a:pathLst>
              <a:path w="703384" h="3235569">
                <a:moveTo>
                  <a:pt x="0" y="0"/>
                </a:moveTo>
                <a:lnTo>
                  <a:pt x="411982" y="341644"/>
                </a:lnTo>
                <a:lnTo>
                  <a:pt x="703384" y="3235569"/>
                </a:lnTo>
              </a:path>
            </a:pathLst>
          </a:cu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5300" name="Picture 4"/>
          <p:cNvPicPr>
            <a:picLocks noChangeAspect="1" noChangeArrowheads="1"/>
          </p:cNvPicPr>
          <p:nvPr/>
        </p:nvPicPr>
        <p:blipFill>
          <a:blip r:embed="rId7" cstate="print"/>
          <a:srcRect/>
          <a:stretch>
            <a:fillRect/>
          </a:stretch>
        </p:blipFill>
        <p:spPr bwMode="auto">
          <a:xfrm>
            <a:off x="2002779" y="872836"/>
            <a:ext cx="5160021" cy="5943600"/>
          </a:xfrm>
          <a:prstGeom prst="rect">
            <a:avLst/>
          </a:prstGeom>
          <a:noFill/>
          <a:ln w="9525">
            <a:noFill/>
            <a:miter lim="800000"/>
            <a:headEnd/>
            <a:tailEnd/>
          </a:ln>
          <a:effectLst/>
        </p:spPr>
      </p:pic>
      <p:sp>
        <p:nvSpPr>
          <p:cNvPr id="31" name="Rounded Rectangle 30"/>
          <p:cNvSpPr/>
          <p:nvPr/>
        </p:nvSpPr>
        <p:spPr>
          <a:xfrm>
            <a:off x="6553200" y="1905000"/>
            <a:ext cx="1143000" cy="403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55298"/>
                                        </p:tgtEl>
                                        <p:attrNameLst>
                                          <p:attrName>style.visibility</p:attrName>
                                        </p:attrNameLst>
                                      </p:cBhvr>
                                      <p:to>
                                        <p:strVal val="visible"/>
                                      </p:to>
                                    </p:set>
                                    <p:animEffect transition="in" filter="wipe(down)">
                                      <p:cBhvr>
                                        <p:cTn id="13" dur="580">
                                          <p:stCondLst>
                                            <p:cond delay="0"/>
                                          </p:stCondLst>
                                        </p:cTn>
                                        <p:tgtEl>
                                          <p:spTgt spid="55298"/>
                                        </p:tgtEl>
                                      </p:cBhvr>
                                    </p:animEffect>
                                    <p:anim calcmode="lin" valueType="num">
                                      <p:cBhvr>
                                        <p:cTn id="14" dur="1822" tmFilter="0,0; 0.14,0.36; 0.43,0.73; 0.71,0.91; 1.0,1.0">
                                          <p:stCondLst>
                                            <p:cond delay="0"/>
                                          </p:stCondLst>
                                        </p:cTn>
                                        <p:tgtEl>
                                          <p:spTgt spid="5529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529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529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529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5298"/>
                                        </p:tgtEl>
                                        <p:attrNameLst>
                                          <p:attrName>ppt_y</p:attrName>
                                        </p:attrNameLst>
                                      </p:cBhvr>
                                      <p:tavLst>
                                        <p:tav tm="0" fmla="#ppt_y-sin(pi*$)/81">
                                          <p:val>
                                            <p:fltVal val="0"/>
                                          </p:val>
                                        </p:tav>
                                        <p:tav tm="100000">
                                          <p:val>
                                            <p:fltVal val="1"/>
                                          </p:val>
                                        </p:tav>
                                      </p:tavLst>
                                    </p:anim>
                                    <p:animScale>
                                      <p:cBhvr>
                                        <p:cTn id="19" dur="26">
                                          <p:stCondLst>
                                            <p:cond delay="650"/>
                                          </p:stCondLst>
                                        </p:cTn>
                                        <p:tgtEl>
                                          <p:spTgt spid="55298"/>
                                        </p:tgtEl>
                                      </p:cBhvr>
                                      <p:to x="100000" y="60000"/>
                                    </p:animScale>
                                    <p:animScale>
                                      <p:cBhvr>
                                        <p:cTn id="20" dur="166" decel="50000">
                                          <p:stCondLst>
                                            <p:cond delay="676"/>
                                          </p:stCondLst>
                                        </p:cTn>
                                        <p:tgtEl>
                                          <p:spTgt spid="55298"/>
                                        </p:tgtEl>
                                      </p:cBhvr>
                                      <p:to x="100000" y="100000"/>
                                    </p:animScale>
                                    <p:animScale>
                                      <p:cBhvr>
                                        <p:cTn id="21" dur="26">
                                          <p:stCondLst>
                                            <p:cond delay="1312"/>
                                          </p:stCondLst>
                                        </p:cTn>
                                        <p:tgtEl>
                                          <p:spTgt spid="55298"/>
                                        </p:tgtEl>
                                      </p:cBhvr>
                                      <p:to x="100000" y="80000"/>
                                    </p:animScale>
                                    <p:animScale>
                                      <p:cBhvr>
                                        <p:cTn id="22" dur="166" decel="50000">
                                          <p:stCondLst>
                                            <p:cond delay="1338"/>
                                          </p:stCondLst>
                                        </p:cTn>
                                        <p:tgtEl>
                                          <p:spTgt spid="55298"/>
                                        </p:tgtEl>
                                      </p:cBhvr>
                                      <p:to x="100000" y="100000"/>
                                    </p:animScale>
                                    <p:animScale>
                                      <p:cBhvr>
                                        <p:cTn id="23" dur="26">
                                          <p:stCondLst>
                                            <p:cond delay="1642"/>
                                          </p:stCondLst>
                                        </p:cTn>
                                        <p:tgtEl>
                                          <p:spTgt spid="55298"/>
                                        </p:tgtEl>
                                      </p:cBhvr>
                                      <p:to x="100000" y="90000"/>
                                    </p:animScale>
                                    <p:animScale>
                                      <p:cBhvr>
                                        <p:cTn id="24" dur="166" decel="50000">
                                          <p:stCondLst>
                                            <p:cond delay="1668"/>
                                          </p:stCondLst>
                                        </p:cTn>
                                        <p:tgtEl>
                                          <p:spTgt spid="55298"/>
                                        </p:tgtEl>
                                      </p:cBhvr>
                                      <p:to x="100000" y="100000"/>
                                    </p:animScale>
                                    <p:animScale>
                                      <p:cBhvr>
                                        <p:cTn id="25" dur="26">
                                          <p:stCondLst>
                                            <p:cond delay="1808"/>
                                          </p:stCondLst>
                                        </p:cTn>
                                        <p:tgtEl>
                                          <p:spTgt spid="55298"/>
                                        </p:tgtEl>
                                      </p:cBhvr>
                                      <p:to x="100000" y="95000"/>
                                    </p:animScale>
                                    <p:animScale>
                                      <p:cBhvr>
                                        <p:cTn id="26" dur="166" decel="50000">
                                          <p:stCondLst>
                                            <p:cond delay="1834"/>
                                          </p:stCondLst>
                                        </p:cTn>
                                        <p:tgtEl>
                                          <p:spTgt spid="5529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21"/>
                                        </p:tgtEl>
                                      </p:cBhvr>
                                    </p:animEffect>
                                    <p:set>
                                      <p:cBhvr>
                                        <p:cTn id="44" dur="1" fill="hold">
                                          <p:stCondLst>
                                            <p:cond delay="1999"/>
                                          </p:stCondLst>
                                        </p:cTn>
                                        <p:tgtEl>
                                          <p:spTgt spid="2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24"/>
                                        </p:tgtEl>
                                      </p:cBhvr>
                                    </p:animEffect>
                                    <p:set>
                                      <p:cBhvr>
                                        <p:cTn id="47" dur="1" fill="hold">
                                          <p:stCondLst>
                                            <p:cond delay="1999"/>
                                          </p:stCondLst>
                                        </p:cTn>
                                        <p:tgtEl>
                                          <p:spTgt spid="2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55298"/>
                                        </p:tgtEl>
                                      </p:cBhvr>
                                    </p:animEffect>
                                    <p:set>
                                      <p:cBhvr>
                                        <p:cTn id="50" dur="1" fill="hold">
                                          <p:stCondLst>
                                            <p:cond delay="1999"/>
                                          </p:stCondLst>
                                        </p:cTn>
                                        <p:tgtEl>
                                          <p:spTgt spid="5529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25"/>
                                        </p:tgtEl>
                                      </p:cBhvr>
                                    </p:animEffect>
                                    <p:set>
                                      <p:cBhvr>
                                        <p:cTn id="53" dur="1" fill="hold">
                                          <p:stCondLst>
                                            <p:cond delay="1999"/>
                                          </p:stCondLst>
                                        </p:cTn>
                                        <p:tgtEl>
                                          <p:spTgt spid="2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2000"/>
                                        <p:tgtEl>
                                          <p:spTgt spid="28"/>
                                        </p:tgtEl>
                                      </p:cBhvr>
                                    </p:animEffect>
                                    <p:set>
                                      <p:cBhvr>
                                        <p:cTn id="56" dur="1" fill="hold">
                                          <p:stCondLst>
                                            <p:cond delay="1999"/>
                                          </p:stCondLst>
                                        </p:cTn>
                                        <p:tgtEl>
                                          <p:spTgt spid="28"/>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55300"/>
                                        </p:tgtEl>
                                        <p:attrNameLst>
                                          <p:attrName>style.visibility</p:attrName>
                                        </p:attrNameLst>
                                      </p:cBhvr>
                                      <p:to>
                                        <p:strVal val="visible"/>
                                      </p:to>
                                    </p:set>
                                  </p:childTnLst>
                                </p:cTn>
                              </p:par>
                              <p:par>
                                <p:cTn id="59" presetID="6" presetClass="emph" presetSubtype="0" fill="hold" nodeType="withEffect">
                                  <p:stCondLst>
                                    <p:cond delay="0"/>
                                  </p:stCondLst>
                                  <p:childTnLst>
                                    <p:animScale>
                                      <p:cBhvr>
                                        <p:cTn id="60" dur="2000" fill="hold"/>
                                        <p:tgtEl>
                                          <p:spTgt spid="55300"/>
                                        </p:tgtEl>
                                      </p:cBhvr>
                                      <p:by x="30000" y="30000"/>
                                    </p:animScale>
                                  </p:childTnLst>
                                </p:cTn>
                              </p:par>
                              <p:par>
                                <p:cTn id="61" presetID="63" presetClass="path" presetSubtype="0" accel="50000" decel="50000" fill="hold" nodeType="withEffect">
                                  <p:stCondLst>
                                    <p:cond delay="0"/>
                                  </p:stCondLst>
                                  <p:childTnLst>
                                    <p:animMotion origin="layout" path="M 4.72222E-6 1.85185E-6 L 0.39045 0.26157 " pathEditMode="relative" rAng="0" ptsTypes="AA">
                                      <p:cBhvr>
                                        <p:cTn id="62" dur="2000" fill="hold"/>
                                        <p:tgtEl>
                                          <p:spTgt spid="55300"/>
                                        </p:tgtEl>
                                        <p:attrNameLst>
                                          <p:attrName>ppt_x</p:attrName>
                                          <p:attrName>ppt_y</p:attrName>
                                        </p:attrNameLst>
                                      </p:cBhvr>
                                      <p:rCtr x="19500" y="13100"/>
                                    </p:animMotion>
                                  </p:childTnLst>
                                </p:cTn>
                              </p:par>
                            </p:childTnLst>
                          </p:cTn>
                        </p:par>
                        <p:par>
                          <p:cTn id="63" fill="hold">
                            <p:stCondLst>
                              <p:cond delay="2000"/>
                            </p:stCondLst>
                            <p:childTnLst>
                              <p:par>
                                <p:cTn id="64" presetID="22" presetClass="entr" presetSubtype="8"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par>
                          <p:cTn id="67" fill="hold">
                            <p:stCondLst>
                              <p:cond delay="2500"/>
                            </p:stCondLst>
                            <p:childTnLst>
                              <p:par>
                                <p:cTn id="68" presetID="22" presetClass="entr" presetSubtype="4"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20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righ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581965" y="2028617"/>
            <a:ext cx="7980070" cy="2800767"/>
          </a:xfrm>
          <a:prstGeom prst="rect">
            <a:avLst/>
          </a:prstGeom>
          <a:solidFill>
            <a:srgbClr val="FFFF00"/>
          </a:solidFill>
        </p:spPr>
        <p:txBody>
          <a:bodyPr wrap="none" rtlCol="0">
            <a:spAutoFit/>
          </a:bodyPr>
          <a:lstStyle/>
          <a:p>
            <a:pPr algn="ctr"/>
            <a:r>
              <a:rPr lang="en-US" sz="8800" b="1" dirty="0"/>
              <a:t>HISTORY &amp; </a:t>
            </a:r>
          </a:p>
          <a:p>
            <a:pPr algn="ctr"/>
            <a:r>
              <a:rPr lang="en-US" sz="8800" b="1" dirty="0"/>
              <a:t>DEMOGRAPHICS</a:t>
            </a:r>
          </a:p>
        </p:txBody>
      </p:sp>
    </p:spTree>
    <p:extLst>
      <p:ext uri="{BB962C8B-B14F-4D97-AF65-F5344CB8AC3E}">
        <p14:creationId xmlns="" xmlns:p14="http://schemas.microsoft.com/office/powerpoint/2010/main" val="748091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NEWFOUNDLAND HISTORY</a:t>
            </a:r>
          </a:p>
        </p:txBody>
      </p:sp>
      <p:sp>
        <p:nvSpPr>
          <p:cNvPr id="20" name="TextBox 19"/>
          <p:cNvSpPr txBox="1">
            <a:spLocks noChangeArrowheads="1"/>
          </p:cNvSpPr>
          <p:nvPr/>
        </p:nvSpPr>
        <p:spPr bwMode="auto">
          <a:xfrm>
            <a:off x="4365625" y="914400"/>
            <a:ext cx="4778375" cy="5678478"/>
          </a:xfrm>
          <a:prstGeom prst="rect">
            <a:avLst/>
          </a:prstGeom>
          <a:solidFill>
            <a:schemeClr val="tx1"/>
          </a:solidFill>
          <a:ln w="9525">
            <a:noFill/>
            <a:miter lim="800000"/>
            <a:headEnd/>
            <a:tailEnd/>
          </a:ln>
        </p:spPr>
        <p:txBody>
          <a:bodyPr>
            <a:spAutoFit/>
          </a:bodyPr>
          <a:lstStyle/>
          <a:p>
            <a:pPr marL="177800" indent="-177800">
              <a:spcAft>
                <a:spcPts val="1800"/>
              </a:spcAft>
              <a:buFont typeface="Arial" charset="0"/>
              <a:buChar char="•"/>
            </a:pPr>
            <a:r>
              <a:rPr lang="en-US" sz="2400" b="1" dirty="0">
                <a:solidFill>
                  <a:schemeClr val="bg1"/>
                </a:solidFill>
                <a:latin typeface="Calibri" pitchFamily="34" charset="0"/>
              </a:rPr>
              <a:t>First inhabitants: Beothuk Indians</a:t>
            </a:r>
          </a:p>
          <a:p>
            <a:pPr marL="177800" indent="-177800">
              <a:spcAft>
                <a:spcPts val="1800"/>
              </a:spcAft>
              <a:buFont typeface="Arial" charset="0"/>
              <a:buChar char="•"/>
            </a:pPr>
            <a:r>
              <a:rPr lang="en-US" sz="2400" b="1" dirty="0">
                <a:solidFill>
                  <a:schemeClr val="bg1"/>
                </a:solidFill>
                <a:latin typeface="Calibri" pitchFamily="34" charset="0"/>
              </a:rPr>
              <a:t>999 to 1001 - Permanent Norse settlement known as Vinland founded by </a:t>
            </a:r>
            <a:r>
              <a:rPr lang="en-US" sz="2400" b="1" dirty="0" smtClean="0">
                <a:solidFill>
                  <a:schemeClr val="bg1"/>
                </a:solidFill>
                <a:latin typeface="Calibri" pitchFamily="34" charset="0"/>
              </a:rPr>
              <a:t>Leif Erikson </a:t>
            </a:r>
            <a:endParaRPr lang="en-US" sz="2400" b="1" dirty="0">
              <a:solidFill>
                <a:schemeClr val="bg1"/>
              </a:solidFill>
              <a:latin typeface="Calibri" pitchFamily="34" charset="0"/>
            </a:endParaRPr>
          </a:p>
          <a:p>
            <a:pPr marL="177800" indent="-177800">
              <a:spcAft>
                <a:spcPts val="1800"/>
              </a:spcAft>
              <a:buFont typeface="Arial" charset="0"/>
              <a:buChar char="•"/>
            </a:pPr>
            <a:r>
              <a:rPr lang="en-US" sz="2400" b="1" dirty="0">
                <a:solidFill>
                  <a:schemeClr val="bg1"/>
                </a:solidFill>
                <a:latin typeface="Calibri" pitchFamily="34" charset="0"/>
              </a:rPr>
              <a:t>1006  - First contact with Norsemen at L’Anse aux Meadows </a:t>
            </a:r>
          </a:p>
          <a:p>
            <a:pPr marL="177800" indent="-177800">
              <a:spcAft>
                <a:spcPts val="1800"/>
              </a:spcAft>
              <a:buFont typeface="Arial" charset="0"/>
              <a:buChar char="•"/>
            </a:pPr>
            <a:r>
              <a:rPr lang="en-US" sz="2400" b="1" dirty="0">
                <a:solidFill>
                  <a:schemeClr val="bg1"/>
                </a:solidFill>
                <a:latin typeface="Calibri" pitchFamily="34" charset="0"/>
              </a:rPr>
              <a:t>1497 - John Cabot expedition </a:t>
            </a:r>
          </a:p>
          <a:p>
            <a:pPr marL="177800" indent="-177800">
              <a:spcAft>
                <a:spcPts val="1800"/>
              </a:spcAft>
              <a:buFont typeface="Arial" charset="0"/>
              <a:buChar char="•"/>
            </a:pPr>
            <a:r>
              <a:rPr lang="en-US" sz="2400" b="1" dirty="0">
                <a:solidFill>
                  <a:schemeClr val="bg1"/>
                </a:solidFill>
                <a:latin typeface="Calibri" pitchFamily="34" charset="0"/>
              </a:rPr>
              <a:t>1583 - Sir  H. Gilbert claimed Newfoundland for England</a:t>
            </a:r>
          </a:p>
          <a:p>
            <a:pPr marL="177800" indent="-177800">
              <a:spcAft>
                <a:spcPts val="1800"/>
              </a:spcAft>
              <a:buFont typeface="Arial" charset="0"/>
              <a:buChar char="•"/>
            </a:pPr>
            <a:r>
              <a:rPr lang="en-US" sz="2400" b="1" dirty="0">
                <a:solidFill>
                  <a:schemeClr val="bg1"/>
                </a:solidFill>
                <a:latin typeface="Calibri" pitchFamily="34" charset="0"/>
              </a:rPr>
              <a:t>1610 - first year-round Europeans: Portuguese, Spanish, French &amp; English in 17</a:t>
            </a:r>
            <a:r>
              <a:rPr lang="en-US" sz="2400" b="1" baseline="30000" dirty="0">
                <a:solidFill>
                  <a:schemeClr val="bg1"/>
                </a:solidFill>
                <a:latin typeface="Calibri" pitchFamily="34" charset="0"/>
              </a:rPr>
              <a:t>th</a:t>
            </a:r>
            <a:r>
              <a:rPr lang="en-US" sz="2400" b="1" dirty="0">
                <a:solidFill>
                  <a:schemeClr val="bg1"/>
                </a:solidFill>
                <a:latin typeface="Calibri" pitchFamily="34" charset="0"/>
              </a:rPr>
              <a:t> century</a:t>
            </a:r>
          </a:p>
        </p:txBody>
      </p:sp>
      <p:sp>
        <p:nvSpPr>
          <p:cNvPr id="26628" name="Slide Number Placeholder 3"/>
          <p:cNvSpPr>
            <a:spLocks noGrp="1"/>
          </p:cNvSpPr>
          <p:nvPr>
            <p:ph type="sldNum" sz="quarter" idx="12"/>
          </p:nvPr>
        </p:nvSpPr>
        <p:spPr bwMode="auto">
          <a:xfrm>
            <a:off x="0" y="6492875"/>
            <a:ext cx="533400" cy="365125"/>
          </a:xfrm>
          <a:ln>
            <a:miter lim="800000"/>
            <a:headEnd/>
            <a:tailEnd/>
          </a:ln>
        </p:spPr>
        <p:txBody>
          <a:bodyPr wrap="square" tIns="45720" bIns="45720" numCol="1" anchorCtr="0" compatLnSpc="1">
            <a:prstTxWarp prst="textNoShape">
              <a:avLst/>
            </a:prstTxWarp>
          </a:bodyPr>
          <a:lstStyle/>
          <a:p>
            <a:pPr algn="l" fontAlgn="base">
              <a:spcBef>
                <a:spcPct val="0"/>
              </a:spcBef>
              <a:spcAft>
                <a:spcPct val="0"/>
              </a:spcAft>
              <a:defRPr/>
            </a:pPr>
            <a:fld id="{92999019-0C11-462B-911B-D5609C41D985}" type="slidenum">
              <a:rPr lang="en-US" sz="1200" b="1" smtClean="0">
                <a:solidFill>
                  <a:schemeClr val="tx1"/>
                </a:solidFill>
                <a:latin typeface="Calibri" pitchFamily="34" charset="0"/>
              </a:rPr>
              <a:pPr algn="l" fontAlgn="base">
                <a:spcBef>
                  <a:spcPct val="0"/>
                </a:spcBef>
                <a:spcAft>
                  <a:spcPct val="0"/>
                </a:spcAft>
                <a:defRPr/>
              </a:pPr>
              <a:t>14</a:t>
            </a:fld>
            <a:endParaRPr lang="en-US" sz="1200" b="1" dirty="0">
              <a:solidFill>
                <a:schemeClr val="tx1"/>
              </a:solidFill>
              <a:latin typeface="Calibri" pitchFamily="34" charset="0"/>
            </a:endParaRPr>
          </a:p>
        </p:txBody>
      </p:sp>
      <p:pic>
        <p:nvPicPr>
          <p:cNvPr id="26629" name="Picture 2" descr="http://upload.wikimedia.org/wikipedia/commons/8/86/Cooks_Karte_von_Neufundland.jpg"/>
          <p:cNvPicPr>
            <a:picLocks noChangeAspect="1" noChangeArrowheads="1"/>
          </p:cNvPicPr>
          <p:nvPr/>
        </p:nvPicPr>
        <p:blipFill>
          <a:blip r:embed="rId3" cstate="print"/>
          <a:srcRect/>
          <a:stretch>
            <a:fillRect/>
          </a:stretch>
        </p:blipFill>
        <p:spPr bwMode="auto">
          <a:xfrm>
            <a:off x="0" y="914400"/>
            <a:ext cx="4297363" cy="4191000"/>
          </a:xfrm>
          <a:prstGeom prst="rect">
            <a:avLst/>
          </a:prstGeom>
          <a:noFill/>
          <a:ln w="9525">
            <a:noFill/>
            <a:miter lim="800000"/>
            <a:headEnd/>
            <a:tailEnd/>
          </a:ln>
        </p:spPr>
      </p:pic>
      <p:pic>
        <p:nvPicPr>
          <p:cNvPr id="52226" name="Picture 2" descr="The Beothuk Indians"/>
          <p:cNvPicPr>
            <a:picLocks noChangeAspect="1" noChangeArrowheads="1"/>
          </p:cNvPicPr>
          <p:nvPr/>
        </p:nvPicPr>
        <p:blipFill>
          <a:blip r:embed="rId4" cstate="print">
            <a:lum bright="20000" contrast="20000"/>
          </a:blip>
          <a:srcRect/>
          <a:stretch>
            <a:fillRect/>
          </a:stretch>
        </p:blipFill>
        <p:spPr bwMode="auto">
          <a:xfrm>
            <a:off x="0" y="2133600"/>
            <a:ext cx="4297680" cy="2592934"/>
          </a:xfrm>
          <a:prstGeom prst="rect">
            <a:avLst/>
          </a:prstGeom>
          <a:noFill/>
        </p:spPr>
      </p:pic>
      <p:pic>
        <p:nvPicPr>
          <p:cNvPr id="52227" name="Picture 3"/>
          <p:cNvPicPr>
            <a:picLocks noChangeAspect="1" noChangeArrowheads="1"/>
          </p:cNvPicPr>
          <p:nvPr/>
        </p:nvPicPr>
        <p:blipFill>
          <a:blip r:embed="rId5" cstate="print"/>
          <a:srcRect/>
          <a:stretch>
            <a:fillRect/>
          </a:stretch>
        </p:blipFill>
        <p:spPr bwMode="auto">
          <a:xfrm>
            <a:off x="0" y="1600200"/>
            <a:ext cx="4297680" cy="3923383"/>
          </a:xfrm>
          <a:prstGeom prst="rect">
            <a:avLst/>
          </a:prstGeom>
          <a:noFill/>
          <a:ln w="9525">
            <a:noFill/>
            <a:miter lim="800000"/>
            <a:headEnd/>
            <a:tailEnd/>
          </a:ln>
          <a:effectLst/>
        </p:spPr>
      </p:pic>
      <p:pic>
        <p:nvPicPr>
          <p:cNvPr id="52229" name="Picture 5" descr="Route of Cabot's second Voyage - John Cabot"/>
          <p:cNvPicPr>
            <a:picLocks noChangeAspect="1" noChangeArrowheads="1"/>
          </p:cNvPicPr>
          <p:nvPr/>
        </p:nvPicPr>
        <p:blipFill>
          <a:blip r:embed="rId6" cstate="print"/>
          <a:srcRect/>
          <a:stretch>
            <a:fillRect/>
          </a:stretch>
        </p:blipFill>
        <p:spPr bwMode="auto">
          <a:xfrm>
            <a:off x="887974" y="838200"/>
            <a:ext cx="7368053" cy="3886200"/>
          </a:xfrm>
          <a:prstGeom prst="rect">
            <a:avLst/>
          </a:prstGeom>
          <a:noFill/>
        </p:spPr>
      </p:pic>
      <p:pic>
        <p:nvPicPr>
          <p:cNvPr id="52231" name="Picture 7" descr="https://i.pinimg.com/736x/7b/bd/50/7bbd50031c3d79cf016d83cef158088d.jpg"/>
          <p:cNvPicPr>
            <a:picLocks noChangeAspect="1" noChangeArrowheads="1"/>
          </p:cNvPicPr>
          <p:nvPr/>
        </p:nvPicPr>
        <p:blipFill>
          <a:blip r:embed="rId7" cstate="print"/>
          <a:srcRect/>
          <a:stretch>
            <a:fillRect/>
          </a:stretch>
        </p:blipFill>
        <p:spPr bwMode="auto">
          <a:xfrm>
            <a:off x="870390" y="838200"/>
            <a:ext cx="7403221" cy="3886200"/>
          </a:xfrm>
          <a:prstGeom prst="rect">
            <a:avLst/>
          </a:prstGeom>
          <a:noFill/>
        </p:spPr>
      </p:pic>
      <p:pic>
        <p:nvPicPr>
          <p:cNvPr id="52233" name="Picture 9" descr="A short history of fishing cod in Newfoundland - panathinaeos"/>
          <p:cNvPicPr>
            <a:picLocks noChangeAspect="1" noChangeArrowheads="1"/>
          </p:cNvPicPr>
          <p:nvPr/>
        </p:nvPicPr>
        <p:blipFill>
          <a:blip r:embed="rId8" cstate="print"/>
          <a:srcRect/>
          <a:stretch>
            <a:fillRect/>
          </a:stretch>
        </p:blipFill>
        <p:spPr bwMode="auto">
          <a:xfrm>
            <a:off x="0" y="1752600"/>
            <a:ext cx="4297680" cy="3817773"/>
          </a:xfrm>
          <a:prstGeom prst="rect">
            <a:avLst/>
          </a:prstGeom>
          <a:noFill/>
        </p:spPr>
      </p:pic>
      <p:pic>
        <p:nvPicPr>
          <p:cNvPr id="12" name="Picture 23" descr="Pin on Michael DW"/>
          <p:cNvPicPr>
            <a:picLocks noChangeAspect="1" noChangeArrowheads="1"/>
          </p:cNvPicPr>
          <p:nvPr/>
        </p:nvPicPr>
        <p:blipFill>
          <a:blip r:embed="rId9" cstate="print">
            <a:lum bright="10000" contrast="10000"/>
          </a:blip>
          <a:srcRect/>
          <a:stretch>
            <a:fillRect/>
          </a:stretch>
        </p:blipFill>
        <p:spPr bwMode="auto">
          <a:xfrm>
            <a:off x="0" y="1905000"/>
            <a:ext cx="4297680" cy="29797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6629"/>
                                        </p:tgtEl>
                                      </p:cBhvr>
                                    </p:animEffect>
                                    <p:set>
                                      <p:cBhvr>
                                        <p:cTn id="7" dur="1" fill="hold">
                                          <p:stCondLst>
                                            <p:cond delay="1999"/>
                                          </p:stCondLst>
                                        </p:cTn>
                                        <p:tgtEl>
                                          <p:spTgt spid="26629"/>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left)">
                                      <p:cBhvr>
                                        <p:cTn id="10" dur="1000"/>
                                        <p:tgtEl>
                                          <p:spTgt spid="20">
                                            <p:txEl>
                                              <p:pRg st="0" end="0"/>
                                            </p:txEl>
                                          </p:spTgt>
                                        </p:tgtEl>
                                      </p:cBhvr>
                                    </p:animEffect>
                                  </p:childTnLst>
                                </p:cTn>
                              </p:par>
                              <p:par>
                                <p:cTn id="11" presetID="53" presetClass="entr" presetSubtype="0" fill="hold" nodeType="withEffect">
                                  <p:stCondLst>
                                    <p:cond delay="0"/>
                                  </p:stCondLst>
                                  <p:childTnLst>
                                    <p:set>
                                      <p:cBhvr>
                                        <p:cTn id="12" dur="1" fill="hold">
                                          <p:stCondLst>
                                            <p:cond delay="0"/>
                                          </p:stCondLst>
                                        </p:cTn>
                                        <p:tgtEl>
                                          <p:spTgt spid="52226"/>
                                        </p:tgtEl>
                                        <p:attrNameLst>
                                          <p:attrName>style.visibility</p:attrName>
                                        </p:attrNameLst>
                                      </p:cBhvr>
                                      <p:to>
                                        <p:strVal val="visible"/>
                                      </p:to>
                                    </p:set>
                                    <p:anim calcmode="lin" valueType="num">
                                      <p:cBhvr>
                                        <p:cTn id="13" dur="1000" fill="hold"/>
                                        <p:tgtEl>
                                          <p:spTgt spid="52226"/>
                                        </p:tgtEl>
                                        <p:attrNameLst>
                                          <p:attrName>ppt_w</p:attrName>
                                        </p:attrNameLst>
                                      </p:cBhvr>
                                      <p:tavLst>
                                        <p:tav tm="0">
                                          <p:val>
                                            <p:fltVal val="0"/>
                                          </p:val>
                                        </p:tav>
                                        <p:tav tm="100000">
                                          <p:val>
                                            <p:strVal val="#ppt_w"/>
                                          </p:val>
                                        </p:tav>
                                      </p:tavLst>
                                    </p:anim>
                                    <p:anim calcmode="lin" valueType="num">
                                      <p:cBhvr>
                                        <p:cTn id="14" dur="1000" fill="hold"/>
                                        <p:tgtEl>
                                          <p:spTgt spid="52226"/>
                                        </p:tgtEl>
                                        <p:attrNameLst>
                                          <p:attrName>ppt_h</p:attrName>
                                        </p:attrNameLst>
                                      </p:cBhvr>
                                      <p:tavLst>
                                        <p:tav tm="0">
                                          <p:val>
                                            <p:fltVal val="0"/>
                                          </p:val>
                                        </p:tav>
                                        <p:tav tm="100000">
                                          <p:val>
                                            <p:strVal val="#ppt_h"/>
                                          </p:val>
                                        </p:tav>
                                      </p:tavLst>
                                    </p:anim>
                                    <p:animEffect transition="in" filter="fade">
                                      <p:cBhvr>
                                        <p:cTn id="15" dur="1000"/>
                                        <p:tgtEl>
                                          <p:spTgt spid="522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2226"/>
                                        </p:tgtEl>
                                      </p:cBhvr>
                                    </p:animEffect>
                                    <p:set>
                                      <p:cBhvr>
                                        <p:cTn id="20" dur="1" fill="hold">
                                          <p:stCondLst>
                                            <p:cond delay="499"/>
                                          </p:stCondLst>
                                        </p:cTn>
                                        <p:tgtEl>
                                          <p:spTgt spid="52226"/>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wipe(left)">
                                      <p:cBhvr>
                                        <p:cTn id="23" dur="1000"/>
                                        <p:tgtEl>
                                          <p:spTgt spid="20">
                                            <p:txEl>
                                              <p:pRg st="1" end="1"/>
                                            </p:txEl>
                                          </p:spTgt>
                                        </p:tgtEl>
                                      </p:cBhvr>
                                    </p:animEffect>
                                  </p:childTnLst>
                                </p:cTn>
                              </p:par>
                              <p:par>
                                <p:cTn id="24" presetID="53" presetClass="entr" presetSubtype="0" fill="hold" nodeType="withEffect">
                                  <p:stCondLst>
                                    <p:cond delay="0"/>
                                  </p:stCondLst>
                                  <p:childTnLst>
                                    <p:set>
                                      <p:cBhvr>
                                        <p:cTn id="25" dur="1" fill="hold">
                                          <p:stCondLst>
                                            <p:cond delay="0"/>
                                          </p:stCondLst>
                                        </p:cTn>
                                        <p:tgtEl>
                                          <p:spTgt spid="52227"/>
                                        </p:tgtEl>
                                        <p:attrNameLst>
                                          <p:attrName>style.visibility</p:attrName>
                                        </p:attrNameLst>
                                      </p:cBhvr>
                                      <p:to>
                                        <p:strVal val="visible"/>
                                      </p:to>
                                    </p:set>
                                    <p:anim calcmode="lin" valueType="num">
                                      <p:cBhvr>
                                        <p:cTn id="26" dur="1000" fill="hold"/>
                                        <p:tgtEl>
                                          <p:spTgt spid="52227"/>
                                        </p:tgtEl>
                                        <p:attrNameLst>
                                          <p:attrName>ppt_w</p:attrName>
                                        </p:attrNameLst>
                                      </p:cBhvr>
                                      <p:tavLst>
                                        <p:tav tm="0">
                                          <p:val>
                                            <p:fltVal val="0"/>
                                          </p:val>
                                        </p:tav>
                                        <p:tav tm="100000">
                                          <p:val>
                                            <p:strVal val="#ppt_w"/>
                                          </p:val>
                                        </p:tav>
                                      </p:tavLst>
                                    </p:anim>
                                    <p:anim calcmode="lin" valueType="num">
                                      <p:cBhvr>
                                        <p:cTn id="27" dur="1000" fill="hold"/>
                                        <p:tgtEl>
                                          <p:spTgt spid="52227"/>
                                        </p:tgtEl>
                                        <p:attrNameLst>
                                          <p:attrName>ppt_h</p:attrName>
                                        </p:attrNameLst>
                                      </p:cBhvr>
                                      <p:tavLst>
                                        <p:tav tm="0">
                                          <p:val>
                                            <p:fltVal val="0"/>
                                          </p:val>
                                        </p:tav>
                                        <p:tav tm="100000">
                                          <p:val>
                                            <p:strVal val="#ppt_h"/>
                                          </p:val>
                                        </p:tav>
                                      </p:tavLst>
                                    </p:anim>
                                    <p:animEffect transition="in" filter="fade">
                                      <p:cBhvr>
                                        <p:cTn id="28" dur="1000"/>
                                        <p:tgtEl>
                                          <p:spTgt spid="522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2227"/>
                                        </p:tgtEl>
                                      </p:cBhvr>
                                    </p:animEffect>
                                    <p:set>
                                      <p:cBhvr>
                                        <p:cTn id="33" dur="1" fill="hold">
                                          <p:stCondLst>
                                            <p:cond delay="499"/>
                                          </p:stCondLst>
                                        </p:cTn>
                                        <p:tgtEl>
                                          <p:spTgt spid="52227"/>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20">
                                            <p:txEl>
                                              <p:pRg st="2" end="2"/>
                                            </p:txEl>
                                          </p:spTgt>
                                        </p:tgtEl>
                                        <p:attrNameLst>
                                          <p:attrName>style.visibility</p:attrName>
                                        </p:attrNameLst>
                                      </p:cBhvr>
                                      <p:to>
                                        <p:strVal val="visible"/>
                                      </p:to>
                                    </p:set>
                                    <p:animEffect transition="in" filter="wipe(left)">
                                      <p:cBhvr>
                                        <p:cTn id="36" dur="1000"/>
                                        <p:tgtEl>
                                          <p:spTgt spid="20">
                                            <p:txEl>
                                              <p:pRg st="2" end="2"/>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Effect transition="in" filter="fade">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20">
                                            <p:txEl>
                                              <p:pRg st="3" end="3"/>
                                            </p:txEl>
                                          </p:spTgt>
                                        </p:tgtEl>
                                        <p:attrNameLst>
                                          <p:attrName>style.visibility</p:attrName>
                                        </p:attrNameLst>
                                      </p:cBhvr>
                                      <p:to>
                                        <p:strVal val="visible"/>
                                      </p:to>
                                    </p:set>
                                    <p:animEffect transition="in" filter="wipe(left)">
                                      <p:cBhvr>
                                        <p:cTn id="49" dur="1000"/>
                                        <p:tgtEl>
                                          <p:spTgt spid="20">
                                            <p:txEl>
                                              <p:pRg st="3" end="3"/>
                                            </p:txEl>
                                          </p:spTgt>
                                        </p:tgtEl>
                                      </p:cBhvr>
                                    </p:animEffect>
                                  </p:childTnLst>
                                </p:cTn>
                              </p:par>
                              <p:par>
                                <p:cTn id="50" presetID="53" presetClass="entr" presetSubtype="0" fill="hold" nodeType="withEffect">
                                  <p:stCondLst>
                                    <p:cond delay="0"/>
                                  </p:stCondLst>
                                  <p:childTnLst>
                                    <p:set>
                                      <p:cBhvr>
                                        <p:cTn id="51" dur="1" fill="hold">
                                          <p:stCondLst>
                                            <p:cond delay="0"/>
                                          </p:stCondLst>
                                        </p:cTn>
                                        <p:tgtEl>
                                          <p:spTgt spid="52229"/>
                                        </p:tgtEl>
                                        <p:attrNameLst>
                                          <p:attrName>style.visibility</p:attrName>
                                        </p:attrNameLst>
                                      </p:cBhvr>
                                      <p:to>
                                        <p:strVal val="visible"/>
                                      </p:to>
                                    </p:set>
                                    <p:anim calcmode="lin" valueType="num">
                                      <p:cBhvr>
                                        <p:cTn id="52" dur="1000" fill="hold"/>
                                        <p:tgtEl>
                                          <p:spTgt spid="52229"/>
                                        </p:tgtEl>
                                        <p:attrNameLst>
                                          <p:attrName>ppt_w</p:attrName>
                                        </p:attrNameLst>
                                      </p:cBhvr>
                                      <p:tavLst>
                                        <p:tav tm="0">
                                          <p:val>
                                            <p:fltVal val="0"/>
                                          </p:val>
                                        </p:tav>
                                        <p:tav tm="100000">
                                          <p:val>
                                            <p:strVal val="#ppt_w"/>
                                          </p:val>
                                        </p:tav>
                                      </p:tavLst>
                                    </p:anim>
                                    <p:anim calcmode="lin" valueType="num">
                                      <p:cBhvr>
                                        <p:cTn id="53" dur="1000" fill="hold"/>
                                        <p:tgtEl>
                                          <p:spTgt spid="52229"/>
                                        </p:tgtEl>
                                        <p:attrNameLst>
                                          <p:attrName>ppt_h</p:attrName>
                                        </p:attrNameLst>
                                      </p:cBhvr>
                                      <p:tavLst>
                                        <p:tav tm="0">
                                          <p:val>
                                            <p:fltVal val="0"/>
                                          </p:val>
                                        </p:tav>
                                        <p:tav tm="100000">
                                          <p:val>
                                            <p:strVal val="#ppt_h"/>
                                          </p:val>
                                        </p:tav>
                                      </p:tavLst>
                                    </p:anim>
                                    <p:animEffect transition="in" filter="fade">
                                      <p:cBhvr>
                                        <p:cTn id="54" dur="1000"/>
                                        <p:tgtEl>
                                          <p:spTgt spid="5222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52229"/>
                                        </p:tgtEl>
                                      </p:cBhvr>
                                    </p:animEffect>
                                    <p:set>
                                      <p:cBhvr>
                                        <p:cTn id="59" dur="1" fill="hold">
                                          <p:stCondLst>
                                            <p:cond delay="499"/>
                                          </p:stCondLst>
                                        </p:cTn>
                                        <p:tgtEl>
                                          <p:spTgt spid="52229"/>
                                        </p:tgtEl>
                                        <p:attrNameLst>
                                          <p:attrName>style.visibility</p:attrName>
                                        </p:attrNameLst>
                                      </p:cBhvr>
                                      <p:to>
                                        <p:strVal val="hidden"/>
                                      </p:to>
                                    </p:set>
                                  </p:childTnLst>
                                </p:cTn>
                              </p:par>
                              <p:par>
                                <p:cTn id="60" presetID="22" presetClass="entr" presetSubtype="8" fill="hold" nodeType="withEffect">
                                  <p:stCondLst>
                                    <p:cond delay="0"/>
                                  </p:stCondLst>
                                  <p:childTnLst>
                                    <p:set>
                                      <p:cBhvr>
                                        <p:cTn id="61" dur="1" fill="hold">
                                          <p:stCondLst>
                                            <p:cond delay="0"/>
                                          </p:stCondLst>
                                        </p:cTn>
                                        <p:tgtEl>
                                          <p:spTgt spid="20">
                                            <p:txEl>
                                              <p:pRg st="4" end="4"/>
                                            </p:txEl>
                                          </p:spTgt>
                                        </p:tgtEl>
                                        <p:attrNameLst>
                                          <p:attrName>style.visibility</p:attrName>
                                        </p:attrNameLst>
                                      </p:cBhvr>
                                      <p:to>
                                        <p:strVal val="visible"/>
                                      </p:to>
                                    </p:set>
                                    <p:animEffect transition="in" filter="wipe(left)">
                                      <p:cBhvr>
                                        <p:cTn id="62" dur="1000"/>
                                        <p:tgtEl>
                                          <p:spTgt spid="20">
                                            <p:txEl>
                                              <p:pRg st="4" end="4"/>
                                            </p:txEl>
                                          </p:spTgt>
                                        </p:tgtEl>
                                      </p:cBhvr>
                                    </p:animEffect>
                                  </p:childTnLst>
                                </p:cTn>
                              </p:par>
                              <p:par>
                                <p:cTn id="63" presetID="53" presetClass="entr" presetSubtype="0" fill="hold" nodeType="withEffect">
                                  <p:stCondLst>
                                    <p:cond delay="0"/>
                                  </p:stCondLst>
                                  <p:childTnLst>
                                    <p:set>
                                      <p:cBhvr>
                                        <p:cTn id="64" dur="1" fill="hold">
                                          <p:stCondLst>
                                            <p:cond delay="0"/>
                                          </p:stCondLst>
                                        </p:cTn>
                                        <p:tgtEl>
                                          <p:spTgt spid="52231"/>
                                        </p:tgtEl>
                                        <p:attrNameLst>
                                          <p:attrName>style.visibility</p:attrName>
                                        </p:attrNameLst>
                                      </p:cBhvr>
                                      <p:to>
                                        <p:strVal val="visible"/>
                                      </p:to>
                                    </p:set>
                                    <p:anim calcmode="lin" valueType="num">
                                      <p:cBhvr>
                                        <p:cTn id="65" dur="1000" fill="hold"/>
                                        <p:tgtEl>
                                          <p:spTgt spid="52231"/>
                                        </p:tgtEl>
                                        <p:attrNameLst>
                                          <p:attrName>ppt_w</p:attrName>
                                        </p:attrNameLst>
                                      </p:cBhvr>
                                      <p:tavLst>
                                        <p:tav tm="0">
                                          <p:val>
                                            <p:fltVal val="0"/>
                                          </p:val>
                                        </p:tav>
                                        <p:tav tm="100000">
                                          <p:val>
                                            <p:strVal val="#ppt_w"/>
                                          </p:val>
                                        </p:tav>
                                      </p:tavLst>
                                    </p:anim>
                                    <p:anim calcmode="lin" valueType="num">
                                      <p:cBhvr>
                                        <p:cTn id="66" dur="1000" fill="hold"/>
                                        <p:tgtEl>
                                          <p:spTgt spid="52231"/>
                                        </p:tgtEl>
                                        <p:attrNameLst>
                                          <p:attrName>ppt_h</p:attrName>
                                        </p:attrNameLst>
                                      </p:cBhvr>
                                      <p:tavLst>
                                        <p:tav tm="0">
                                          <p:val>
                                            <p:fltVal val="0"/>
                                          </p:val>
                                        </p:tav>
                                        <p:tav tm="100000">
                                          <p:val>
                                            <p:strVal val="#ppt_h"/>
                                          </p:val>
                                        </p:tav>
                                      </p:tavLst>
                                    </p:anim>
                                    <p:animEffect transition="in" filter="fade">
                                      <p:cBhvr>
                                        <p:cTn id="67" dur="1000"/>
                                        <p:tgtEl>
                                          <p:spTgt spid="522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2231"/>
                                        </p:tgtEl>
                                      </p:cBhvr>
                                    </p:animEffect>
                                    <p:set>
                                      <p:cBhvr>
                                        <p:cTn id="72" dur="1" fill="hold">
                                          <p:stCondLst>
                                            <p:cond delay="499"/>
                                          </p:stCondLst>
                                        </p:cTn>
                                        <p:tgtEl>
                                          <p:spTgt spid="52231"/>
                                        </p:tgtEl>
                                        <p:attrNameLst>
                                          <p:attrName>style.visibility</p:attrName>
                                        </p:attrNameLst>
                                      </p:cBhvr>
                                      <p:to>
                                        <p:strVal val="hidden"/>
                                      </p:to>
                                    </p:set>
                                  </p:childTnLst>
                                </p:cTn>
                              </p:par>
                              <p:par>
                                <p:cTn id="73" presetID="22" presetClass="entr" presetSubtype="8" fill="hold" nodeType="withEffect">
                                  <p:stCondLst>
                                    <p:cond delay="0"/>
                                  </p:stCondLst>
                                  <p:childTnLst>
                                    <p:set>
                                      <p:cBhvr>
                                        <p:cTn id="74" dur="1" fill="hold">
                                          <p:stCondLst>
                                            <p:cond delay="0"/>
                                          </p:stCondLst>
                                        </p:cTn>
                                        <p:tgtEl>
                                          <p:spTgt spid="20">
                                            <p:txEl>
                                              <p:pRg st="5" end="5"/>
                                            </p:txEl>
                                          </p:spTgt>
                                        </p:tgtEl>
                                        <p:attrNameLst>
                                          <p:attrName>style.visibility</p:attrName>
                                        </p:attrNameLst>
                                      </p:cBhvr>
                                      <p:to>
                                        <p:strVal val="visible"/>
                                      </p:to>
                                    </p:set>
                                    <p:animEffect transition="in" filter="wipe(left)">
                                      <p:cBhvr>
                                        <p:cTn id="75" dur="1000"/>
                                        <p:tgtEl>
                                          <p:spTgt spid="20">
                                            <p:txEl>
                                              <p:pRg st="5" end="5"/>
                                            </p:txEl>
                                          </p:spTgt>
                                        </p:tgtEl>
                                      </p:cBhvr>
                                    </p:animEffect>
                                  </p:childTnLst>
                                </p:cTn>
                              </p:par>
                              <p:par>
                                <p:cTn id="76" presetID="53" presetClass="entr" presetSubtype="0" fill="hold" nodeType="withEffect">
                                  <p:stCondLst>
                                    <p:cond delay="0"/>
                                  </p:stCondLst>
                                  <p:childTnLst>
                                    <p:set>
                                      <p:cBhvr>
                                        <p:cTn id="77" dur="1" fill="hold">
                                          <p:stCondLst>
                                            <p:cond delay="0"/>
                                          </p:stCondLst>
                                        </p:cTn>
                                        <p:tgtEl>
                                          <p:spTgt spid="52233"/>
                                        </p:tgtEl>
                                        <p:attrNameLst>
                                          <p:attrName>style.visibility</p:attrName>
                                        </p:attrNameLst>
                                      </p:cBhvr>
                                      <p:to>
                                        <p:strVal val="visible"/>
                                      </p:to>
                                    </p:set>
                                    <p:anim calcmode="lin" valueType="num">
                                      <p:cBhvr>
                                        <p:cTn id="78" dur="1000" fill="hold"/>
                                        <p:tgtEl>
                                          <p:spTgt spid="52233"/>
                                        </p:tgtEl>
                                        <p:attrNameLst>
                                          <p:attrName>ppt_w</p:attrName>
                                        </p:attrNameLst>
                                      </p:cBhvr>
                                      <p:tavLst>
                                        <p:tav tm="0">
                                          <p:val>
                                            <p:fltVal val="0"/>
                                          </p:val>
                                        </p:tav>
                                        <p:tav tm="100000">
                                          <p:val>
                                            <p:strVal val="#ppt_w"/>
                                          </p:val>
                                        </p:tav>
                                      </p:tavLst>
                                    </p:anim>
                                    <p:anim calcmode="lin" valueType="num">
                                      <p:cBhvr>
                                        <p:cTn id="79" dur="1000" fill="hold"/>
                                        <p:tgtEl>
                                          <p:spTgt spid="52233"/>
                                        </p:tgtEl>
                                        <p:attrNameLst>
                                          <p:attrName>ppt_h</p:attrName>
                                        </p:attrNameLst>
                                      </p:cBhvr>
                                      <p:tavLst>
                                        <p:tav tm="0">
                                          <p:val>
                                            <p:fltVal val="0"/>
                                          </p:val>
                                        </p:tav>
                                        <p:tav tm="100000">
                                          <p:val>
                                            <p:strVal val="#ppt_h"/>
                                          </p:val>
                                        </p:tav>
                                      </p:tavLst>
                                    </p:anim>
                                    <p:animEffect transition="in" filter="fade">
                                      <p:cBhvr>
                                        <p:cTn id="80" dur="10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6" name="Picture 10"/>
          <p:cNvPicPr>
            <a:picLocks noChangeAspect="1" noChangeArrowheads="1"/>
          </p:cNvPicPr>
          <p:nvPr/>
        </p:nvPicPr>
        <p:blipFill>
          <a:blip r:embed="rId3" cstate="print"/>
          <a:srcRect/>
          <a:stretch>
            <a:fillRect/>
          </a:stretch>
        </p:blipFill>
        <p:spPr bwMode="auto">
          <a:xfrm>
            <a:off x="0" y="990600"/>
            <a:ext cx="4267200" cy="5348333"/>
          </a:xfrm>
          <a:prstGeom prst="rect">
            <a:avLst/>
          </a:prstGeom>
          <a:noFill/>
          <a:ln w="9525">
            <a:noFill/>
            <a:miter lim="800000"/>
            <a:headEnd/>
            <a:tailEnd/>
          </a:ln>
          <a:effectLst/>
        </p:spPr>
      </p:pic>
      <p:pic>
        <p:nvPicPr>
          <p:cNvPr id="62469" name="Picture 5"/>
          <p:cNvPicPr>
            <a:picLocks noChangeAspect="1" noChangeArrowheads="1"/>
          </p:cNvPicPr>
          <p:nvPr/>
        </p:nvPicPr>
        <p:blipFill>
          <a:blip r:embed="rId4" cstate="print"/>
          <a:srcRect/>
          <a:stretch>
            <a:fillRect/>
          </a:stretch>
        </p:blipFill>
        <p:spPr bwMode="auto">
          <a:xfrm>
            <a:off x="9753600" y="7543800"/>
            <a:ext cx="3657600" cy="2955925"/>
          </a:xfrm>
          <a:prstGeom prst="rect">
            <a:avLst/>
          </a:prstGeom>
          <a:noFill/>
          <a:ln w="9525">
            <a:noFill/>
            <a:miter lim="800000"/>
            <a:headEnd/>
            <a:tailEnd/>
          </a:ln>
        </p:spPr>
      </p:pic>
      <p:sp>
        <p:nvSpPr>
          <p:cNvPr id="10" name="TextBox 9"/>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NEWFOUNDLAND HISTORY</a:t>
            </a:r>
          </a:p>
        </p:txBody>
      </p:sp>
      <p:sp>
        <p:nvSpPr>
          <p:cNvPr id="20" name="TextBox 19"/>
          <p:cNvSpPr txBox="1">
            <a:spLocks noChangeArrowheads="1"/>
          </p:cNvSpPr>
          <p:nvPr/>
        </p:nvSpPr>
        <p:spPr bwMode="auto">
          <a:xfrm>
            <a:off x="4419600" y="914400"/>
            <a:ext cx="4724400" cy="6324808"/>
          </a:xfrm>
          <a:prstGeom prst="rect">
            <a:avLst/>
          </a:prstGeom>
          <a:solidFill>
            <a:schemeClr val="tx1"/>
          </a:solidFill>
          <a:ln w="9525">
            <a:noFill/>
            <a:miter lim="800000"/>
            <a:headEnd/>
            <a:tailEnd/>
          </a:ln>
        </p:spPr>
        <p:txBody>
          <a:bodyPr wrap="square">
            <a:spAutoFit/>
          </a:bodyPr>
          <a:lstStyle/>
          <a:p>
            <a:pPr marL="177800" indent="-177800">
              <a:spcAft>
                <a:spcPts val="1800"/>
              </a:spcAft>
              <a:buFont typeface="Arial" charset="0"/>
              <a:buChar char="•"/>
            </a:pPr>
            <a:r>
              <a:rPr lang="en-US" sz="2400" b="1" dirty="0">
                <a:solidFill>
                  <a:schemeClr val="bg1"/>
                </a:solidFill>
                <a:latin typeface="Calibri" pitchFamily="34" charset="0"/>
              </a:rPr>
              <a:t>1763 - The Treaty of Paris definitively awarded Newfoundland and Labrador to Great Britain.</a:t>
            </a:r>
          </a:p>
          <a:p>
            <a:pPr marL="177800" indent="-177800">
              <a:spcAft>
                <a:spcPts val="1800"/>
              </a:spcAft>
              <a:buFont typeface="Arial" charset="0"/>
              <a:buChar char="•"/>
            </a:pPr>
            <a:r>
              <a:rPr lang="en-US" sz="2400" b="1" dirty="0">
                <a:solidFill>
                  <a:schemeClr val="bg1"/>
                </a:solidFill>
                <a:latin typeface="Calibri" pitchFamily="34" charset="0"/>
              </a:rPr>
              <a:t>1832 Representative government was introduced and parliamentary government in 1855. </a:t>
            </a:r>
          </a:p>
          <a:p>
            <a:pPr marL="177800" indent="-177800">
              <a:spcAft>
                <a:spcPts val="1800"/>
              </a:spcAft>
              <a:buFont typeface="Arial" charset="0"/>
              <a:buChar char="•"/>
            </a:pPr>
            <a:r>
              <a:rPr lang="en-US" sz="2400" b="1" dirty="0">
                <a:solidFill>
                  <a:schemeClr val="bg1"/>
                </a:solidFill>
                <a:latin typeface="Calibri" pitchFamily="34" charset="0"/>
              </a:rPr>
              <a:t>1930s- During the Depression Britain suspended Newfoundland's self-government and assumed administrative and financial control. </a:t>
            </a:r>
          </a:p>
          <a:p>
            <a:pPr marL="177800" indent="-177800">
              <a:spcAft>
                <a:spcPts val="1800"/>
              </a:spcAft>
              <a:buFont typeface="Arial" charset="0"/>
              <a:buChar char="•"/>
            </a:pPr>
            <a:r>
              <a:rPr lang="en-US" sz="2400" b="1" dirty="0">
                <a:solidFill>
                  <a:schemeClr val="bg1"/>
                </a:solidFill>
                <a:latin typeface="Calibri" pitchFamily="34" charset="0"/>
              </a:rPr>
              <a:t>1949 it became Canada's 10th province </a:t>
            </a:r>
            <a:br>
              <a:rPr lang="en-US" sz="2400" b="1" dirty="0">
                <a:solidFill>
                  <a:schemeClr val="bg1"/>
                </a:solidFill>
                <a:latin typeface="Calibri" pitchFamily="34" charset="0"/>
              </a:rPr>
            </a:br>
            <a:endParaRPr lang="en-US" sz="2400" b="1" dirty="0">
              <a:solidFill>
                <a:schemeClr val="bg1"/>
              </a:solidFill>
              <a:latin typeface="Calibri" pitchFamily="34" charset="0"/>
            </a:endParaRPr>
          </a:p>
        </p:txBody>
      </p:sp>
      <p:sp>
        <p:nvSpPr>
          <p:cNvPr id="27653" name="Slide Number Placeholder 3"/>
          <p:cNvSpPr>
            <a:spLocks noGrp="1"/>
          </p:cNvSpPr>
          <p:nvPr>
            <p:ph type="sldNum" sz="quarter" idx="12"/>
          </p:nvPr>
        </p:nvSpPr>
        <p:spPr bwMode="auto">
          <a:xfrm>
            <a:off x="0" y="6492875"/>
            <a:ext cx="533400" cy="365125"/>
          </a:xfrm>
          <a:ln>
            <a:miter lim="800000"/>
            <a:headEnd/>
            <a:tailEnd/>
          </a:ln>
        </p:spPr>
        <p:txBody>
          <a:bodyPr wrap="square" tIns="45720" bIns="45720" numCol="1" anchorCtr="0" compatLnSpc="1">
            <a:prstTxWarp prst="textNoShape">
              <a:avLst/>
            </a:prstTxWarp>
          </a:bodyPr>
          <a:lstStyle/>
          <a:p>
            <a:pPr algn="l" fontAlgn="base">
              <a:spcBef>
                <a:spcPct val="0"/>
              </a:spcBef>
              <a:spcAft>
                <a:spcPct val="0"/>
              </a:spcAft>
              <a:defRPr/>
            </a:pPr>
            <a:fld id="{0BBA54AD-08FC-42C0-88E6-FD4085434352}" type="slidenum">
              <a:rPr lang="en-US" sz="1200" b="1" smtClean="0">
                <a:solidFill>
                  <a:schemeClr val="tx1"/>
                </a:solidFill>
                <a:latin typeface="Calibri" pitchFamily="34" charset="0"/>
              </a:rPr>
              <a:pPr algn="l" fontAlgn="base">
                <a:spcBef>
                  <a:spcPct val="0"/>
                </a:spcBef>
                <a:spcAft>
                  <a:spcPct val="0"/>
                </a:spcAft>
                <a:defRPr/>
              </a:pPr>
              <a:t>15</a:t>
            </a:fld>
            <a:endParaRPr lang="en-US" sz="1200" b="1" dirty="0">
              <a:solidFill>
                <a:schemeClr val="tx1"/>
              </a:solidFill>
              <a:latin typeface="Calibri" pitchFamily="34" charset="0"/>
            </a:endParaRPr>
          </a:p>
        </p:txBody>
      </p:sp>
      <p:pic>
        <p:nvPicPr>
          <p:cNvPr id="62467" name="Picture 3"/>
          <p:cNvPicPr>
            <a:picLocks noChangeAspect="1" noChangeArrowheads="1"/>
          </p:cNvPicPr>
          <p:nvPr/>
        </p:nvPicPr>
        <p:blipFill>
          <a:blip r:embed="rId5" cstate="print"/>
          <a:srcRect/>
          <a:stretch>
            <a:fillRect/>
          </a:stretch>
        </p:blipFill>
        <p:spPr bwMode="auto">
          <a:xfrm>
            <a:off x="11353800" y="5943600"/>
            <a:ext cx="3657600" cy="2816225"/>
          </a:xfrm>
          <a:prstGeom prst="rect">
            <a:avLst/>
          </a:prstGeom>
          <a:noFill/>
          <a:ln w="9525">
            <a:noFill/>
            <a:miter lim="800000"/>
            <a:headEnd/>
            <a:tailEnd/>
          </a:ln>
        </p:spPr>
      </p:pic>
      <p:grpSp>
        <p:nvGrpSpPr>
          <p:cNvPr id="14" name="Group 13"/>
          <p:cNvGrpSpPr/>
          <p:nvPr/>
        </p:nvGrpSpPr>
        <p:grpSpPr>
          <a:xfrm>
            <a:off x="0" y="914400"/>
            <a:ext cx="4297680" cy="3484605"/>
            <a:chOff x="0" y="838200"/>
            <a:chExt cx="4297680" cy="3484605"/>
          </a:xfrm>
        </p:grpSpPr>
        <p:pic>
          <p:nvPicPr>
            <p:cNvPr id="50178" name="Picture 2" descr="Road to Revolution Timeline | Timetoast timelines"/>
            <p:cNvPicPr>
              <a:picLocks noChangeAspect="1" noChangeArrowheads="1"/>
            </p:cNvPicPr>
            <p:nvPr/>
          </p:nvPicPr>
          <p:blipFill>
            <a:blip r:embed="rId6" cstate="print"/>
            <a:srcRect l="7500"/>
            <a:stretch>
              <a:fillRect/>
            </a:stretch>
          </p:blipFill>
          <p:spPr bwMode="auto">
            <a:xfrm>
              <a:off x="0" y="838200"/>
              <a:ext cx="4297680" cy="3484605"/>
            </a:xfrm>
            <a:prstGeom prst="rect">
              <a:avLst/>
            </a:prstGeom>
            <a:noFill/>
          </p:spPr>
        </p:pic>
        <p:cxnSp>
          <p:nvCxnSpPr>
            <p:cNvPr id="11" name="Straight Connector 10"/>
            <p:cNvCxnSpPr/>
            <p:nvPr/>
          </p:nvCxnSpPr>
          <p:spPr>
            <a:xfrm>
              <a:off x="1752600" y="2021392"/>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2183840"/>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0180" name="Picture 4" descr="Others Treaty Of Paris, 1763 painting - Treaty Of Paris, 1763 print for ..."/>
          <p:cNvPicPr>
            <a:picLocks noChangeAspect="1" noChangeArrowheads="1"/>
          </p:cNvPicPr>
          <p:nvPr/>
        </p:nvPicPr>
        <p:blipFill>
          <a:blip r:embed="rId7" cstate="print"/>
          <a:srcRect/>
          <a:stretch>
            <a:fillRect/>
          </a:stretch>
        </p:blipFill>
        <p:spPr bwMode="auto">
          <a:xfrm>
            <a:off x="0" y="1447800"/>
            <a:ext cx="4297680" cy="3401457"/>
          </a:xfrm>
          <a:prstGeom prst="rect">
            <a:avLst/>
          </a:prstGeom>
          <a:noFill/>
        </p:spPr>
      </p:pic>
      <p:pic>
        <p:nvPicPr>
          <p:cNvPr id="50182" name="Picture 6" descr="The great depression of 1930 - Times Glo-Intellect To Influence!"/>
          <p:cNvPicPr>
            <a:picLocks noChangeAspect="1" noChangeArrowheads="1"/>
          </p:cNvPicPr>
          <p:nvPr/>
        </p:nvPicPr>
        <p:blipFill>
          <a:blip r:embed="rId8" cstate="print"/>
          <a:srcRect/>
          <a:stretch>
            <a:fillRect/>
          </a:stretch>
        </p:blipFill>
        <p:spPr bwMode="auto">
          <a:xfrm>
            <a:off x="0" y="2667000"/>
            <a:ext cx="4297680" cy="3223260"/>
          </a:xfrm>
          <a:prstGeom prst="rect">
            <a:avLst/>
          </a:prstGeom>
          <a:noFill/>
        </p:spPr>
      </p:pic>
      <p:pic>
        <p:nvPicPr>
          <p:cNvPr id="50185" name="Picture 9"/>
          <p:cNvPicPr>
            <a:picLocks noChangeAspect="1" noChangeArrowheads="1"/>
          </p:cNvPicPr>
          <p:nvPr/>
        </p:nvPicPr>
        <p:blipFill>
          <a:blip r:embed="rId9" cstate="print"/>
          <a:srcRect/>
          <a:stretch>
            <a:fillRect/>
          </a:stretch>
        </p:blipFill>
        <p:spPr bwMode="auto">
          <a:xfrm>
            <a:off x="0" y="1757308"/>
            <a:ext cx="4297680" cy="5100692"/>
          </a:xfrm>
          <a:prstGeom prst="rect">
            <a:avLst/>
          </a:prstGeom>
          <a:noFill/>
          <a:ln w="9525">
            <a:noFill/>
            <a:miter lim="800000"/>
            <a:headEnd/>
            <a:tailEnd/>
          </a:ln>
          <a:effectLst/>
        </p:spPr>
      </p:pic>
      <p:pic>
        <p:nvPicPr>
          <p:cNvPr id="62466" name="Picture 2"/>
          <p:cNvPicPr>
            <a:picLocks noChangeAspect="1" noChangeArrowheads="1"/>
          </p:cNvPicPr>
          <p:nvPr/>
        </p:nvPicPr>
        <p:blipFill>
          <a:blip r:embed="rId10" cstate="print"/>
          <a:srcRect/>
          <a:stretch>
            <a:fillRect/>
          </a:stretch>
        </p:blipFill>
        <p:spPr bwMode="auto">
          <a:xfrm>
            <a:off x="0" y="2209800"/>
            <a:ext cx="4297680" cy="331279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0186"/>
                                        </p:tgtEl>
                                      </p:cBhvr>
                                    </p:animEffect>
                                    <p:set>
                                      <p:cBhvr>
                                        <p:cTn id="7" dur="1" fill="hold">
                                          <p:stCondLst>
                                            <p:cond delay="1999"/>
                                          </p:stCondLst>
                                        </p:cTn>
                                        <p:tgtEl>
                                          <p:spTgt spid="50186"/>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left)">
                                      <p:cBhvr>
                                        <p:cTn id="10" dur="1000"/>
                                        <p:tgtEl>
                                          <p:spTgt spid="20">
                                            <p:txEl>
                                              <p:pRg st="0" end="0"/>
                                            </p:txEl>
                                          </p:spTgt>
                                        </p:tgtEl>
                                      </p:cBhvr>
                                    </p:animEffect>
                                  </p:childTnLst>
                                </p:cTn>
                              </p:par>
                              <p:par>
                                <p:cTn id="11" presetID="53"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4"/>
                                        </p:tgtEl>
                                      </p:cBhvr>
                                    </p:animEffect>
                                    <p:set>
                                      <p:cBhvr>
                                        <p:cTn id="20" dur="1" fill="hold">
                                          <p:stCondLst>
                                            <p:cond delay="1999"/>
                                          </p:stCondLst>
                                        </p:cTn>
                                        <p:tgtEl>
                                          <p:spTgt spid="14"/>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wipe(left)">
                                      <p:cBhvr>
                                        <p:cTn id="23" dur="1000"/>
                                        <p:tgtEl>
                                          <p:spTgt spid="20">
                                            <p:txEl>
                                              <p:pRg st="1" end="1"/>
                                            </p:txEl>
                                          </p:spTgt>
                                        </p:tgtEl>
                                      </p:cBhvr>
                                    </p:animEffect>
                                  </p:childTnLst>
                                </p:cTn>
                              </p:par>
                              <p:par>
                                <p:cTn id="24" presetID="53" presetClass="entr" presetSubtype="0" fill="hold" nodeType="withEffect">
                                  <p:stCondLst>
                                    <p:cond delay="0"/>
                                  </p:stCondLst>
                                  <p:childTnLst>
                                    <p:set>
                                      <p:cBhvr>
                                        <p:cTn id="25" dur="1" fill="hold">
                                          <p:stCondLst>
                                            <p:cond delay="0"/>
                                          </p:stCondLst>
                                        </p:cTn>
                                        <p:tgtEl>
                                          <p:spTgt spid="50180"/>
                                        </p:tgtEl>
                                        <p:attrNameLst>
                                          <p:attrName>style.visibility</p:attrName>
                                        </p:attrNameLst>
                                      </p:cBhvr>
                                      <p:to>
                                        <p:strVal val="visible"/>
                                      </p:to>
                                    </p:set>
                                    <p:anim calcmode="lin" valueType="num">
                                      <p:cBhvr>
                                        <p:cTn id="26" dur="500" fill="hold"/>
                                        <p:tgtEl>
                                          <p:spTgt spid="50180"/>
                                        </p:tgtEl>
                                        <p:attrNameLst>
                                          <p:attrName>ppt_w</p:attrName>
                                        </p:attrNameLst>
                                      </p:cBhvr>
                                      <p:tavLst>
                                        <p:tav tm="0">
                                          <p:val>
                                            <p:fltVal val="0"/>
                                          </p:val>
                                        </p:tav>
                                        <p:tav tm="100000">
                                          <p:val>
                                            <p:strVal val="#ppt_w"/>
                                          </p:val>
                                        </p:tav>
                                      </p:tavLst>
                                    </p:anim>
                                    <p:anim calcmode="lin" valueType="num">
                                      <p:cBhvr>
                                        <p:cTn id="27" dur="500" fill="hold"/>
                                        <p:tgtEl>
                                          <p:spTgt spid="50180"/>
                                        </p:tgtEl>
                                        <p:attrNameLst>
                                          <p:attrName>ppt_h</p:attrName>
                                        </p:attrNameLst>
                                      </p:cBhvr>
                                      <p:tavLst>
                                        <p:tav tm="0">
                                          <p:val>
                                            <p:fltVal val="0"/>
                                          </p:val>
                                        </p:tav>
                                        <p:tav tm="100000">
                                          <p:val>
                                            <p:strVal val="#ppt_h"/>
                                          </p:val>
                                        </p:tav>
                                      </p:tavLst>
                                    </p:anim>
                                    <p:animEffect transition="in" filter="fade">
                                      <p:cBhvr>
                                        <p:cTn id="28" dur="500"/>
                                        <p:tgtEl>
                                          <p:spTgt spid="5018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50180"/>
                                        </p:tgtEl>
                                      </p:cBhvr>
                                    </p:animEffect>
                                    <p:set>
                                      <p:cBhvr>
                                        <p:cTn id="33" dur="1" fill="hold">
                                          <p:stCondLst>
                                            <p:cond delay="1999"/>
                                          </p:stCondLst>
                                        </p:cTn>
                                        <p:tgtEl>
                                          <p:spTgt spid="50180"/>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20">
                                            <p:txEl>
                                              <p:pRg st="2" end="2"/>
                                            </p:txEl>
                                          </p:spTgt>
                                        </p:tgtEl>
                                        <p:attrNameLst>
                                          <p:attrName>style.visibility</p:attrName>
                                        </p:attrNameLst>
                                      </p:cBhvr>
                                      <p:to>
                                        <p:strVal val="visible"/>
                                      </p:to>
                                    </p:set>
                                    <p:animEffect transition="in" filter="wipe(left)">
                                      <p:cBhvr>
                                        <p:cTn id="36" dur="1000"/>
                                        <p:tgtEl>
                                          <p:spTgt spid="20">
                                            <p:txEl>
                                              <p:pRg st="2" end="2"/>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50182"/>
                                        </p:tgtEl>
                                        <p:attrNameLst>
                                          <p:attrName>style.visibility</p:attrName>
                                        </p:attrNameLst>
                                      </p:cBhvr>
                                      <p:to>
                                        <p:strVal val="visible"/>
                                      </p:to>
                                    </p:set>
                                    <p:anim calcmode="lin" valueType="num">
                                      <p:cBhvr>
                                        <p:cTn id="39" dur="500" fill="hold"/>
                                        <p:tgtEl>
                                          <p:spTgt spid="50182"/>
                                        </p:tgtEl>
                                        <p:attrNameLst>
                                          <p:attrName>ppt_w</p:attrName>
                                        </p:attrNameLst>
                                      </p:cBhvr>
                                      <p:tavLst>
                                        <p:tav tm="0">
                                          <p:val>
                                            <p:fltVal val="0"/>
                                          </p:val>
                                        </p:tav>
                                        <p:tav tm="100000">
                                          <p:val>
                                            <p:strVal val="#ppt_w"/>
                                          </p:val>
                                        </p:tav>
                                      </p:tavLst>
                                    </p:anim>
                                    <p:anim calcmode="lin" valueType="num">
                                      <p:cBhvr>
                                        <p:cTn id="40" dur="500" fill="hold"/>
                                        <p:tgtEl>
                                          <p:spTgt spid="50182"/>
                                        </p:tgtEl>
                                        <p:attrNameLst>
                                          <p:attrName>ppt_h</p:attrName>
                                        </p:attrNameLst>
                                      </p:cBhvr>
                                      <p:tavLst>
                                        <p:tav tm="0">
                                          <p:val>
                                            <p:fltVal val="0"/>
                                          </p:val>
                                        </p:tav>
                                        <p:tav tm="100000">
                                          <p:val>
                                            <p:strVal val="#ppt_h"/>
                                          </p:val>
                                        </p:tav>
                                      </p:tavLst>
                                    </p:anim>
                                    <p:animEffect transition="in" filter="fade">
                                      <p:cBhvr>
                                        <p:cTn id="41" dur="500"/>
                                        <p:tgtEl>
                                          <p:spTgt spid="5018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000"/>
                                        <p:tgtEl>
                                          <p:spTgt spid="50182"/>
                                        </p:tgtEl>
                                      </p:cBhvr>
                                    </p:animEffect>
                                    <p:set>
                                      <p:cBhvr>
                                        <p:cTn id="46" dur="1" fill="hold">
                                          <p:stCondLst>
                                            <p:cond delay="1999"/>
                                          </p:stCondLst>
                                        </p:cTn>
                                        <p:tgtEl>
                                          <p:spTgt spid="50182"/>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20">
                                            <p:txEl>
                                              <p:pRg st="3" end="3"/>
                                            </p:txEl>
                                          </p:spTgt>
                                        </p:tgtEl>
                                        <p:attrNameLst>
                                          <p:attrName>style.visibility</p:attrName>
                                        </p:attrNameLst>
                                      </p:cBhvr>
                                      <p:to>
                                        <p:strVal val="visible"/>
                                      </p:to>
                                    </p:set>
                                    <p:animEffect transition="in" filter="wipe(left)">
                                      <p:cBhvr>
                                        <p:cTn id="49" dur="1000"/>
                                        <p:tgtEl>
                                          <p:spTgt spid="20">
                                            <p:txEl>
                                              <p:pRg st="3" end="3"/>
                                            </p:txEl>
                                          </p:spTgt>
                                        </p:tgtEl>
                                      </p:cBhvr>
                                    </p:animEffect>
                                  </p:childTnLst>
                                </p:cTn>
                              </p:par>
                              <p:par>
                                <p:cTn id="50" presetID="53" presetClass="entr" presetSubtype="0" fill="hold" nodeType="withEffect">
                                  <p:stCondLst>
                                    <p:cond delay="0"/>
                                  </p:stCondLst>
                                  <p:childTnLst>
                                    <p:set>
                                      <p:cBhvr>
                                        <p:cTn id="51" dur="1" fill="hold">
                                          <p:stCondLst>
                                            <p:cond delay="0"/>
                                          </p:stCondLst>
                                        </p:cTn>
                                        <p:tgtEl>
                                          <p:spTgt spid="50185"/>
                                        </p:tgtEl>
                                        <p:attrNameLst>
                                          <p:attrName>style.visibility</p:attrName>
                                        </p:attrNameLst>
                                      </p:cBhvr>
                                      <p:to>
                                        <p:strVal val="visible"/>
                                      </p:to>
                                    </p:set>
                                    <p:anim calcmode="lin" valueType="num">
                                      <p:cBhvr>
                                        <p:cTn id="52" dur="500" fill="hold"/>
                                        <p:tgtEl>
                                          <p:spTgt spid="50185"/>
                                        </p:tgtEl>
                                        <p:attrNameLst>
                                          <p:attrName>ppt_w</p:attrName>
                                        </p:attrNameLst>
                                      </p:cBhvr>
                                      <p:tavLst>
                                        <p:tav tm="0">
                                          <p:val>
                                            <p:fltVal val="0"/>
                                          </p:val>
                                        </p:tav>
                                        <p:tav tm="100000">
                                          <p:val>
                                            <p:strVal val="#ppt_w"/>
                                          </p:val>
                                        </p:tav>
                                      </p:tavLst>
                                    </p:anim>
                                    <p:anim calcmode="lin" valueType="num">
                                      <p:cBhvr>
                                        <p:cTn id="53" dur="500" fill="hold"/>
                                        <p:tgtEl>
                                          <p:spTgt spid="50185"/>
                                        </p:tgtEl>
                                        <p:attrNameLst>
                                          <p:attrName>ppt_h</p:attrName>
                                        </p:attrNameLst>
                                      </p:cBhvr>
                                      <p:tavLst>
                                        <p:tav tm="0">
                                          <p:val>
                                            <p:fltVal val="0"/>
                                          </p:val>
                                        </p:tav>
                                        <p:tav tm="100000">
                                          <p:val>
                                            <p:strVal val="#ppt_h"/>
                                          </p:val>
                                        </p:tav>
                                      </p:tavLst>
                                    </p:anim>
                                    <p:animEffect transition="in" filter="fade">
                                      <p:cBhvr>
                                        <p:cTn id="54" dur="500"/>
                                        <p:tgtEl>
                                          <p:spTgt spid="5018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2000"/>
                                        <p:tgtEl>
                                          <p:spTgt spid="50185"/>
                                        </p:tgtEl>
                                      </p:cBhvr>
                                    </p:animEffect>
                                    <p:set>
                                      <p:cBhvr>
                                        <p:cTn id="59" dur="1" fill="hold">
                                          <p:stCondLst>
                                            <p:cond delay="1999"/>
                                          </p:stCondLst>
                                        </p:cTn>
                                        <p:tgtEl>
                                          <p:spTgt spid="50185"/>
                                        </p:tgtEl>
                                        <p:attrNameLst>
                                          <p:attrName>style.visibility</p:attrName>
                                        </p:attrNameLst>
                                      </p:cBhvr>
                                      <p:to>
                                        <p:strVal val="hidden"/>
                                      </p:to>
                                    </p:set>
                                  </p:childTnLst>
                                </p:cTn>
                              </p:par>
                              <p:par>
                                <p:cTn id="60" presetID="53" presetClass="entr" presetSubtype="0" fill="hold" nodeType="withEffect">
                                  <p:stCondLst>
                                    <p:cond delay="0"/>
                                  </p:stCondLst>
                                  <p:childTnLst>
                                    <p:set>
                                      <p:cBhvr>
                                        <p:cTn id="61" dur="1" fill="hold">
                                          <p:stCondLst>
                                            <p:cond delay="0"/>
                                          </p:stCondLst>
                                        </p:cTn>
                                        <p:tgtEl>
                                          <p:spTgt spid="62466"/>
                                        </p:tgtEl>
                                        <p:attrNameLst>
                                          <p:attrName>style.visibility</p:attrName>
                                        </p:attrNameLst>
                                      </p:cBhvr>
                                      <p:to>
                                        <p:strVal val="visible"/>
                                      </p:to>
                                    </p:set>
                                    <p:anim calcmode="lin" valueType="num">
                                      <p:cBhvr>
                                        <p:cTn id="62" dur="500" fill="hold"/>
                                        <p:tgtEl>
                                          <p:spTgt spid="62466"/>
                                        </p:tgtEl>
                                        <p:attrNameLst>
                                          <p:attrName>ppt_w</p:attrName>
                                        </p:attrNameLst>
                                      </p:cBhvr>
                                      <p:tavLst>
                                        <p:tav tm="0">
                                          <p:val>
                                            <p:fltVal val="0"/>
                                          </p:val>
                                        </p:tav>
                                        <p:tav tm="100000">
                                          <p:val>
                                            <p:strVal val="#ppt_w"/>
                                          </p:val>
                                        </p:tav>
                                      </p:tavLst>
                                    </p:anim>
                                    <p:anim calcmode="lin" valueType="num">
                                      <p:cBhvr>
                                        <p:cTn id="63" dur="500" fill="hold"/>
                                        <p:tgtEl>
                                          <p:spTgt spid="62466"/>
                                        </p:tgtEl>
                                        <p:attrNameLst>
                                          <p:attrName>ppt_h</p:attrName>
                                        </p:attrNameLst>
                                      </p:cBhvr>
                                      <p:tavLst>
                                        <p:tav tm="0">
                                          <p:val>
                                            <p:fltVal val="0"/>
                                          </p:val>
                                        </p:tav>
                                        <p:tav tm="100000">
                                          <p:val>
                                            <p:strVal val="#ppt_h"/>
                                          </p:val>
                                        </p:tav>
                                      </p:tavLst>
                                    </p:anim>
                                    <p:animEffect transition="in" filter="fade">
                                      <p:cBhvr>
                                        <p:cTn id="64" dur="5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038" y="1013222"/>
            <a:ext cx="4240212" cy="5306581"/>
          </a:xfrm>
          <a:prstGeom prst="rect">
            <a:avLst/>
          </a:prstGeom>
        </p:spPr>
        <p:txBody>
          <a:bodyPr>
            <a:spAutoFit/>
          </a:bodyPr>
          <a:lstStyle/>
          <a:p>
            <a:pPr algn="ctr" fontAlgn="auto">
              <a:lnSpc>
                <a:spcPts val="3400"/>
              </a:lnSpc>
              <a:spcBef>
                <a:spcPts val="0"/>
              </a:spcBef>
              <a:spcAft>
                <a:spcPts val="600"/>
              </a:spcAft>
              <a:defRPr/>
            </a:pPr>
            <a:r>
              <a:rPr lang="en-US" sz="3200" b="1" dirty="0">
                <a:solidFill>
                  <a:srgbClr val="FF0000"/>
                </a:solidFill>
                <a:effectLst>
                  <a:outerShdw blurRad="38100" dist="38100" dir="2700000" algn="tl">
                    <a:srgbClr val="000000">
                      <a:alpha val="43137"/>
                    </a:srgbClr>
                  </a:outerShdw>
                </a:effectLst>
                <a:latin typeface="Calibri" pitchFamily="34" charset="0"/>
                <a:cs typeface="+mn-cs"/>
              </a:rPr>
              <a:t>The largest ethnic groups in Newfoundland and Labrador are:</a:t>
            </a:r>
          </a:p>
          <a:p>
            <a:pPr fontAlgn="auto">
              <a:spcBef>
                <a:spcPts val="0"/>
              </a:spcBef>
              <a:spcAft>
                <a:spcPts val="1200"/>
              </a:spcAft>
              <a:defRPr/>
            </a:pPr>
            <a:endParaRPr lang="en-US" sz="1050" b="1" dirty="0">
              <a:effectLst>
                <a:outerShdw blurRad="38100" dist="38100" dir="2700000" algn="tl">
                  <a:srgbClr val="000000">
                    <a:alpha val="43137"/>
                  </a:srgbClr>
                </a:outerShdw>
              </a:effectLst>
              <a:latin typeface="Calibri" pitchFamily="34" charset="0"/>
            </a:endParaRPr>
          </a:p>
          <a:p>
            <a:pPr fontAlgn="auto">
              <a:spcBef>
                <a:spcPts val="0"/>
              </a:spcBef>
              <a:spcAft>
                <a:spcPts val="1200"/>
              </a:spcAft>
              <a:tabLst>
                <a:tab pos="461963" algn="l"/>
              </a:tabLst>
              <a:defRPr/>
            </a:pPr>
            <a:r>
              <a:rPr lang="en-US" sz="3200" b="1" dirty="0">
                <a:effectLst>
                  <a:outerShdw blurRad="38100" dist="38100" dir="2700000" algn="tl">
                    <a:srgbClr val="000000">
                      <a:alpha val="43137"/>
                    </a:srgbClr>
                  </a:outerShdw>
                </a:effectLst>
                <a:latin typeface="Calibri" pitchFamily="34" charset="0"/>
                <a:cs typeface="+mn-cs"/>
              </a:rPr>
              <a:t>	English (39.4%)</a:t>
            </a:r>
          </a:p>
          <a:p>
            <a:pPr fontAlgn="auto">
              <a:spcBef>
                <a:spcPts val="0"/>
              </a:spcBef>
              <a:spcAft>
                <a:spcPts val="1200"/>
              </a:spcAft>
              <a:tabLst>
                <a:tab pos="461963" algn="l"/>
              </a:tabLst>
              <a:defRPr/>
            </a:pPr>
            <a:r>
              <a:rPr lang="en-US" sz="3200" b="1" dirty="0">
                <a:effectLst>
                  <a:outerShdw blurRad="38100" dist="38100" dir="2700000" algn="tl">
                    <a:srgbClr val="000000">
                      <a:alpha val="43137"/>
                    </a:srgbClr>
                  </a:outerShdw>
                </a:effectLst>
                <a:latin typeface="Calibri" pitchFamily="34" charset="0"/>
                <a:cs typeface="+mn-cs"/>
              </a:rPr>
              <a:t>	Irish (19.7%) </a:t>
            </a:r>
          </a:p>
          <a:p>
            <a:pPr fontAlgn="auto">
              <a:spcBef>
                <a:spcPts val="0"/>
              </a:spcBef>
              <a:spcAft>
                <a:spcPts val="1200"/>
              </a:spcAft>
              <a:tabLst>
                <a:tab pos="461963" algn="l"/>
              </a:tabLst>
              <a:defRPr/>
            </a:pPr>
            <a:r>
              <a:rPr lang="en-US" sz="3200" b="1" dirty="0">
                <a:effectLst>
                  <a:outerShdw blurRad="38100" dist="38100" dir="2700000" algn="tl">
                    <a:srgbClr val="000000">
                      <a:alpha val="43137"/>
                    </a:srgbClr>
                  </a:outerShdw>
                </a:effectLst>
                <a:latin typeface="Calibri" pitchFamily="34" charset="0"/>
                <a:cs typeface="+mn-cs"/>
              </a:rPr>
              <a:t>	Scottish (6.0%) </a:t>
            </a:r>
          </a:p>
          <a:p>
            <a:pPr fontAlgn="auto">
              <a:spcBef>
                <a:spcPts val="0"/>
              </a:spcBef>
              <a:spcAft>
                <a:spcPts val="1200"/>
              </a:spcAft>
              <a:tabLst>
                <a:tab pos="461963" algn="l"/>
              </a:tabLst>
              <a:defRPr/>
            </a:pPr>
            <a:r>
              <a:rPr lang="en-US" sz="3200" b="1" dirty="0">
                <a:effectLst>
                  <a:outerShdw blurRad="38100" dist="38100" dir="2700000" algn="tl">
                    <a:srgbClr val="000000">
                      <a:alpha val="43137"/>
                    </a:srgbClr>
                  </a:outerShdw>
                </a:effectLst>
                <a:latin typeface="Calibri" pitchFamily="34" charset="0"/>
                <a:cs typeface="+mn-cs"/>
              </a:rPr>
              <a:t>	French (5.5%)</a:t>
            </a:r>
          </a:p>
          <a:p>
            <a:pPr fontAlgn="auto">
              <a:spcBef>
                <a:spcPts val="0"/>
              </a:spcBef>
              <a:spcAft>
                <a:spcPts val="1200"/>
              </a:spcAft>
              <a:tabLst>
                <a:tab pos="461963" algn="l"/>
              </a:tabLst>
              <a:defRPr/>
            </a:pPr>
            <a:r>
              <a:rPr lang="en-US" sz="3200" b="1" dirty="0">
                <a:effectLst>
                  <a:outerShdw blurRad="38100" dist="38100" dir="2700000" algn="tl">
                    <a:srgbClr val="000000">
                      <a:alpha val="43137"/>
                    </a:srgbClr>
                  </a:outerShdw>
                </a:effectLst>
                <a:latin typeface="Calibri" pitchFamily="34" charset="0"/>
                <a:cs typeface="+mn-cs"/>
              </a:rPr>
              <a:t>	First Nations (3.2%)</a:t>
            </a:r>
          </a:p>
        </p:txBody>
      </p:sp>
      <p:sp>
        <p:nvSpPr>
          <p:cNvPr id="3" name="TextBox 2"/>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NEWFOUNDLAND DEMOGRAPHICS</a:t>
            </a:r>
          </a:p>
        </p:txBody>
      </p:sp>
      <p:pic>
        <p:nvPicPr>
          <p:cNvPr id="3074" name="Picture 2"/>
          <p:cNvPicPr>
            <a:picLocks noChangeAspect="1" noChangeArrowheads="1"/>
          </p:cNvPicPr>
          <p:nvPr/>
        </p:nvPicPr>
        <p:blipFill>
          <a:blip r:embed="rId2" cstate="print"/>
          <a:srcRect/>
          <a:stretch>
            <a:fillRect/>
          </a:stretch>
        </p:blipFill>
        <p:spPr bwMode="auto">
          <a:xfrm>
            <a:off x="4494213" y="1246188"/>
            <a:ext cx="4649787" cy="5073650"/>
          </a:xfrm>
          <a:prstGeom prst="rect">
            <a:avLst/>
          </a:prstGeom>
          <a:noFill/>
          <a:ln w="9525">
            <a:noFill/>
            <a:miter lim="800000"/>
            <a:headEnd/>
            <a:tailEnd/>
          </a:ln>
        </p:spPr>
      </p:pic>
      <p:sp>
        <p:nvSpPr>
          <p:cNvPr id="29701" name="Slide Number Placeholder 3"/>
          <p:cNvSpPr>
            <a:spLocks noGrp="1"/>
          </p:cNvSpPr>
          <p:nvPr>
            <p:ph type="sldNum" sz="quarter" idx="10"/>
          </p:nvPr>
        </p:nvSpPr>
        <p:spPr bwMode="auto">
          <a:xfrm>
            <a:off x="0" y="6519863"/>
            <a:ext cx="533400" cy="365125"/>
          </a:xfrm>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F9030EC9-B2AB-4C05-8B85-A686B05E6085}" type="slidenum">
              <a:rPr lang="en-US" sz="1200" b="1" smtClean="0">
                <a:solidFill>
                  <a:schemeClr val="tx1"/>
                </a:solidFill>
                <a:latin typeface="Calibri" pitchFamily="34" charset="0"/>
              </a:rPr>
              <a:pPr fontAlgn="base">
                <a:spcBef>
                  <a:spcPct val="0"/>
                </a:spcBef>
                <a:spcAft>
                  <a:spcPct val="0"/>
                </a:spcAft>
                <a:defRPr/>
              </a:pPr>
              <a:t>16</a:t>
            </a:fld>
            <a:endParaRPr lang="en-US" sz="1200" b="1" dirty="0">
              <a:solidFill>
                <a:schemeClr val="tx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1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left)">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left)">
                                      <p:cBhvr>
                                        <p:cTn id="21" dur="1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1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ipe(left)">
                                      <p:cBhvr>
                                        <p:cTn id="31" dur="1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wipe(left)">
                                      <p:cBhvr>
                                        <p:cTn id="36"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2802477" y="2705725"/>
            <a:ext cx="3539046" cy="1446550"/>
          </a:xfrm>
          <a:prstGeom prst="rect">
            <a:avLst/>
          </a:prstGeom>
          <a:solidFill>
            <a:srgbClr val="FFFF00"/>
          </a:solidFill>
        </p:spPr>
        <p:txBody>
          <a:bodyPr wrap="none" rtlCol="0">
            <a:spAutoFit/>
          </a:bodyPr>
          <a:lstStyle/>
          <a:p>
            <a:pPr algn="ctr"/>
            <a:r>
              <a:rPr lang="en-US" sz="8800" b="1" dirty="0"/>
              <a:t>SIGHTS</a:t>
            </a:r>
          </a:p>
        </p:txBody>
      </p:sp>
    </p:spTree>
    <p:extLst>
      <p:ext uri="{BB962C8B-B14F-4D97-AF65-F5344CB8AC3E}">
        <p14:creationId xmlns="" xmlns:p14="http://schemas.microsoft.com/office/powerpoint/2010/main" val="748091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36152" y="-100590"/>
            <a:ext cx="5471697" cy="6958590"/>
            <a:chOff x="1905000" y="-100590"/>
            <a:chExt cx="5471697" cy="6958590"/>
          </a:xfrm>
        </p:grpSpPr>
        <p:pic>
          <p:nvPicPr>
            <p:cNvPr id="8" name="Picture 7"/>
            <p:cNvPicPr>
              <a:picLocks noChangeAspect="1" noChangeArrowheads="1"/>
            </p:cNvPicPr>
            <p:nvPr/>
          </p:nvPicPr>
          <p:blipFill>
            <a:blip r:embed="rId2" cstate="print"/>
            <a:srcRect/>
            <a:stretch>
              <a:fillRect/>
            </a:stretch>
          </p:blipFill>
          <p:spPr bwMode="auto">
            <a:xfrm>
              <a:off x="1905000" y="0"/>
              <a:ext cx="5471697" cy="6858000"/>
            </a:xfrm>
            <a:prstGeom prst="rect">
              <a:avLst/>
            </a:prstGeom>
            <a:noFill/>
            <a:ln w="9525">
              <a:noFill/>
              <a:miter lim="800000"/>
              <a:headEnd/>
              <a:tailEnd/>
            </a:ln>
            <a:effectLst/>
          </p:spPr>
        </p:pic>
        <p:sp>
          <p:nvSpPr>
            <p:cNvPr id="9" name="TextBox 8"/>
            <p:cNvSpPr txBox="1"/>
            <p:nvPr/>
          </p:nvSpPr>
          <p:spPr>
            <a:xfrm rot="3708351">
              <a:off x="4279694" y="1557554"/>
              <a:ext cx="4024173" cy="707886"/>
            </a:xfrm>
            <a:prstGeom prst="rect">
              <a:avLst/>
            </a:prstGeom>
            <a:noFill/>
          </p:spPr>
          <p:txBody>
            <a:bodyPr wrap="square" rtlCol="0">
              <a:spAutoFit/>
            </a:bodyPr>
            <a:lstStyle/>
            <a:p>
              <a:r>
                <a:rPr lang="en-US" sz="4000" dirty="0">
                  <a:latin typeface="Chela One" pitchFamily="2" charset="0"/>
                </a:rPr>
                <a:t>NEWFOUNDLAND</a:t>
              </a:r>
            </a:p>
          </p:txBody>
        </p:sp>
      </p:grpSp>
      <p:pic>
        <p:nvPicPr>
          <p:cNvPr id="94210" name="Picture 2"/>
          <p:cNvPicPr>
            <a:picLocks noChangeAspect="1" noChangeArrowheads="1"/>
          </p:cNvPicPr>
          <p:nvPr/>
        </p:nvPicPr>
        <p:blipFill>
          <a:blip r:embed="rId3" cstate="print"/>
          <a:srcRect/>
          <a:stretch>
            <a:fillRect/>
          </a:stretch>
        </p:blipFill>
        <p:spPr bwMode="auto">
          <a:xfrm>
            <a:off x="-19050" y="287282"/>
            <a:ext cx="9144000" cy="6570718"/>
          </a:xfrm>
          <a:prstGeom prst="rect">
            <a:avLst/>
          </a:prstGeom>
          <a:noFill/>
          <a:ln w="9525">
            <a:noFill/>
            <a:miter lim="800000"/>
            <a:headEnd/>
            <a:tailEnd/>
          </a:ln>
          <a:effectLst/>
        </p:spPr>
      </p:pic>
      <p:pic>
        <p:nvPicPr>
          <p:cNvPr id="94211" name="Picture 3"/>
          <p:cNvPicPr>
            <a:picLocks noChangeAspect="1" noChangeArrowheads="1"/>
          </p:cNvPicPr>
          <p:nvPr/>
        </p:nvPicPr>
        <p:blipFill>
          <a:blip r:embed="rId4" cstate="print"/>
          <a:srcRect/>
          <a:stretch>
            <a:fillRect/>
          </a:stretch>
        </p:blipFill>
        <p:spPr bwMode="auto">
          <a:xfrm>
            <a:off x="0" y="765119"/>
            <a:ext cx="9105900" cy="6057900"/>
          </a:xfrm>
          <a:prstGeom prst="rect">
            <a:avLst/>
          </a:prstGeom>
          <a:noFill/>
          <a:ln w="9525">
            <a:noFill/>
            <a:miter lim="800000"/>
            <a:headEnd/>
            <a:tailEnd/>
          </a:ln>
          <a:effectLst/>
        </p:spPr>
      </p:pic>
      <p:pic>
        <p:nvPicPr>
          <p:cNvPr id="94212" name="Picture 4"/>
          <p:cNvPicPr>
            <a:picLocks noChangeAspect="1" noChangeArrowheads="1"/>
          </p:cNvPicPr>
          <p:nvPr/>
        </p:nvPicPr>
        <p:blipFill>
          <a:blip r:embed="rId5" cstate="print"/>
          <a:srcRect/>
          <a:stretch>
            <a:fillRect/>
          </a:stretch>
        </p:blipFill>
        <p:spPr bwMode="auto">
          <a:xfrm>
            <a:off x="-1" y="765119"/>
            <a:ext cx="9144000" cy="6100789"/>
          </a:xfrm>
          <a:prstGeom prst="rect">
            <a:avLst/>
          </a:prstGeom>
          <a:noFill/>
          <a:ln w="9525">
            <a:noFill/>
            <a:miter lim="800000"/>
            <a:headEnd/>
            <a:tailEnd/>
          </a:ln>
          <a:effectLst/>
        </p:spPr>
      </p:pic>
      <p:pic>
        <p:nvPicPr>
          <p:cNvPr id="94213" name="Picture 5"/>
          <p:cNvPicPr>
            <a:picLocks noChangeAspect="1" noChangeArrowheads="1"/>
          </p:cNvPicPr>
          <p:nvPr/>
        </p:nvPicPr>
        <p:blipFill>
          <a:blip r:embed="rId6" cstate="print"/>
          <a:srcRect/>
          <a:stretch>
            <a:fillRect/>
          </a:stretch>
        </p:blipFill>
        <p:spPr bwMode="auto">
          <a:xfrm>
            <a:off x="0" y="774753"/>
            <a:ext cx="9144000" cy="6083247"/>
          </a:xfrm>
          <a:prstGeom prst="rect">
            <a:avLst/>
          </a:prstGeom>
          <a:noFill/>
          <a:ln w="9525">
            <a:noFill/>
            <a:miter lim="800000"/>
            <a:headEnd/>
            <a:tailEnd/>
          </a:ln>
          <a:effectLst/>
        </p:spPr>
      </p:pic>
      <p:sp>
        <p:nvSpPr>
          <p:cNvPr id="6" name="TextBox 5"/>
          <p:cNvSpPr txBox="1"/>
          <p:nvPr/>
        </p:nvSpPr>
        <p:spPr>
          <a:xfrm>
            <a:off x="0" y="0"/>
            <a:ext cx="9144000" cy="830997"/>
          </a:xfrm>
          <a:prstGeom prst="rect">
            <a:avLst/>
          </a:prstGeom>
          <a:solidFill>
            <a:srgbClr val="FFFF00"/>
          </a:solidFill>
        </p:spPr>
        <p:txBody>
          <a:bodyPr wrap="square" rtlCol="0">
            <a:spAutoFit/>
          </a:bodyPr>
          <a:lstStyle/>
          <a:p>
            <a:pPr algn="ctr"/>
            <a:r>
              <a:rPr lang="en-US" sz="4800" dirty="0"/>
              <a:t>NEWFOUNDLAND SIGHTS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4210"/>
                                        </p:tgtEl>
                                        <p:attrNameLst>
                                          <p:attrName>style.visibility</p:attrName>
                                        </p:attrNameLst>
                                      </p:cBhvr>
                                      <p:to>
                                        <p:strVal val="visible"/>
                                      </p:to>
                                    </p:set>
                                    <p:animEffect transition="in" filter="wipe(left)">
                                      <p:cBhvr>
                                        <p:cTn id="10" dur="2000"/>
                                        <p:tgtEl>
                                          <p:spTgt spid="942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94211"/>
                                        </p:tgtEl>
                                        <p:attrNameLst>
                                          <p:attrName>style.visibility</p:attrName>
                                        </p:attrNameLst>
                                      </p:cBhvr>
                                      <p:to>
                                        <p:strVal val="visible"/>
                                      </p:to>
                                    </p:set>
                                    <p:animEffect transition="in" filter="wipe(right)">
                                      <p:cBhvr>
                                        <p:cTn id="15" dur="2000"/>
                                        <p:tgtEl>
                                          <p:spTgt spid="942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4212"/>
                                        </p:tgtEl>
                                        <p:attrNameLst>
                                          <p:attrName>style.visibility</p:attrName>
                                        </p:attrNameLst>
                                      </p:cBhvr>
                                      <p:to>
                                        <p:strVal val="visible"/>
                                      </p:to>
                                    </p:set>
                                    <p:animEffect transition="in" filter="wipe(left)">
                                      <p:cBhvr>
                                        <p:cTn id="20" dur="2000"/>
                                        <p:tgtEl>
                                          <p:spTgt spid="942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94213"/>
                                        </p:tgtEl>
                                        <p:attrNameLst>
                                          <p:attrName>style.visibility</p:attrName>
                                        </p:attrNameLst>
                                      </p:cBhvr>
                                      <p:to>
                                        <p:strVal val="visible"/>
                                      </p:to>
                                    </p:set>
                                    <p:animEffect transition="in" filter="wipe(right)">
                                      <p:cBhvr>
                                        <p:cTn id="25" dur="2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36152" y="-100590"/>
            <a:ext cx="5471697" cy="6958590"/>
            <a:chOff x="1905000" y="-100590"/>
            <a:chExt cx="5471697" cy="6958590"/>
          </a:xfrm>
        </p:grpSpPr>
        <p:pic>
          <p:nvPicPr>
            <p:cNvPr id="11" name="Picture 10"/>
            <p:cNvPicPr>
              <a:picLocks noChangeAspect="1" noChangeArrowheads="1"/>
            </p:cNvPicPr>
            <p:nvPr/>
          </p:nvPicPr>
          <p:blipFill>
            <a:blip r:embed="rId2" cstate="print"/>
            <a:srcRect/>
            <a:stretch>
              <a:fillRect/>
            </a:stretch>
          </p:blipFill>
          <p:spPr bwMode="auto">
            <a:xfrm>
              <a:off x="1905000" y="0"/>
              <a:ext cx="5471697" cy="6858000"/>
            </a:xfrm>
            <a:prstGeom prst="rect">
              <a:avLst/>
            </a:prstGeom>
            <a:noFill/>
            <a:ln w="9525">
              <a:noFill/>
              <a:miter lim="800000"/>
              <a:headEnd/>
              <a:tailEnd/>
            </a:ln>
            <a:effectLst/>
          </p:spPr>
        </p:pic>
        <p:sp>
          <p:nvSpPr>
            <p:cNvPr id="12" name="TextBox 11"/>
            <p:cNvSpPr txBox="1"/>
            <p:nvPr/>
          </p:nvSpPr>
          <p:spPr>
            <a:xfrm rot="3708351">
              <a:off x="4279694" y="1557554"/>
              <a:ext cx="4024173" cy="707886"/>
            </a:xfrm>
            <a:prstGeom prst="rect">
              <a:avLst/>
            </a:prstGeom>
            <a:noFill/>
          </p:spPr>
          <p:txBody>
            <a:bodyPr wrap="square" rtlCol="0">
              <a:spAutoFit/>
            </a:bodyPr>
            <a:lstStyle/>
            <a:p>
              <a:r>
                <a:rPr lang="en-US" sz="4000" dirty="0">
                  <a:latin typeface="Chela One" pitchFamily="2" charset="0"/>
                </a:rPr>
                <a:t>NEWFOUNDLAND</a:t>
              </a:r>
            </a:p>
          </p:txBody>
        </p:sp>
      </p:grpSp>
      <p:grpSp>
        <p:nvGrpSpPr>
          <p:cNvPr id="23" name="Group 22"/>
          <p:cNvGrpSpPr/>
          <p:nvPr/>
        </p:nvGrpSpPr>
        <p:grpSpPr>
          <a:xfrm>
            <a:off x="0" y="914400"/>
            <a:ext cx="9144000" cy="5079377"/>
            <a:chOff x="0" y="914400"/>
            <a:chExt cx="9144000" cy="5079377"/>
          </a:xfrm>
        </p:grpSpPr>
        <p:grpSp>
          <p:nvGrpSpPr>
            <p:cNvPr id="10" name="Group 9"/>
            <p:cNvGrpSpPr/>
            <p:nvPr/>
          </p:nvGrpSpPr>
          <p:grpSpPr>
            <a:xfrm>
              <a:off x="0" y="914400"/>
              <a:ext cx="9144000" cy="5079377"/>
              <a:chOff x="0" y="0"/>
              <a:chExt cx="9144000" cy="5079377"/>
            </a:xfrm>
          </p:grpSpPr>
          <p:pic>
            <p:nvPicPr>
              <p:cNvPr id="96258" name="Picture 2"/>
              <p:cNvPicPr>
                <a:picLocks noChangeAspect="1" noChangeArrowheads="1"/>
              </p:cNvPicPr>
              <p:nvPr/>
            </p:nvPicPr>
            <p:blipFill>
              <a:blip r:embed="rId3" cstate="print"/>
              <a:srcRect/>
              <a:stretch>
                <a:fillRect/>
              </a:stretch>
            </p:blipFill>
            <p:spPr bwMode="auto">
              <a:xfrm>
                <a:off x="0" y="0"/>
                <a:ext cx="9144000" cy="2823712"/>
              </a:xfrm>
              <a:prstGeom prst="rect">
                <a:avLst/>
              </a:prstGeom>
              <a:noFill/>
              <a:ln w="9525">
                <a:noFill/>
                <a:miter lim="800000"/>
                <a:headEnd/>
                <a:tailEnd/>
              </a:ln>
              <a:effectLst/>
            </p:spPr>
          </p:pic>
          <p:pic>
            <p:nvPicPr>
              <p:cNvPr id="96259" name="Picture 3"/>
              <p:cNvPicPr>
                <a:picLocks noChangeAspect="1" noChangeArrowheads="1"/>
              </p:cNvPicPr>
              <p:nvPr/>
            </p:nvPicPr>
            <p:blipFill>
              <a:blip r:embed="rId4" cstate="print"/>
              <a:srcRect/>
              <a:stretch>
                <a:fillRect/>
              </a:stretch>
            </p:blipFill>
            <p:spPr bwMode="auto">
              <a:xfrm>
                <a:off x="0" y="2819400"/>
                <a:ext cx="9144000" cy="2259977"/>
              </a:xfrm>
              <a:prstGeom prst="rect">
                <a:avLst/>
              </a:prstGeom>
              <a:noFill/>
              <a:ln w="9525">
                <a:noFill/>
                <a:miter lim="800000"/>
                <a:headEnd/>
                <a:tailEnd/>
              </a:ln>
              <a:effectLst/>
            </p:spPr>
          </p:pic>
        </p:grpSp>
        <p:sp>
          <p:nvSpPr>
            <p:cNvPr id="22" name="Rectangle 21"/>
            <p:cNvSpPr/>
            <p:nvPr/>
          </p:nvSpPr>
          <p:spPr>
            <a:xfrm>
              <a:off x="10391" y="1427018"/>
              <a:ext cx="2148840" cy="22860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0" y="3276600"/>
            <a:ext cx="2133600" cy="400110"/>
          </a:xfrm>
          <a:prstGeom prst="rect">
            <a:avLst/>
          </a:prstGeom>
          <a:solidFill>
            <a:schemeClr val="tx1"/>
          </a:solidFill>
        </p:spPr>
        <p:txBody>
          <a:bodyPr wrap="square" rtlCol="0">
            <a:spAutoFit/>
          </a:bodyPr>
          <a:lstStyle/>
          <a:p>
            <a:r>
              <a:rPr lang="en-US" sz="2000" b="1" dirty="0">
                <a:solidFill>
                  <a:schemeClr val="bg1"/>
                </a:solidFill>
              </a:rPr>
              <a:t>ICEBERG VIEWING</a:t>
            </a:r>
          </a:p>
        </p:txBody>
      </p:sp>
      <p:sp>
        <p:nvSpPr>
          <p:cNvPr id="15" name="TextBox 14"/>
          <p:cNvSpPr txBox="1"/>
          <p:nvPr/>
        </p:nvSpPr>
        <p:spPr>
          <a:xfrm>
            <a:off x="4648200" y="3276600"/>
            <a:ext cx="2133600" cy="400110"/>
          </a:xfrm>
          <a:prstGeom prst="rect">
            <a:avLst/>
          </a:prstGeom>
          <a:solidFill>
            <a:schemeClr val="tx1"/>
          </a:solidFill>
        </p:spPr>
        <p:txBody>
          <a:bodyPr wrap="square" rtlCol="0">
            <a:spAutoFit/>
          </a:bodyPr>
          <a:lstStyle/>
          <a:p>
            <a:r>
              <a:rPr lang="en-US" sz="2000" b="1" dirty="0">
                <a:solidFill>
                  <a:schemeClr val="bg1"/>
                </a:solidFill>
              </a:rPr>
              <a:t>WHALE </a:t>
            </a:r>
            <a:r>
              <a:rPr lang="en-US" sz="2000" b="1" dirty="0" smtClean="0">
                <a:solidFill>
                  <a:schemeClr val="bg1"/>
                </a:solidFill>
              </a:rPr>
              <a:t>WATCHIN’</a:t>
            </a:r>
            <a:endParaRPr lang="en-US" sz="2000" b="1" dirty="0">
              <a:solidFill>
                <a:schemeClr val="bg1"/>
              </a:solidFill>
            </a:endParaRPr>
          </a:p>
        </p:txBody>
      </p:sp>
      <p:sp>
        <p:nvSpPr>
          <p:cNvPr id="16" name="TextBox 15"/>
          <p:cNvSpPr txBox="1"/>
          <p:nvPr/>
        </p:nvSpPr>
        <p:spPr>
          <a:xfrm>
            <a:off x="6968836" y="3276600"/>
            <a:ext cx="2175164" cy="400110"/>
          </a:xfrm>
          <a:prstGeom prst="rect">
            <a:avLst/>
          </a:prstGeom>
          <a:solidFill>
            <a:schemeClr val="tx1"/>
          </a:solidFill>
        </p:spPr>
        <p:txBody>
          <a:bodyPr wrap="square" rtlCol="0">
            <a:spAutoFit/>
          </a:bodyPr>
          <a:lstStyle/>
          <a:p>
            <a:r>
              <a:rPr lang="en-US" sz="2000" b="1" dirty="0">
                <a:solidFill>
                  <a:schemeClr val="bg1"/>
                </a:solidFill>
              </a:rPr>
              <a:t>HIKING &amp; WALK’IN</a:t>
            </a:r>
          </a:p>
        </p:txBody>
      </p:sp>
      <p:sp>
        <p:nvSpPr>
          <p:cNvPr id="17" name="TextBox 16"/>
          <p:cNvSpPr txBox="1"/>
          <p:nvPr/>
        </p:nvSpPr>
        <p:spPr>
          <a:xfrm>
            <a:off x="0" y="5562600"/>
            <a:ext cx="2133600" cy="400110"/>
          </a:xfrm>
          <a:prstGeom prst="rect">
            <a:avLst/>
          </a:prstGeom>
          <a:solidFill>
            <a:schemeClr val="tx1"/>
          </a:solidFill>
        </p:spPr>
        <p:txBody>
          <a:bodyPr wrap="square" rtlCol="0">
            <a:spAutoFit/>
          </a:bodyPr>
          <a:lstStyle/>
          <a:p>
            <a:r>
              <a:rPr lang="en-US" sz="2000" b="1" dirty="0">
                <a:solidFill>
                  <a:schemeClr val="bg1"/>
                </a:solidFill>
              </a:rPr>
              <a:t>BIRD WATCHING</a:t>
            </a:r>
          </a:p>
        </p:txBody>
      </p:sp>
      <p:sp>
        <p:nvSpPr>
          <p:cNvPr id="18" name="TextBox 17"/>
          <p:cNvSpPr txBox="1"/>
          <p:nvPr/>
        </p:nvSpPr>
        <p:spPr>
          <a:xfrm>
            <a:off x="2362200" y="5562600"/>
            <a:ext cx="2133600" cy="369332"/>
          </a:xfrm>
          <a:prstGeom prst="rect">
            <a:avLst/>
          </a:prstGeom>
          <a:solidFill>
            <a:schemeClr val="tx1"/>
          </a:solidFill>
        </p:spPr>
        <p:txBody>
          <a:bodyPr wrap="square" rtlCol="0">
            <a:spAutoFit/>
          </a:bodyPr>
          <a:lstStyle/>
          <a:p>
            <a:r>
              <a:rPr lang="en-US" b="1" dirty="0">
                <a:solidFill>
                  <a:schemeClr val="bg1"/>
                </a:solidFill>
              </a:rPr>
              <a:t>HISTORY &amp; CULTURE</a:t>
            </a:r>
          </a:p>
        </p:txBody>
      </p:sp>
      <p:sp>
        <p:nvSpPr>
          <p:cNvPr id="19" name="TextBox 18"/>
          <p:cNvSpPr txBox="1"/>
          <p:nvPr/>
        </p:nvSpPr>
        <p:spPr>
          <a:xfrm>
            <a:off x="4648200" y="5562600"/>
            <a:ext cx="2133600" cy="400110"/>
          </a:xfrm>
          <a:prstGeom prst="rect">
            <a:avLst/>
          </a:prstGeom>
          <a:solidFill>
            <a:schemeClr val="tx1"/>
          </a:solidFill>
        </p:spPr>
        <p:txBody>
          <a:bodyPr wrap="square" rtlCol="0">
            <a:spAutoFit/>
          </a:bodyPr>
          <a:lstStyle/>
          <a:p>
            <a:r>
              <a:rPr lang="en-US" sz="2000" b="1" dirty="0">
                <a:solidFill>
                  <a:schemeClr val="bg1"/>
                </a:solidFill>
              </a:rPr>
              <a:t>FESTIVALS</a:t>
            </a:r>
          </a:p>
        </p:txBody>
      </p:sp>
      <p:sp>
        <p:nvSpPr>
          <p:cNvPr id="20" name="TextBox 19"/>
          <p:cNvSpPr txBox="1"/>
          <p:nvPr/>
        </p:nvSpPr>
        <p:spPr>
          <a:xfrm>
            <a:off x="7010400" y="5562600"/>
            <a:ext cx="2133600" cy="400110"/>
          </a:xfrm>
          <a:prstGeom prst="rect">
            <a:avLst/>
          </a:prstGeom>
          <a:solidFill>
            <a:schemeClr val="tx1"/>
          </a:solidFill>
        </p:spPr>
        <p:txBody>
          <a:bodyPr wrap="square" rtlCol="0">
            <a:spAutoFit/>
          </a:bodyPr>
          <a:lstStyle/>
          <a:p>
            <a:r>
              <a:rPr lang="en-US" sz="2000" b="1" dirty="0">
                <a:solidFill>
                  <a:schemeClr val="bg1"/>
                </a:solidFill>
              </a:rPr>
              <a:t>MUSEUMS</a:t>
            </a:r>
          </a:p>
        </p:txBody>
      </p:sp>
      <p:sp>
        <p:nvSpPr>
          <p:cNvPr id="21" name="TextBox 20"/>
          <p:cNvSpPr txBox="1"/>
          <p:nvPr/>
        </p:nvSpPr>
        <p:spPr>
          <a:xfrm>
            <a:off x="0" y="0"/>
            <a:ext cx="9144000" cy="830997"/>
          </a:xfrm>
          <a:prstGeom prst="rect">
            <a:avLst/>
          </a:prstGeom>
          <a:solidFill>
            <a:srgbClr val="FFFF00"/>
          </a:solidFill>
        </p:spPr>
        <p:txBody>
          <a:bodyPr wrap="square" rtlCol="0">
            <a:spAutoFit/>
          </a:bodyPr>
          <a:lstStyle/>
          <a:p>
            <a:r>
              <a:rPr lang="en-US" sz="4800" dirty="0"/>
              <a:t>THINGS TO DO IN NEWFOUNDLAND</a:t>
            </a:r>
          </a:p>
        </p:txBody>
      </p:sp>
      <p:grpSp>
        <p:nvGrpSpPr>
          <p:cNvPr id="9" name="Group 8"/>
          <p:cNvGrpSpPr/>
          <p:nvPr/>
        </p:nvGrpSpPr>
        <p:grpSpPr>
          <a:xfrm>
            <a:off x="0" y="1447800"/>
            <a:ext cx="9144000" cy="4545948"/>
            <a:chOff x="-685800" y="4595448"/>
            <a:chExt cx="9144000" cy="4545948"/>
          </a:xfrm>
        </p:grpSpPr>
        <p:pic>
          <p:nvPicPr>
            <p:cNvPr id="96260" name="Picture 4"/>
            <p:cNvPicPr>
              <a:picLocks noChangeAspect="1" noChangeArrowheads="1"/>
            </p:cNvPicPr>
            <p:nvPr/>
          </p:nvPicPr>
          <p:blipFill>
            <a:blip r:embed="rId5" cstate="print"/>
            <a:srcRect/>
            <a:stretch>
              <a:fillRect/>
            </a:stretch>
          </p:blipFill>
          <p:spPr bwMode="auto">
            <a:xfrm>
              <a:off x="-685800" y="4595448"/>
              <a:ext cx="9144000" cy="2262552"/>
            </a:xfrm>
            <a:prstGeom prst="rect">
              <a:avLst/>
            </a:prstGeom>
            <a:noFill/>
            <a:ln w="9525">
              <a:noFill/>
              <a:miter lim="800000"/>
              <a:headEnd/>
              <a:tailEnd/>
            </a:ln>
            <a:effectLst/>
          </p:spPr>
        </p:pic>
        <p:pic>
          <p:nvPicPr>
            <p:cNvPr id="96261" name="Picture 5"/>
            <p:cNvPicPr>
              <a:picLocks noChangeAspect="1" noChangeArrowheads="1"/>
            </p:cNvPicPr>
            <p:nvPr/>
          </p:nvPicPr>
          <p:blipFill>
            <a:blip r:embed="rId6" cstate="print"/>
            <a:srcRect/>
            <a:stretch>
              <a:fillRect/>
            </a:stretch>
          </p:blipFill>
          <p:spPr bwMode="auto">
            <a:xfrm>
              <a:off x="-685800" y="6858000"/>
              <a:ext cx="9144000" cy="2283396"/>
            </a:xfrm>
            <a:prstGeom prst="rect">
              <a:avLst/>
            </a:prstGeom>
            <a:noFill/>
            <a:ln w="9525">
              <a:noFill/>
              <a:miter lim="800000"/>
              <a:headEnd/>
              <a:tailEnd/>
            </a:ln>
            <a:effectLst/>
          </p:spPr>
        </p:pic>
      </p:grpSp>
      <p:sp>
        <p:nvSpPr>
          <p:cNvPr id="24" name="TextBox 23"/>
          <p:cNvSpPr txBox="1"/>
          <p:nvPr/>
        </p:nvSpPr>
        <p:spPr>
          <a:xfrm>
            <a:off x="0" y="3200400"/>
            <a:ext cx="2133600" cy="400110"/>
          </a:xfrm>
          <a:prstGeom prst="rect">
            <a:avLst/>
          </a:prstGeom>
          <a:solidFill>
            <a:schemeClr val="tx1"/>
          </a:solidFill>
        </p:spPr>
        <p:txBody>
          <a:bodyPr wrap="square" rtlCol="0">
            <a:spAutoFit/>
          </a:bodyPr>
          <a:lstStyle/>
          <a:p>
            <a:r>
              <a:rPr lang="en-US" sz="2000" b="1" dirty="0">
                <a:solidFill>
                  <a:schemeClr val="bg1"/>
                </a:solidFill>
              </a:rPr>
              <a:t>FOOD &amp; DINING</a:t>
            </a:r>
          </a:p>
        </p:txBody>
      </p:sp>
      <p:sp>
        <p:nvSpPr>
          <p:cNvPr id="25" name="TextBox 24"/>
          <p:cNvSpPr txBox="1"/>
          <p:nvPr/>
        </p:nvSpPr>
        <p:spPr>
          <a:xfrm>
            <a:off x="4648200" y="3200400"/>
            <a:ext cx="2133600" cy="400110"/>
          </a:xfrm>
          <a:prstGeom prst="rect">
            <a:avLst/>
          </a:prstGeom>
          <a:solidFill>
            <a:schemeClr val="tx1"/>
          </a:solidFill>
        </p:spPr>
        <p:txBody>
          <a:bodyPr wrap="square" rtlCol="0">
            <a:spAutoFit/>
          </a:bodyPr>
          <a:lstStyle/>
          <a:p>
            <a:r>
              <a:rPr lang="en-US" sz="2000" b="1" dirty="0">
                <a:solidFill>
                  <a:schemeClr val="bg1"/>
                </a:solidFill>
              </a:rPr>
              <a:t>FISHING</a:t>
            </a:r>
          </a:p>
        </p:txBody>
      </p:sp>
      <p:sp>
        <p:nvSpPr>
          <p:cNvPr id="26" name="TextBox 25"/>
          <p:cNvSpPr txBox="1"/>
          <p:nvPr/>
        </p:nvSpPr>
        <p:spPr>
          <a:xfrm>
            <a:off x="6968836" y="3200400"/>
            <a:ext cx="2175164" cy="400110"/>
          </a:xfrm>
          <a:prstGeom prst="rect">
            <a:avLst/>
          </a:prstGeom>
          <a:solidFill>
            <a:schemeClr val="tx1"/>
          </a:solidFill>
        </p:spPr>
        <p:txBody>
          <a:bodyPr wrap="square" rtlCol="0">
            <a:spAutoFit/>
          </a:bodyPr>
          <a:lstStyle/>
          <a:p>
            <a:r>
              <a:rPr lang="en-US" sz="2000" b="1" dirty="0">
                <a:solidFill>
                  <a:schemeClr val="bg1"/>
                </a:solidFill>
              </a:rPr>
              <a:t>CAMPING</a:t>
            </a:r>
          </a:p>
        </p:txBody>
      </p:sp>
      <p:sp>
        <p:nvSpPr>
          <p:cNvPr id="27" name="TextBox 26"/>
          <p:cNvSpPr txBox="1"/>
          <p:nvPr/>
        </p:nvSpPr>
        <p:spPr>
          <a:xfrm>
            <a:off x="0" y="5486400"/>
            <a:ext cx="2133600" cy="400110"/>
          </a:xfrm>
          <a:prstGeom prst="rect">
            <a:avLst/>
          </a:prstGeom>
          <a:solidFill>
            <a:schemeClr val="tx1"/>
          </a:solidFill>
        </p:spPr>
        <p:txBody>
          <a:bodyPr wrap="square" rtlCol="0">
            <a:spAutoFit/>
          </a:bodyPr>
          <a:lstStyle/>
          <a:p>
            <a:r>
              <a:rPr lang="en-US" sz="2000" b="1" dirty="0">
                <a:solidFill>
                  <a:schemeClr val="bg1"/>
                </a:solidFill>
              </a:rPr>
              <a:t>SNOW ACTIVITIES</a:t>
            </a:r>
          </a:p>
        </p:txBody>
      </p:sp>
      <p:sp>
        <p:nvSpPr>
          <p:cNvPr id="28" name="TextBox 27"/>
          <p:cNvSpPr txBox="1"/>
          <p:nvPr/>
        </p:nvSpPr>
        <p:spPr>
          <a:xfrm>
            <a:off x="2362200" y="5486400"/>
            <a:ext cx="2133600" cy="369332"/>
          </a:xfrm>
          <a:prstGeom prst="rect">
            <a:avLst/>
          </a:prstGeom>
          <a:solidFill>
            <a:schemeClr val="tx1"/>
          </a:solidFill>
        </p:spPr>
        <p:txBody>
          <a:bodyPr wrap="square" rtlCol="0">
            <a:spAutoFit/>
          </a:bodyPr>
          <a:lstStyle/>
          <a:p>
            <a:r>
              <a:rPr lang="en-US" b="1" dirty="0">
                <a:solidFill>
                  <a:schemeClr val="bg1"/>
                </a:solidFill>
              </a:rPr>
              <a:t>GEOLOGY &amp; FOSSILS</a:t>
            </a:r>
          </a:p>
        </p:txBody>
      </p:sp>
      <p:sp>
        <p:nvSpPr>
          <p:cNvPr id="29" name="TextBox 28"/>
          <p:cNvSpPr txBox="1"/>
          <p:nvPr/>
        </p:nvSpPr>
        <p:spPr>
          <a:xfrm>
            <a:off x="4648200" y="5486400"/>
            <a:ext cx="2133600" cy="400110"/>
          </a:xfrm>
          <a:prstGeom prst="rect">
            <a:avLst/>
          </a:prstGeom>
          <a:solidFill>
            <a:schemeClr val="tx1"/>
          </a:solidFill>
        </p:spPr>
        <p:txBody>
          <a:bodyPr wrap="square" rtlCol="0">
            <a:spAutoFit/>
          </a:bodyPr>
          <a:lstStyle/>
          <a:p>
            <a:r>
              <a:rPr lang="en-US" sz="2000" b="1" dirty="0">
                <a:solidFill>
                  <a:schemeClr val="bg1"/>
                </a:solidFill>
              </a:rPr>
              <a:t>BOAT TOURS</a:t>
            </a:r>
          </a:p>
        </p:txBody>
      </p:sp>
      <p:sp>
        <p:nvSpPr>
          <p:cNvPr id="30" name="TextBox 29"/>
          <p:cNvSpPr txBox="1"/>
          <p:nvPr/>
        </p:nvSpPr>
        <p:spPr>
          <a:xfrm>
            <a:off x="2362200" y="3219510"/>
            <a:ext cx="2133600" cy="400110"/>
          </a:xfrm>
          <a:prstGeom prst="rect">
            <a:avLst/>
          </a:prstGeom>
          <a:solidFill>
            <a:schemeClr val="tx1"/>
          </a:solidFill>
        </p:spPr>
        <p:txBody>
          <a:bodyPr wrap="square" rtlCol="0">
            <a:spAutoFit/>
          </a:bodyPr>
          <a:lstStyle/>
          <a:p>
            <a:r>
              <a:rPr lang="en-US" sz="2000" b="1" dirty="0">
                <a:solidFill>
                  <a:schemeClr val="bg1"/>
                </a:solidFill>
              </a:rPr>
              <a:t>WATER ACTIVITIES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2000"/>
                                        <p:tgtEl>
                                          <p:spTgt spid="23"/>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00"/>
                                        <p:tgtEl>
                                          <p:spTgt spid="15"/>
                                        </p:tgtEl>
                                      </p:cBhvr>
                                    </p:animEffect>
                                  </p:childTnLst>
                                </p:cTn>
                              </p:par>
                            </p:childTnLst>
                          </p:cTn>
                        </p:par>
                        <p:par>
                          <p:cTn id="19" fill="hold">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childTnLst>
                          </p:cTn>
                        </p:par>
                        <p:par>
                          <p:cTn id="27" fill="hold">
                            <p:stCondLst>
                              <p:cond delay="60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1000"/>
                                        <p:tgtEl>
                                          <p:spTgt spid="18"/>
                                        </p:tgtEl>
                                      </p:cBhvr>
                                    </p:animEffect>
                                  </p:childTnLst>
                                </p:cTn>
                              </p:par>
                            </p:childTnLst>
                          </p:cTn>
                        </p:par>
                        <p:par>
                          <p:cTn id="31" fill="hold">
                            <p:stCondLst>
                              <p:cond delay="70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childTnLst>
                          </p:cTn>
                        </p:par>
                        <p:par>
                          <p:cTn id="35" fill="hold">
                            <p:stCondLst>
                              <p:cond delay="8000"/>
                            </p:stCondLst>
                            <p:childTnLst>
                              <p:par>
                                <p:cTn id="36" presetID="22" presetClass="entr" presetSubtype="8"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1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2000"/>
                                        <p:tgtEl>
                                          <p:spTgt spid="9"/>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1000"/>
                                        <p:tgtEl>
                                          <p:spTgt spid="24"/>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1000"/>
                                        <p:tgtEl>
                                          <p:spTgt spid="30"/>
                                        </p:tgtEl>
                                      </p:cBhvr>
                                    </p:animEffect>
                                  </p:childTnLst>
                                </p:cTn>
                              </p:par>
                            </p:childTnLst>
                          </p:cTn>
                        </p:par>
                        <p:par>
                          <p:cTn id="52" fill="hold">
                            <p:stCondLst>
                              <p:cond delay="4000"/>
                            </p:stCondLst>
                            <p:childTnLst>
                              <p:par>
                                <p:cTn id="53" presetID="22" presetClass="entr" presetSubtype="8"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1000"/>
                                        <p:tgtEl>
                                          <p:spTgt spid="25"/>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childTnLst>
                          </p:cTn>
                        </p:par>
                        <p:par>
                          <p:cTn id="60" fill="hold">
                            <p:stCondLst>
                              <p:cond delay="6000"/>
                            </p:stCondLst>
                            <p:childTnLst>
                              <p:par>
                                <p:cTn id="61" presetID="22" presetClass="entr" presetSubtype="8"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1000"/>
                                        <p:tgtEl>
                                          <p:spTgt spid="27"/>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1000"/>
                                        <p:tgtEl>
                                          <p:spTgt spid="28"/>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4"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3989"/>
            <a:ext cx="9144000" cy="769441"/>
          </a:xfrm>
          <a:prstGeom prst="rect">
            <a:avLst/>
          </a:prstGeom>
        </p:spPr>
        <p:txBody>
          <a:bodyPr wrap="square">
            <a:spAutoFit/>
          </a:bodyPr>
          <a:lstStyle/>
          <a:p>
            <a:pPr algn="ctr"/>
            <a:r>
              <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EASTERN NORTH AMERICA</a:t>
            </a:r>
          </a:p>
        </p:txBody>
      </p:sp>
      <p:grpSp>
        <p:nvGrpSpPr>
          <p:cNvPr id="2" name="Group 27">
            <a:extLst>
              <a:ext uri="{FF2B5EF4-FFF2-40B4-BE49-F238E27FC236}">
                <a16:creationId xmlns="" xmlns:a16="http://schemas.microsoft.com/office/drawing/2014/main" id="{C72867D7-06E9-9317-FC3D-2D00A4ECCBCC}"/>
              </a:ext>
            </a:extLst>
          </p:cNvPr>
          <p:cNvGrpSpPr/>
          <p:nvPr/>
        </p:nvGrpSpPr>
        <p:grpSpPr>
          <a:xfrm>
            <a:off x="0" y="980536"/>
            <a:ext cx="9144000" cy="6007819"/>
            <a:chOff x="0" y="980536"/>
            <a:chExt cx="9144000" cy="6007819"/>
          </a:xfrm>
        </p:grpSpPr>
        <p:grpSp>
          <p:nvGrpSpPr>
            <p:cNvPr id="3" name="Group 15">
              <a:extLst>
                <a:ext uri="{FF2B5EF4-FFF2-40B4-BE49-F238E27FC236}">
                  <a16:creationId xmlns="" xmlns:a16="http://schemas.microsoft.com/office/drawing/2014/main" id="{14975900-071C-F2DB-5126-BC738A8C7249}"/>
                </a:ext>
              </a:extLst>
            </p:cNvPr>
            <p:cNvGrpSpPr/>
            <p:nvPr/>
          </p:nvGrpSpPr>
          <p:grpSpPr>
            <a:xfrm>
              <a:off x="4763" y="1004887"/>
              <a:ext cx="9139237" cy="5853113"/>
              <a:chOff x="0" y="1004887"/>
              <a:chExt cx="9139237" cy="5853113"/>
            </a:xfrm>
          </p:grpSpPr>
          <p:grpSp>
            <p:nvGrpSpPr>
              <p:cNvPr id="7" name="Group 1">
                <a:extLst>
                  <a:ext uri="{FF2B5EF4-FFF2-40B4-BE49-F238E27FC236}">
                    <a16:creationId xmlns="" xmlns:a16="http://schemas.microsoft.com/office/drawing/2014/main" id="{53E58CC2-E2A3-6F99-F264-5CFEA24F78AB}"/>
                  </a:ext>
                </a:extLst>
              </p:cNvPr>
              <p:cNvGrpSpPr/>
              <p:nvPr/>
            </p:nvGrpSpPr>
            <p:grpSpPr>
              <a:xfrm>
                <a:off x="0" y="1004887"/>
                <a:ext cx="9139237" cy="5853113"/>
                <a:chOff x="0" y="1004887"/>
                <a:chExt cx="9139237" cy="5853113"/>
              </a:xfrm>
            </p:grpSpPr>
            <p:pic>
              <p:nvPicPr>
                <p:cNvPr id="6" name="Picture 3">
                  <a:extLst>
                    <a:ext uri="{FF2B5EF4-FFF2-40B4-BE49-F238E27FC236}">
                      <a16:creationId xmlns="" xmlns:a16="http://schemas.microsoft.com/office/drawing/2014/main" id="{6A1B8EBB-D58F-2C90-F178-B243EC79DC92}"/>
                    </a:ext>
                  </a:extLst>
                </p:cNvPr>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13" name="Group 9">
                  <a:extLst>
                    <a:ext uri="{FF2B5EF4-FFF2-40B4-BE49-F238E27FC236}">
                      <a16:creationId xmlns="" xmlns:a16="http://schemas.microsoft.com/office/drawing/2014/main" id="{E8D715D6-9988-A27D-3993-DDF2B5A61869}"/>
                    </a:ext>
                  </a:extLst>
                </p:cNvPr>
                <p:cNvGrpSpPr/>
                <p:nvPr/>
              </p:nvGrpSpPr>
              <p:grpSpPr>
                <a:xfrm>
                  <a:off x="3048000" y="4736592"/>
                  <a:ext cx="1135655" cy="368808"/>
                  <a:chOff x="3048000" y="4736592"/>
                  <a:chExt cx="1135655" cy="368808"/>
                </a:xfrm>
              </p:grpSpPr>
              <p:pic>
                <p:nvPicPr>
                  <p:cNvPr id="8" name="Picture 3">
                    <a:extLst>
                      <a:ext uri="{FF2B5EF4-FFF2-40B4-BE49-F238E27FC236}">
                        <a16:creationId xmlns="" xmlns:a16="http://schemas.microsoft.com/office/drawing/2014/main" id="{43EA006E-8A8D-3828-B2FF-2388ADAAFCA9}"/>
                      </a:ext>
                    </a:extLst>
                  </p:cNvPr>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9" name="TextBox 8">
                    <a:extLst>
                      <a:ext uri="{FF2B5EF4-FFF2-40B4-BE49-F238E27FC236}">
                        <a16:creationId xmlns="" xmlns:a16="http://schemas.microsoft.com/office/drawing/2014/main" id="{7C2B8317-FE3D-0DCD-547F-0020341D4319}"/>
                      </a:ext>
                    </a:extLst>
                  </p:cNvPr>
                  <p:cNvSpPr txBox="1"/>
                  <p:nvPr/>
                </p:nvSpPr>
                <p:spPr>
                  <a:xfrm>
                    <a:off x="3163824" y="4736592"/>
                    <a:ext cx="1019831" cy="253916"/>
                  </a:xfrm>
                  <a:prstGeom prst="rect">
                    <a:avLst/>
                  </a:prstGeom>
                  <a:noFill/>
                </p:spPr>
                <p:txBody>
                  <a:bodyPr wrap="none" rtlCol="0">
                    <a:spAutoFit/>
                  </a:bodyPr>
                  <a:lstStyle/>
                  <a:p>
                    <a:r>
                      <a:rPr lang="en-US" sz="1050" spc="50" dirty="0">
                        <a:ln w="12700">
                          <a:solidFill>
                            <a:srgbClr val="003300"/>
                          </a:solidFill>
                        </a:ln>
                        <a:solidFill>
                          <a:srgbClr val="003300"/>
                        </a:solidFill>
                        <a:effectLst/>
                        <a:latin typeface="Arial" pitchFamily="34" charset="0"/>
                        <a:cs typeface="Arial" pitchFamily="34" charset="0"/>
                      </a:rPr>
                      <a:t>White Sands</a:t>
                    </a:r>
                  </a:p>
                </p:txBody>
              </p:sp>
            </p:grpSp>
          </p:grpSp>
          <p:pic>
            <p:nvPicPr>
              <p:cNvPr id="4" name="Picture 3">
                <a:extLst>
                  <a:ext uri="{FF2B5EF4-FFF2-40B4-BE49-F238E27FC236}">
                    <a16:creationId xmlns="" xmlns:a16="http://schemas.microsoft.com/office/drawing/2014/main" id="{14A5A9D4-A9F0-BAB2-97E0-E11A3FE65CB1}"/>
                  </a:ext>
                </a:extLst>
              </p:cNvPr>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5" name="TextBox 4">
                <a:extLst>
                  <a:ext uri="{FF2B5EF4-FFF2-40B4-BE49-F238E27FC236}">
                    <a16:creationId xmlns="" xmlns:a16="http://schemas.microsoft.com/office/drawing/2014/main" id="{898B4C9F-84D2-9DA7-CDC6-BBCA8FCEAB14}"/>
                  </a:ext>
                </a:extLst>
              </p:cNvPr>
              <p:cNvSpPr txBox="1"/>
              <p:nvPr/>
            </p:nvSpPr>
            <p:spPr>
              <a:xfrm>
                <a:off x="6248400" y="3823156"/>
                <a:ext cx="865943" cy="246221"/>
              </a:xfrm>
              <a:prstGeom prst="rect">
                <a:avLst/>
              </a:prstGeom>
              <a:noFill/>
            </p:spPr>
            <p:txBody>
              <a:bodyPr wrap="none" rtlCol="0">
                <a:spAutoFit/>
              </a:bodyPr>
              <a:lstStyle/>
              <a:p>
                <a:r>
                  <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p>
            </p:txBody>
          </p:sp>
        </p:grpSp>
        <p:sp useBgFill="1">
          <p:nvSpPr>
            <p:cNvPr id="18" name="Freeform 32">
              <a:extLst>
                <a:ext uri="{FF2B5EF4-FFF2-40B4-BE49-F238E27FC236}">
                  <a16:creationId xmlns="" xmlns:a16="http://schemas.microsoft.com/office/drawing/2014/main" id="{E839554A-1B4D-F282-4752-601CD1B9C7A5}"/>
                </a:ext>
              </a:extLst>
            </p:cNvPr>
            <p:cNvSpPr/>
            <p:nvPr/>
          </p:nvSpPr>
          <p:spPr bwMode="white">
            <a:xfrm>
              <a:off x="0" y="980536"/>
              <a:ext cx="7763775" cy="6007819"/>
            </a:xfrm>
            <a:custGeom>
              <a:avLst/>
              <a:gdLst>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1311215 h 7714891"/>
                <a:gd name="connsiteX1" fmla="*/ 2165230 w 8945593"/>
                <a:gd name="connsiteY1" fmla="*/ 1828800 h 7714891"/>
                <a:gd name="connsiteX2" fmla="*/ 1940944 w 8945593"/>
                <a:gd name="connsiteY2" fmla="*/ 2311879 h 7714891"/>
                <a:gd name="connsiteX3" fmla="*/ 1923691 w 8945593"/>
                <a:gd name="connsiteY3" fmla="*/ 2777706 h 7714891"/>
                <a:gd name="connsiteX4" fmla="*/ 1958196 w 8945593"/>
                <a:gd name="connsiteY4" fmla="*/ 3381555 h 7714891"/>
                <a:gd name="connsiteX5" fmla="*/ 2130725 w 8945593"/>
                <a:gd name="connsiteY5" fmla="*/ 4157932 h 7714891"/>
                <a:gd name="connsiteX6" fmla="*/ 2544793 w 8945593"/>
                <a:gd name="connsiteY6" fmla="*/ 4710023 h 7714891"/>
                <a:gd name="connsiteX7" fmla="*/ 3027872 w 8945593"/>
                <a:gd name="connsiteY7" fmla="*/ 4865298 h 7714891"/>
                <a:gd name="connsiteX8" fmla="*/ 3148642 w 8945593"/>
                <a:gd name="connsiteY8" fmla="*/ 5210355 h 7714891"/>
                <a:gd name="connsiteX9" fmla="*/ 3321170 w 8945593"/>
                <a:gd name="connsiteY9" fmla="*/ 5365630 h 7714891"/>
                <a:gd name="connsiteX10" fmla="*/ 4373593 w 8945593"/>
                <a:gd name="connsiteY10" fmla="*/ 5382883 h 7714891"/>
                <a:gd name="connsiteX11" fmla="*/ 4563374 w 8945593"/>
                <a:gd name="connsiteY11" fmla="*/ 5658928 h 7714891"/>
                <a:gd name="connsiteX12" fmla="*/ 4822166 w 8945593"/>
                <a:gd name="connsiteY12" fmla="*/ 5779698 h 7714891"/>
                <a:gd name="connsiteX13" fmla="*/ 5011947 w 8945593"/>
                <a:gd name="connsiteY13" fmla="*/ 5762445 h 7714891"/>
                <a:gd name="connsiteX14" fmla="*/ 5391510 w 8945593"/>
                <a:gd name="connsiteY14" fmla="*/ 6280030 h 7714891"/>
                <a:gd name="connsiteX15" fmla="*/ 5684808 w 8945593"/>
                <a:gd name="connsiteY15" fmla="*/ 6469811 h 7714891"/>
                <a:gd name="connsiteX16" fmla="*/ 5874589 w 8945593"/>
                <a:gd name="connsiteY16" fmla="*/ 6228272 h 7714891"/>
                <a:gd name="connsiteX17" fmla="*/ 6167887 w 8945593"/>
                <a:gd name="connsiteY17" fmla="*/ 5883215 h 7714891"/>
                <a:gd name="connsiteX18" fmla="*/ 6719977 w 8945593"/>
                <a:gd name="connsiteY18" fmla="*/ 5814204 h 7714891"/>
                <a:gd name="connsiteX19" fmla="*/ 7134045 w 8945593"/>
                <a:gd name="connsiteY19" fmla="*/ 5762445 h 7714891"/>
                <a:gd name="connsiteX20" fmla="*/ 7341079 w 8945593"/>
                <a:gd name="connsiteY20" fmla="*/ 5641676 h 7714891"/>
                <a:gd name="connsiteX21" fmla="*/ 7927676 w 8945593"/>
                <a:gd name="connsiteY21" fmla="*/ 5538159 h 7714891"/>
                <a:gd name="connsiteX22" fmla="*/ 8203721 w 8945593"/>
                <a:gd name="connsiteY22" fmla="*/ 5624423 h 7714891"/>
                <a:gd name="connsiteX23" fmla="*/ 8600536 w 8945593"/>
                <a:gd name="connsiteY23" fmla="*/ 6245525 h 7714891"/>
                <a:gd name="connsiteX24" fmla="*/ 8893834 w 8945593"/>
                <a:gd name="connsiteY24" fmla="*/ 6573328 h 7714891"/>
                <a:gd name="connsiteX25" fmla="*/ 8911087 w 8945593"/>
                <a:gd name="connsiteY25" fmla="*/ 6676845 h 7714891"/>
                <a:gd name="connsiteX26" fmla="*/ 8859328 w 8945593"/>
                <a:gd name="connsiteY26" fmla="*/ 6780362 h 7714891"/>
                <a:gd name="connsiteX27" fmla="*/ 1268083 w 8945593"/>
                <a:gd name="connsiteY27" fmla="*/ 6745857 h 7714891"/>
                <a:gd name="connsiteX28" fmla="*/ 1250830 w 8945593"/>
                <a:gd name="connsiteY28" fmla="*/ 966159 h 7714891"/>
                <a:gd name="connsiteX29" fmla="*/ 2130725 w 8945593"/>
                <a:gd name="connsiteY29" fmla="*/ 948906 h 7714891"/>
                <a:gd name="connsiteX30" fmla="*/ 2268747 w 8945593"/>
                <a:gd name="connsiteY30" fmla="*/ 1311215 h 7714891"/>
                <a:gd name="connsiteX0" fmla="*/ 2268747 w 8945593"/>
                <a:gd name="connsiteY0" fmla="*/ 416943 h 6820619"/>
                <a:gd name="connsiteX1" fmla="*/ 2165230 w 8945593"/>
                <a:gd name="connsiteY1" fmla="*/ 934528 h 6820619"/>
                <a:gd name="connsiteX2" fmla="*/ 1940944 w 8945593"/>
                <a:gd name="connsiteY2" fmla="*/ 1417607 h 6820619"/>
                <a:gd name="connsiteX3" fmla="*/ 1923691 w 8945593"/>
                <a:gd name="connsiteY3" fmla="*/ 1883434 h 6820619"/>
                <a:gd name="connsiteX4" fmla="*/ 1958196 w 8945593"/>
                <a:gd name="connsiteY4" fmla="*/ 2487283 h 6820619"/>
                <a:gd name="connsiteX5" fmla="*/ 2130725 w 8945593"/>
                <a:gd name="connsiteY5" fmla="*/ 3263660 h 6820619"/>
                <a:gd name="connsiteX6" fmla="*/ 2544793 w 8945593"/>
                <a:gd name="connsiteY6" fmla="*/ 3815751 h 6820619"/>
                <a:gd name="connsiteX7" fmla="*/ 3027872 w 8945593"/>
                <a:gd name="connsiteY7" fmla="*/ 3971026 h 6820619"/>
                <a:gd name="connsiteX8" fmla="*/ 3148642 w 8945593"/>
                <a:gd name="connsiteY8" fmla="*/ 4316083 h 6820619"/>
                <a:gd name="connsiteX9" fmla="*/ 3321170 w 8945593"/>
                <a:gd name="connsiteY9" fmla="*/ 4471358 h 6820619"/>
                <a:gd name="connsiteX10" fmla="*/ 4373593 w 8945593"/>
                <a:gd name="connsiteY10" fmla="*/ 4488611 h 6820619"/>
                <a:gd name="connsiteX11" fmla="*/ 4563374 w 8945593"/>
                <a:gd name="connsiteY11" fmla="*/ 4764656 h 6820619"/>
                <a:gd name="connsiteX12" fmla="*/ 4822166 w 8945593"/>
                <a:gd name="connsiteY12" fmla="*/ 4885426 h 6820619"/>
                <a:gd name="connsiteX13" fmla="*/ 5011947 w 8945593"/>
                <a:gd name="connsiteY13" fmla="*/ 4868173 h 6820619"/>
                <a:gd name="connsiteX14" fmla="*/ 5391510 w 8945593"/>
                <a:gd name="connsiteY14" fmla="*/ 5385758 h 6820619"/>
                <a:gd name="connsiteX15" fmla="*/ 5684808 w 8945593"/>
                <a:gd name="connsiteY15" fmla="*/ 5575539 h 6820619"/>
                <a:gd name="connsiteX16" fmla="*/ 5874589 w 8945593"/>
                <a:gd name="connsiteY16" fmla="*/ 5334000 h 6820619"/>
                <a:gd name="connsiteX17" fmla="*/ 6167887 w 8945593"/>
                <a:gd name="connsiteY17" fmla="*/ 4988943 h 6820619"/>
                <a:gd name="connsiteX18" fmla="*/ 6719977 w 8945593"/>
                <a:gd name="connsiteY18" fmla="*/ 4919932 h 6820619"/>
                <a:gd name="connsiteX19" fmla="*/ 7134045 w 8945593"/>
                <a:gd name="connsiteY19" fmla="*/ 4868173 h 6820619"/>
                <a:gd name="connsiteX20" fmla="*/ 7341079 w 8945593"/>
                <a:gd name="connsiteY20" fmla="*/ 4747404 h 6820619"/>
                <a:gd name="connsiteX21" fmla="*/ 7927676 w 8945593"/>
                <a:gd name="connsiteY21" fmla="*/ 4643887 h 6820619"/>
                <a:gd name="connsiteX22" fmla="*/ 8203721 w 8945593"/>
                <a:gd name="connsiteY22" fmla="*/ 4730151 h 6820619"/>
                <a:gd name="connsiteX23" fmla="*/ 8600536 w 8945593"/>
                <a:gd name="connsiteY23" fmla="*/ 5351253 h 6820619"/>
                <a:gd name="connsiteX24" fmla="*/ 8893834 w 8945593"/>
                <a:gd name="connsiteY24" fmla="*/ 5679056 h 6820619"/>
                <a:gd name="connsiteX25" fmla="*/ 8911087 w 8945593"/>
                <a:gd name="connsiteY25" fmla="*/ 5782573 h 6820619"/>
                <a:gd name="connsiteX26" fmla="*/ 8859328 w 8945593"/>
                <a:gd name="connsiteY26" fmla="*/ 5886090 h 6820619"/>
                <a:gd name="connsiteX27" fmla="*/ 1268083 w 8945593"/>
                <a:gd name="connsiteY27" fmla="*/ 5851585 h 6820619"/>
                <a:gd name="connsiteX28" fmla="*/ 1250830 w 8945593"/>
                <a:gd name="connsiteY28" fmla="*/ 71887 h 6820619"/>
                <a:gd name="connsiteX29" fmla="*/ 2130725 w 8945593"/>
                <a:gd name="connsiteY29" fmla="*/ 54634 h 6820619"/>
                <a:gd name="connsiteX30" fmla="*/ 2268747 w 8945593"/>
                <a:gd name="connsiteY30" fmla="*/ 416943 h 6820619"/>
                <a:gd name="connsiteX0" fmla="*/ 1058174 w 7735020"/>
                <a:gd name="connsiteY0" fmla="*/ 416943 h 6820619"/>
                <a:gd name="connsiteX1" fmla="*/ 954657 w 7735020"/>
                <a:gd name="connsiteY1" fmla="*/ 934528 h 6820619"/>
                <a:gd name="connsiteX2" fmla="*/ 730371 w 7735020"/>
                <a:gd name="connsiteY2" fmla="*/ 1417607 h 6820619"/>
                <a:gd name="connsiteX3" fmla="*/ 713118 w 7735020"/>
                <a:gd name="connsiteY3" fmla="*/ 1883434 h 6820619"/>
                <a:gd name="connsiteX4" fmla="*/ 747623 w 7735020"/>
                <a:gd name="connsiteY4" fmla="*/ 2487283 h 6820619"/>
                <a:gd name="connsiteX5" fmla="*/ 920152 w 7735020"/>
                <a:gd name="connsiteY5" fmla="*/ 3263660 h 6820619"/>
                <a:gd name="connsiteX6" fmla="*/ 1334220 w 7735020"/>
                <a:gd name="connsiteY6" fmla="*/ 3815751 h 6820619"/>
                <a:gd name="connsiteX7" fmla="*/ 1817299 w 7735020"/>
                <a:gd name="connsiteY7" fmla="*/ 3971026 h 6820619"/>
                <a:gd name="connsiteX8" fmla="*/ 1938069 w 7735020"/>
                <a:gd name="connsiteY8" fmla="*/ 4316083 h 6820619"/>
                <a:gd name="connsiteX9" fmla="*/ 2110597 w 7735020"/>
                <a:gd name="connsiteY9" fmla="*/ 4471358 h 6820619"/>
                <a:gd name="connsiteX10" fmla="*/ 3163020 w 7735020"/>
                <a:gd name="connsiteY10" fmla="*/ 4488611 h 6820619"/>
                <a:gd name="connsiteX11" fmla="*/ 3352801 w 7735020"/>
                <a:gd name="connsiteY11" fmla="*/ 4764656 h 6820619"/>
                <a:gd name="connsiteX12" fmla="*/ 3611593 w 7735020"/>
                <a:gd name="connsiteY12" fmla="*/ 4885426 h 6820619"/>
                <a:gd name="connsiteX13" fmla="*/ 3801374 w 7735020"/>
                <a:gd name="connsiteY13" fmla="*/ 4868173 h 6820619"/>
                <a:gd name="connsiteX14" fmla="*/ 4180937 w 7735020"/>
                <a:gd name="connsiteY14" fmla="*/ 5385758 h 6820619"/>
                <a:gd name="connsiteX15" fmla="*/ 4474235 w 7735020"/>
                <a:gd name="connsiteY15" fmla="*/ 5575539 h 6820619"/>
                <a:gd name="connsiteX16" fmla="*/ 4664016 w 7735020"/>
                <a:gd name="connsiteY16" fmla="*/ 5334000 h 6820619"/>
                <a:gd name="connsiteX17" fmla="*/ 4957314 w 7735020"/>
                <a:gd name="connsiteY17" fmla="*/ 4988943 h 6820619"/>
                <a:gd name="connsiteX18" fmla="*/ 5509404 w 7735020"/>
                <a:gd name="connsiteY18" fmla="*/ 4919932 h 6820619"/>
                <a:gd name="connsiteX19" fmla="*/ 5923472 w 7735020"/>
                <a:gd name="connsiteY19" fmla="*/ 4868173 h 6820619"/>
                <a:gd name="connsiteX20" fmla="*/ 6130506 w 7735020"/>
                <a:gd name="connsiteY20" fmla="*/ 4747404 h 6820619"/>
                <a:gd name="connsiteX21" fmla="*/ 6717103 w 7735020"/>
                <a:gd name="connsiteY21" fmla="*/ 4643887 h 6820619"/>
                <a:gd name="connsiteX22" fmla="*/ 6993148 w 7735020"/>
                <a:gd name="connsiteY22" fmla="*/ 4730151 h 6820619"/>
                <a:gd name="connsiteX23" fmla="*/ 7389963 w 7735020"/>
                <a:gd name="connsiteY23" fmla="*/ 5351253 h 6820619"/>
                <a:gd name="connsiteX24" fmla="*/ 7683261 w 7735020"/>
                <a:gd name="connsiteY24" fmla="*/ 5679056 h 6820619"/>
                <a:gd name="connsiteX25" fmla="*/ 7700514 w 7735020"/>
                <a:gd name="connsiteY25" fmla="*/ 5782573 h 6820619"/>
                <a:gd name="connsiteX26" fmla="*/ 7648755 w 7735020"/>
                <a:gd name="connsiteY26" fmla="*/ 5886090 h 6820619"/>
                <a:gd name="connsiteX27" fmla="*/ 57510 w 7735020"/>
                <a:gd name="connsiteY27" fmla="*/ 5851585 h 6820619"/>
                <a:gd name="connsiteX28" fmla="*/ 40257 w 7735020"/>
                <a:gd name="connsiteY28" fmla="*/ 71887 h 6820619"/>
                <a:gd name="connsiteX29" fmla="*/ 920152 w 7735020"/>
                <a:gd name="connsiteY29" fmla="*/ 54634 h 6820619"/>
                <a:gd name="connsiteX30" fmla="*/ 1058174 w 7735020"/>
                <a:gd name="connsiteY30" fmla="*/ 416943 h 68206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110597 w 7735020"/>
                <a:gd name="connsiteY9" fmla="*/ 44713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3160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 name="connsiteX0" fmla="*/ 1058174 w 7735020"/>
                <a:gd name="connsiteY0" fmla="*/ 416943 h 6007819"/>
                <a:gd name="connsiteX1" fmla="*/ 954657 w 7735020"/>
                <a:gd name="connsiteY1" fmla="*/ 934528 h 6007819"/>
                <a:gd name="connsiteX2" fmla="*/ 730371 w 7735020"/>
                <a:gd name="connsiteY2" fmla="*/ 1417607 h 6007819"/>
                <a:gd name="connsiteX3" fmla="*/ 713118 w 7735020"/>
                <a:gd name="connsiteY3" fmla="*/ 1883434 h 6007819"/>
                <a:gd name="connsiteX4" fmla="*/ 747623 w 7735020"/>
                <a:gd name="connsiteY4" fmla="*/ 2487283 h 6007819"/>
                <a:gd name="connsiteX5" fmla="*/ 920152 w 7735020"/>
                <a:gd name="connsiteY5" fmla="*/ 3263660 h 6007819"/>
                <a:gd name="connsiteX6" fmla="*/ 1334220 w 7735020"/>
                <a:gd name="connsiteY6" fmla="*/ 3815751 h 6007819"/>
                <a:gd name="connsiteX7" fmla="*/ 1817299 w 7735020"/>
                <a:gd name="connsiteY7" fmla="*/ 3971026 h 6007819"/>
                <a:gd name="connsiteX8" fmla="*/ 1938069 w 7735020"/>
                <a:gd name="connsiteY8" fmla="*/ 4087483 h 6007819"/>
                <a:gd name="connsiteX9" fmla="*/ 2872597 w 7735020"/>
                <a:gd name="connsiteY9" fmla="*/ 4242758 h 6007819"/>
                <a:gd name="connsiteX10" fmla="*/ 3163020 w 7735020"/>
                <a:gd name="connsiteY10" fmla="*/ 4488611 h 6007819"/>
                <a:gd name="connsiteX11" fmla="*/ 3352801 w 7735020"/>
                <a:gd name="connsiteY11" fmla="*/ 4764656 h 6007819"/>
                <a:gd name="connsiteX12" fmla="*/ 3611593 w 7735020"/>
                <a:gd name="connsiteY12" fmla="*/ 4885426 h 6007819"/>
                <a:gd name="connsiteX13" fmla="*/ 3801374 w 7735020"/>
                <a:gd name="connsiteY13" fmla="*/ 4868173 h 6007819"/>
                <a:gd name="connsiteX14" fmla="*/ 4180937 w 7735020"/>
                <a:gd name="connsiteY14" fmla="*/ 5385758 h 6007819"/>
                <a:gd name="connsiteX15" fmla="*/ 4474235 w 7735020"/>
                <a:gd name="connsiteY15" fmla="*/ 5575539 h 6007819"/>
                <a:gd name="connsiteX16" fmla="*/ 4664016 w 7735020"/>
                <a:gd name="connsiteY16" fmla="*/ 5334000 h 6007819"/>
                <a:gd name="connsiteX17" fmla="*/ 4957314 w 7735020"/>
                <a:gd name="connsiteY17" fmla="*/ 4988943 h 6007819"/>
                <a:gd name="connsiteX18" fmla="*/ 5509404 w 7735020"/>
                <a:gd name="connsiteY18" fmla="*/ 4919932 h 6007819"/>
                <a:gd name="connsiteX19" fmla="*/ 5923472 w 7735020"/>
                <a:gd name="connsiteY19" fmla="*/ 4868173 h 6007819"/>
                <a:gd name="connsiteX20" fmla="*/ 6130506 w 7735020"/>
                <a:gd name="connsiteY20" fmla="*/ 4747404 h 6007819"/>
                <a:gd name="connsiteX21" fmla="*/ 6717103 w 7735020"/>
                <a:gd name="connsiteY21" fmla="*/ 4643887 h 6007819"/>
                <a:gd name="connsiteX22" fmla="*/ 6993148 w 7735020"/>
                <a:gd name="connsiteY22" fmla="*/ 4730151 h 6007819"/>
                <a:gd name="connsiteX23" fmla="*/ 7389963 w 7735020"/>
                <a:gd name="connsiteY23" fmla="*/ 5351253 h 6007819"/>
                <a:gd name="connsiteX24" fmla="*/ 7683261 w 7735020"/>
                <a:gd name="connsiteY24" fmla="*/ 5679056 h 6007819"/>
                <a:gd name="connsiteX25" fmla="*/ 7700514 w 7735020"/>
                <a:gd name="connsiteY25" fmla="*/ 5782573 h 6007819"/>
                <a:gd name="connsiteX26" fmla="*/ 7648755 w 7735020"/>
                <a:gd name="connsiteY26" fmla="*/ 5886090 h 6007819"/>
                <a:gd name="connsiteX27" fmla="*/ 57510 w 7735020"/>
                <a:gd name="connsiteY27" fmla="*/ 5851585 h 6007819"/>
                <a:gd name="connsiteX28" fmla="*/ 40257 w 7735020"/>
                <a:gd name="connsiteY28" fmla="*/ 71887 h 6007819"/>
                <a:gd name="connsiteX29" fmla="*/ 920152 w 7735020"/>
                <a:gd name="connsiteY29" fmla="*/ 54634 h 6007819"/>
                <a:gd name="connsiteX30" fmla="*/ 1058174 w 7735020"/>
                <a:gd name="connsiteY30" fmla="*/ 416943 h 600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35020" h="6007819">
                  <a:moveTo>
                    <a:pt x="1058174" y="416943"/>
                  </a:moveTo>
                  <a:cubicBezTo>
                    <a:pt x="1063925" y="563592"/>
                    <a:pt x="1009291" y="767751"/>
                    <a:pt x="954657" y="934528"/>
                  </a:cubicBezTo>
                  <a:cubicBezTo>
                    <a:pt x="900023" y="1101305"/>
                    <a:pt x="770627" y="1259456"/>
                    <a:pt x="730371" y="1417607"/>
                  </a:cubicBezTo>
                  <a:cubicBezTo>
                    <a:pt x="690115" y="1575758"/>
                    <a:pt x="710243" y="1705155"/>
                    <a:pt x="713118" y="1883434"/>
                  </a:cubicBezTo>
                  <a:cubicBezTo>
                    <a:pt x="715993" y="2061713"/>
                    <a:pt x="713117" y="2257245"/>
                    <a:pt x="747623" y="2487283"/>
                  </a:cubicBezTo>
                  <a:cubicBezTo>
                    <a:pt x="782129" y="2717321"/>
                    <a:pt x="822386" y="3042249"/>
                    <a:pt x="920152" y="3263660"/>
                  </a:cubicBezTo>
                  <a:cubicBezTo>
                    <a:pt x="1172637" y="3364501"/>
                    <a:pt x="1250043" y="3522308"/>
                    <a:pt x="1334220" y="3815751"/>
                  </a:cubicBezTo>
                  <a:cubicBezTo>
                    <a:pt x="1605952" y="3759679"/>
                    <a:pt x="1713783" y="3734518"/>
                    <a:pt x="1817299" y="3971026"/>
                  </a:cubicBezTo>
                  <a:cubicBezTo>
                    <a:pt x="1917940" y="4016315"/>
                    <a:pt x="1941903" y="4033568"/>
                    <a:pt x="1938069" y="4087483"/>
                  </a:cubicBezTo>
                  <a:cubicBezTo>
                    <a:pt x="2352409" y="4267829"/>
                    <a:pt x="2670361" y="4338914"/>
                    <a:pt x="2872597" y="4242758"/>
                  </a:cubicBezTo>
                  <a:cubicBezTo>
                    <a:pt x="3176698" y="4172646"/>
                    <a:pt x="3153138" y="4438281"/>
                    <a:pt x="3163020" y="4488611"/>
                  </a:cubicBezTo>
                  <a:cubicBezTo>
                    <a:pt x="3243054" y="4575594"/>
                    <a:pt x="3269390" y="4620391"/>
                    <a:pt x="3352801" y="4764656"/>
                  </a:cubicBezTo>
                  <a:cubicBezTo>
                    <a:pt x="3427563" y="4830792"/>
                    <a:pt x="3536831" y="4868173"/>
                    <a:pt x="3611593" y="4885426"/>
                  </a:cubicBezTo>
                  <a:cubicBezTo>
                    <a:pt x="3686355" y="4902679"/>
                    <a:pt x="3706483" y="4784784"/>
                    <a:pt x="3801374" y="4868173"/>
                  </a:cubicBezTo>
                  <a:cubicBezTo>
                    <a:pt x="3899149" y="4887901"/>
                    <a:pt x="4121650" y="4921588"/>
                    <a:pt x="4180937" y="5385758"/>
                  </a:cubicBezTo>
                  <a:cubicBezTo>
                    <a:pt x="4293080" y="5503652"/>
                    <a:pt x="4393722" y="5584165"/>
                    <a:pt x="4474235" y="5575539"/>
                  </a:cubicBezTo>
                  <a:cubicBezTo>
                    <a:pt x="4554748" y="5566913"/>
                    <a:pt x="4583503" y="5431766"/>
                    <a:pt x="4664016" y="5334000"/>
                  </a:cubicBezTo>
                  <a:cubicBezTo>
                    <a:pt x="4744529" y="5236234"/>
                    <a:pt x="4816416" y="5057954"/>
                    <a:pt x="4957314" y="4988943"/>
                  </a:cubicBezTo>
                  <a:cubicBezTo>
                    <a:pt x="5098212" y="4919932"/>
                    <a:pt x="5509404" y="4919932"/>
                    <a:pt x="5509404" y="4919932"/>
                  </a:cubicBezTo>
                  <a:cubicBezTo>
                    <a:pt x="5670430" y="4899804"/>
                    <a:pt x="5819955" y="4896928"/>
                    <a:pt x="5923472" y="4868173"/>
                  </a:cubicBezTo>
                  <a:cubicBezTo>
                    <a:pt x="6026989" y="4839418"/>
                    <a:pt x="5998234" y="4784785"/>
                    <a:pt x="6130506" y="4747404"/>
                  </a:cubicBezTo>
                  <a:cubicBezTo>
                    <a:pt x="6262778" y="4710023"/>
                    <a:pt x="6573329" y="4646763"/>
                    <a:pt x="6717103" y="4643887"/>
                  </a:cubicBezTo>
                  <a:cubicBezTo>
                    <a:pt x="6860877" y="4641012"/>
                    <a:pt x="6881005" y="4612257"/>
                    <a:pt x="6993148" y="4730151"/>
                  </a:cubicBezTo>
                  <a:cubicBezTo>
                    <a:pt x="7105291" y="4848045"/>
                    <a:pt x="7274944" y="5193102"/>
                    <a:pt x="7389963" y="5351253"/>
                  </a:cubicBezTo>
                  <a:cubicBezTo>
                    <a:pt x="7504982" y="5509404"/>
                    <a:pt x="7631503" y="5607169"/>
                    <a:pt x="7683261" y="5679056"/>
                  </a:cubicBezTo>
                  <a:cubicBezTo>
                    <a:pt x="7735020" y="5750943"/>
                    <a:pt x="7706265" y="5748067"/>
                    <a:pt x="7700514" y="5782573"/>
                  </a:cubicBezTo>
                  <a:cubicBezTo>
                    <a:pt x="7694763" y="5817079"/>
                    <a:pt x="7648755" y="5886090"/>
                    <a:pt x="7648755" y="5886090"/>
                  </a:cubicBezTo>
                  <a:cubicBezTo>
                    <a:pt x="6374921" y="5897592"/>
                    <a:pt x="2341593" y="6007819"/>
                    <a:pt x="57510" y="5851585"/>
                  </a:cubicBezTo>
                  <a:cubicBezTo>
                    <a:pt x="25880" y="4035725"/>
                    <a:pt x="0" y="1679276"/>
                    <a:pt x="40257" y="71887"/>
                  </a:cubicBezTo>
                  <a:cubicBezTo>
                    <a:pt x="787880" y="20128"/>
                    <a:pt x="756250" y="0"/>
                    <a:pt x="920152" y="54634"/>
                  </a:cubicBezTo>
                  <a:cubicBezTo>
                    <a:pt x="1084054" y="109268"/>
                    <a:pt x="1052423" y="270294"/>
                    <a:pt x="1058174" y="416943"/>
                  </a:cubicBezTo>
                  <a:close/>
                </a:path>
              </a:pathLst>
            </a:custGeom>
            <a:solidFill>
              <a:srgbClr val="10D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 xmlns:a16="http://schemas.microsoft.com/office/drawing/2014/main" id="{F5CF726E-E72F-1667-0360-5A5FFE3A2F4D}"/>
                </a:ext>
              </a:extLst>
            </p:cNvPr>
            <p:cNvSpPr/>
            <p:nvPr/>
          </p:nvSpPr>
          <p:spPr>
            <a:xfrm>
              <a:off x="1618488" y="1051560"/>
              <a:ext cx="1066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 xmlns:a16="http://schemas.microsoft.com/office/drawing/2014/main" id="{12A85FBD-F254-349E-D672-8C81044E205E}"/>
                </a:ext>
              </a:extLst>
            </p:cNvPr>
            <p:cNvSpPr/>
            <p:nvPr/>
          </p:nvSpPr>
          <p:spPr>
            <a:xfrm>
              <a:off x="58674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81823E65-6A1A-C4B4-9BFE-30442030E315}"/>
                </a:ext>
              </a:extLst>
            </p:cNvPr>
            <p:cNvSpPr/>
            <p:nvPr/>
          </p:nvSpPr>
          <p:spPr>
            <a:xfrm>
              <a:off x="4919472" y="1481328"/>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reeform: Shape 28">
            <a:extLst>
              <a:ext uri="{FF2B5EF4-FFF2-40B4-BE49-F238E27FC236}">
                <a16:creationId xmlns="" xmlns:a16="http://schemas.microsoft.com/office/drawing/2014/main" id="{D4920A11-7EE4-EBFC-8B6A-0F9E5865D3A4}"/>
              </a:ext>
            </a:extLst>
          </p:cNvPr>
          <p:cNvSpPr/>
          <p:nvPr/>
        </p:nvSpPr>
        <p:spPr>
          <a:xfrm>
            <a:off x="6579846" y="160189"/>
            <a:ext cx="2558038" cy="6494611"/>
          </a:xfrm>
          <a:custGeom>
            <a:avLst/>
            <a:gdLst>
              <a:gd name="connsiteX0" fmla="*/ 2538754 w 2558038"/>
              <a:gd name="connsiteY0" fmla="*/ 55711 h 6494611"/>
              <a:gd name="connsiteX1" fmla="*/ 2272054 w 2558038"/>
              <a:gd name="connsiteY1" fmla="*/ 182711 h 6494611"/>
              <a:gd name="connsiteX2" fmla="*/ 2068854 w 2558038"/>
              <a:gd name="connsiteY2" fmla="*/ 601811 h 6494611"/>
              <a:gd name="connsiteX3" fmla="*/ 1878354 w 2558038"/>
              <a:gd name="connsiteY3" fmla="*/ 932011 h 6494611"/>
              <a:gd name="connsiteX4" fmla="*/ 1637054 w 2558038"/>
              <a:gd name="connsiteY4" fmla="*/ 1478111 h 6494611"/>
              <a:gd name="connsiteX5" fmla="*/ 1408454 w 2558038"/>
              <a:gd name="connsiteY5" fmla="*/ 1833711 h 6494611"/>
              <a:gd name="connsiteX6" fmla="*/ 1167154 w 2558038"/>
              <a:gd name="connsiteY6" fmla="*/ 2113111 h 6494611"/>
              <a:gd name="connsiteX7" fmla="*/ 824254 w 2558038"/>
              <a:gd name="connsiteY7" fmla="*/ 2443311 h 6494611"/>
              <a:gd name="connsiteX8" fmla="*/ 671854 w 2558038"/>
              <a:gd name="connsiteY8" fmla="*/ 2646511 h 6494611"/>
              <a:gd name="connsiteX9" fmla="*/ 506754 w 2558038"/>
              <a:gd name="connsiteY9" fmla="*/ 3103711 h 6494611"/>
              <a:gd name="connsiteX10" fmla="*/ 392454 w 2558038"/>
              <a:gd name="connsiteY10" fmla="*/ 3433911 h 6494611"/>
              <a:gd name="connsiteX11" fmla="*/ 303554 w 2558038"/>
              <a:gd name="connsiteY11" fmla="*/ 3599011 h 6494611"/>
              <a:gd name="connsiteX12" fmla="*/ 62254 w 2558038"/>
              <a:gd name="connsiteY12" fmla="*/ 4068911 h 6494611"/>
              <a:gd name="connsiteX13" fmla="*/ 11454 w 2558038"/>
              <a:gd name="connsiteY13" fmla="*/ 4665811 h 6494611"/>
              <a:gd name="connsiteX14" fmla="*/ 240054 w 2558038"/>
              <a:gd name="connsiteY14" fmla="*/ 5250011 h 6494611"/>
              <a:gd name="connsiteX15" fmla="*/ 608354 w 2558038"/>
              <a:gd name="connsiteY15" fmla="*/ 5834211 h 6494611"/>
              <a:gd name="connsiteX16" fmla="*/ 798854 w 2558038"/>
              <a:gd name="connsiteY16" fmla="*/ 6177111 h 6494611"/>
              <a:gd name="connsiteX17" fmla="*/ 875054 w 2558038"/>
              <a:gd name="connsiteY17" fmla="*/ 6393011 h 6494611"/>
              <a:gd name="connsiteX18" fmla="*/ 1040154 w 2558038"/>
              <a:gd name="connsiteY18" fmla="*/ 6494611 h 6494611"/>
              <a:gd name="connsiteX19" fmla="*/ 1192554 w 2558038"/>
              <a:gd name="connsiteY19" fmla="*/ 6393011 h 6494611"/>
              <a:gd name="connsiteX20" fmla="*/ 1192554 w 2558038"/>
              <a:gd name="connsiteY20" fmla="*/ 6037411 h 6494611"/>
              <a:gd name="connsiteX21" fmla="*/ 951254 w 2558038"/>
              <a:gd name="connsiteY21" fmla="*/ 5491311 h 6494611"/>
              <a:gd name="connsiteX22" fmla="*/ 773454 w 2558038"/>
              <a:gd name="connsiteY22" fmla="*/ 5110311 h 6494611"/>
              <a:gd name="connsiteX23" fmla="*/ 1103654 w 2558038"/>
              <a:gd name="connsiteY23" fmla="*/ 4551511 h 6494611"/>
              <a:gd name="connsiteX24" fmla="*/ 1421154 w 2558038"/>
              <a:gd name="connsiteY24" fmla="*/ 4119711 h 6494611"/>
              <a:gd name="connsiteX25" fmla="*/ 1510054 w 2558038"/>
              <a:gd name="connsiteY25" fmla="*/ 3903811 h 6494611"/>
              <a:gd name="connsiteX26" fmla="*/ 1306854 w 2558038"/>
              <a:gd name="connsiteY26" fmla="*/ 3649811 h 6494611"/>
              <a:gd name="connsiteX27" fmla="*/ 1421154 w 2558038"/>
              <a:gd name="connsiteY27" fmla="*/ 3586311 h 6494611"/>
              <a:gd name="connsiteX28" fmla="*/ 1497354 w 2558038"/>
              <a:gd name="connsiteY28" fmla="*/ 3218011 h 6494611"/>
              <a:gd name="connsiteX29" fmla="*/ 1548154 w 2558038"/>
              <a:gd name="connsiteY29" fmla="*/ 2900511 h 6494611"/>
              <a:gd name="connsiteX30" fmla="*/ 1954554 w 2558038"/>
              <a:gd name="connsiteY30" fmla="*/ 2570311 h 6494611"/>
              <a:gd name="connsiteX31" fmla="*/ 1852954 w 2558038"/>
              <a:gd name="connsiteY31" fmla="*/ 2354411 h 6494611"/>
              <a:gd name="connsiteX32" fmla="*/ 1992654 w 2558038"/>
              <a:gd name="connsiteY32" fmla="*/ 2087711 h 6494611"/>
              <a:gd name="connsiteX33" fmla="*/ 2259354 w 2558038"/>
              <a:gd name="connsiteY33" fmla="*/ 1909911 h 6494611"/>
              <a:gd name="connsiteX34" fmla="*/ 2424454 w 2558038"/>
              <a:gd name="connsiteY34" fmla="*/ 1643211 h 6494611"/>
              <a:gd name="connsiteX35" fmla="*/ 2526054 w 2558038"/>
              <a:gd name="connsiteY35" fmla="*/ 1071711 h 6494611"/>
              <a:gd name="connsiteX36" fmla="*/ 2538754 w 2558038"/>
              <a:gd name="connsiteY36" fmla="*/ 55711 h 64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58038" h="6494611">
                <a:moveTo>
                  <a:pt x="2538754" y="55711"/>
                </a:moveTo>
                <a:cubicBezTo>
                  <a:pt x="2496421" y="-92456"/>
                  <a:pt x="2350371" y="91694"/>
                  <a:pt x="2272054" y="182711"/>
                </a:cubicBezTo>
                <a:cubicBezTo>
                  <a:pt x="2193737" y="273728"/>
                  <a:pt x="2134471" y="476928"/>
                  <a:pt x="2068854" y="601811"/>
                </a:cubicBezTo>
                <a:cubicBezTo>
                  <a:pt x="2003237" y="726694"/>
                  <a:pt x="1950321" y="785961"/>
                  <a:pt x="1878354" y="932011"/>
                </a:cubicBezTo>
                <a:cubicBezTo>
                  <a:pt x="1806387" y="1078061"/>
                  <a:pt x="1715371" y="1327828"/>
                  <a:pt x="1637054" y="1478111"/>
                </a:cubicBezTo>
                <a:cubicBezTo>
                  <a:pt x="1558737" y="1628394"/>
                  <a:pt x="1486771" y="1727878"/>
                  <a:pt x="1408454" y="1833711"/>
                </a:cubicBezTo>
                <a:cubicBezTo>
                  <a:pt x="1330137" y="1939544"/>
                  <a:pt x="1264521" y="2011511"/>
                  <a:pt x="1167154" y="2113111"/>
                </a:cubicBezTo>
                <a:cubicBezTo>
                  <a:pt x="1069787" y="2214711"/>
                  <a:pt x="906804" y="2354411"/>
                  <a:pt x="824254" y="2443311"/>
                </a:cubicBezTo>
                <a:cubicBezTo>
                  <a:pt x="741704" y="2532211"/>
                  <a:pt x="724771" y="2536444"/>
                  <a:pt x="671854" y="2646511"/>
                </a:cubicBezTo>
                <a:cubicBezTo>
                  <a:pt x="618937" y="2756578"/>
                  <a:pt x="553321" y="2972478"/>
                  <a:pt x="506754" y="3103711"/>
                </a:cubicBezTo>
                <a:cubicBezTo>
                  <a:pt x="460187" y="3234944"/>
                  <a:pt x="426321" y="3351361"/>
                  <a:pt x="392454" y="3433911"/>
                </a:cubicBezTo>
                <a:cubicBezTo>
                  <a:pt x="358587" y="3516461"/>
                  <a:pt x="358587" y="3493178"/>
                  <a:pt x="303554" y="3599011"/>
                </a:cubicBezTo>
                <a:cubicBezTo>
                  <a:pt x="248521" y="3704844"/>
                  <a:pt x="110937" y="3891111"/>
                  <a:pt x="62254" y="4068911"/>
                </a:cubicBezTo>
                <a:cubicBezTo>
                  <a:pt x="13571" y="4246711"/>
                  <a:pt x="-18179" y="4468961"/>
                  <a:pt x="11454" y="4665811"/>
                </a:cubicBezTo>
                <a:cubicBezTo>
                  <a:pt x="41087" y="4862661"/>
                  <a:pt x="140571" y="5055278"/>
                  <a:pt x="240054" y="5250011"/>
                </a:cubicBezTo>
                <a:cubicBezTo>
                  <a:pt x="339537" y="5444744"/>
                  <a:pt x="515221" y="5679694"/>
                  <a:pt x="608354" y="5834211"/>
                </a:cubicBezTo>
                <a:cubicBezTo>
                  <a:pt x="701487" y="5988728"/>
                  <a:pt x="754404" y="6083978"/>
                  <a:pt x="798854" y="6177111"/>
                </a:cubicBezTo>
                <a:cubicBezTo>
                  <a:pt x="843304" y="6270244"/>
                  <a:pt x="834837" y="6340094"/>
                  <a:pt x="875054" y="6393011"/>
                </a:cubicBezTo>
                <a:cubicBezTo>
                  <a:pt x="915271" y="6445928"/>
                  <a:pt x="987237" y="6494611"/>
                  <a:pt x="1040154" y="6494611"/>
                </a:cubicBezTo>
                <a:cubicBezTo>
                  <a:pt x="1093071" y="6494611"/>
                  <a:pt x="1167154" y="6469211"/>
                  <a:pt x="1192554" y="6393011"/>
                </a:cubicBezTo>
                <a:cubicBezTo>
                  <a:pt x="1217954" y="6316811"/>
                  <a:pt x="1232771" y="6187694"/>
                  <a:pt x="1192554" y="6037411"/>
                </a:cubicBezTo>
                <a:cubicBezTo>
                  <a:pt x="1152337" y="5887128"/>
                  <a:pt x="1021104" y="5645828"/>
                  <a:pt x="951254" y="5491311"/>
                </a:cubicBezTo>
                <a:cubicBezTo>
                  <a:pt x="881404" y="5336794"/>
                  <a:pt x="748054" y="5266944"/>
                  <a:pt x="773454" y="5110311"/>
                </a:cubicBezTo>
                <a:cubicBezTo>
                  <a:pt x="798854" y="4953678"/>
                  <a:pt x="995704" y="4716611"/>
                  <a:pt x="1103654" y="4551511"/>
                </a:cubicBezTo>
                <a:cubicBezTo>
                  <a:pt x="1211604" y="4386411"/>
                  <a:pt x="1353421" y="4227661"/>
                  <a:pt x="1421154" y="4119711"/>
                </a:cubicBezTo>
                <a:cubicBezTo>
                  <a:pt x="1488887" y="4011761"/>
                  <a:pt x="1529104" y="3982128"/>
                  <a:pt x="1510054" y="3903811"/>
                </a:cubicBezTo>
                <a:cubicBezTo>
                  <a:pt x="1491004" y="3825494"/>
                  <a:pt x="1321671" y="3702728"/>
                  <a:pt x="1306854" y="3649811"/>
                </a:cubicBezTo>
                <a:cubicBezTo>
                  <a:pt x="1292037" y="3596894"/>
                  <a:pt x="1389404" y="3658278"/>
                  <a:pt x="1421154" y="3586311"/>
                </a:cubicBezTo>
                <a:cubicBezTo>
                  <a:pt x="1452904" y="3514344"/>
                  <a:pt x="1476187" y="3332311"/>
                  <a:pt x="1497354" y="3218011"/>
                </a:cubicBezTo>
                <a:cubicBezTo>
                  <a:pt x="1518521" y="3103711"/>
                  <a:pt x="1471954" y="3008461"/>
                  <a:pt x="1548154" y="2900511"/>
                </a:cubicBezTo>
                <a:cubicBezTo>
                  <a:pt x="1624354" y="2792561"/>
                  <a:pt x="1903754" y="2661328"/>
                  <a:pt x="1954554" y="2570311"/>
                </a:cubicBezTo>
                <a:cubicBezTo>
                  <a:pt x="2005354" y="2479294"/>
                  <a:pt x="1846604" y="2434844"/>
                  <a:pt x="1852954" y="2354411"/>
                </a:cubicBezTo>
                <a:cubicBezTo>
                  <a:pt x="1859304" y="2273978"/>
                  <a:pt x="1924921" y="2161794"/>
                  <a:pt x="1992654" y="2087711"/>
                </a:cubicBezTo>
                <a:cubicBezTo>
                  <a:pt x="2060387" y="2013628"/>
                  <a:pt x="2187387" y="1983994"/>
                  <a:pt x="2259354" y="1909911"/>
                </a:cubicBezTo>
                <a:cubicBezTo>
                  <a:pt x="2331321" y="1835828"/>
                  <a:pt x="2380004" y="1782911"/>
                  <a:pt x="2424454" y="1643211"/>
                </a:cubicBezTo>
                <a:cubicBezTo>
                  <a:pt x="2468904" y="1503511"/>
                  <a:pt x="2509121" y="1336294"/>
                  <a:pt x="2526054" y="1071711"/>
                </a:cubicBezTo>
                <a:cubicBezTo>
                  <a:pt x="2542987" y="807128"/>
                  <a:pt x="2581087" y="203878"/>
                  <a:pt x="2538754" y="55711"/>
                </a:cubicBezTo>
                <a:close/>
              </a:path>
            </a:pathLst>
          </a:custGeom>
          <a:solidFill>
            <a:srgbClr val="C00000">
              <a:alpha val="60000"/>
            </a:srgbClr>
          </a:solidFill>
          <a:ln w="50800">
            <a:solidFill>
              <a:srgbClr val="0A09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4953000" y="1447800"/>
            <a:ext cx="7620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0" y="990600"/>
            <a:ext cx="6629400" cy="5539978"/>
          </a:xfrm>
          <a:prstGeom prst="rect">
            <a:avLst/>
          </a:prstGeom>
          <a:solidFill>
            <a:srgbClr val="FFE9A3">
              <a:alpha val="64706"/>
            </a:srgbClr>
          </a:solidFill>
        </p:spPr>
        <p:txBody>
          <a:bodyPr wrap="square" rtlCol="0">
            <a:spAutoFit/>
          </a:bodyPr>
          <a:lstStyle/>
          <a:p>
            <a:endParaRPr lang="en-US" sz="2000" b="1" spc="-50" dirty="0">
              <a:ln>
                <a:solidFill>
                  <a:schemeClr val="accent5">
                    <a:lumMod val="50000"/>
                  </a:schemeClr>
                </a:solidFill>
              </a:ln>
              <a:solidFill>
                <a:schemeClr val="accent5">
                  <a:lumMod val="50000"/>
                </a:schemeClr>
              </a:solidFill>
              <a:cs typeface="Arial" pitchFamily="34" charset="0"/>
            </a:endParaRPr>
          </a:p>
          <a:p>
            <a:r>
              <a:rPr lang="en-US" sz="4400" b="1" spc="-50" dirty="0">
                <a:ln>
                  <a:solidFill>
                    <a:schemeClr val="accent5">
                      <a:lumMod val="50000"/>
                    </a:schemeClr>
                  </a:solidFill>
                </a:ln>
                <a:solidFill>
                  <a:schemeClr val="accent5">
                    <a:lumMod val="50000"/>
                  </a:schemeClr>
                </a:solidFill>
                <a:cs typeface="Arial" pitchFamily="34" charset="0"/>
              </a:rPr>
              <a:t>  </a:t>
            </a:r>
            <a:r>
              <a:rPr lang="en-US" sz="4400" b="1" spc="-50" dirty="0">
                <a:solidFill>
                  <a:schemeClr val="accent5">
                    <a:lumMod val="50000"/>
                  </a:schemeClr>
                </a:solidFill>
                <a:effectLst>
                  <a:outerShdw dist="50800" dir="7200000" algn="ctr" rotWithShape="0">
                    <a:schemeClr val="tx1"/>
                  </a:outerShdw>
                </a:effectLst>
                <a:cs typeface="Arial" pitchFamily="34" charset="0"/>
              </a:rPr>
              <a:t>Week  1 – Setting the Stage</a:t>
            </a:r>
          </a:p>
          <a:p>
            <a:r>
              <a:rPr lang="en-US" sz="1400" b="1" spc="-50" dirty="0">
                <a:solidFill>
                  <a:schemeClr val="accent5">
                    <a:lumMod val="50000"/>
                  </a:schemeClr>
                </a:solidFill>
                <a:effectLst>
                  <a:outerShdw dist="50800" dir="7200000" algn="ctr" rotWithShape="0">
                    <a:schemeClr val="tx1"/>
                  </a:outerShdw>
                </a:effectLst>
                <a:cs typeface="Arial" pitchFamily="34" charset="0"/>
              </a:rPr>
              <a:t>  </a:t>
            </a:r>
          </a:p>
          <a:p>
            <a:r>
              <a:rPr lang="en-US" sz="4400" b="1" spc="-50" dirty="0">
                <a:solidFill>
                  <a:schemeClr val="accent5">
                    <a:lumMod val="50000"/>
                  </a:schemeClr>
                </a:solidFill>
                <a:effectLst>
                  <a:outerShdw dist="50800" dir="7200000" algn="ctr" rotWithShape="0">
                    <a:schemeClr val="tx1"/>
                  </a:outerShdw>
                </a:effectLst>
                <a:cs typeface="Arial" pitchFamily="34" charset="0"/>
              </a:rPr>
              <a:t>  Week  2 – Newfoundland</a:t>
            </a:r>
          </a:p>
          <a:p>
            <a:endParaRPr lang="en-US" sz="1400" b="1" spc="-50" dirty="0">
              <a:solidFill>
                <a:schemeClr val="accent5">
                  <a:lumMod val="50000"/>
                </a:schemeClr>
              </a:solidFill>
              <a:effectLst>
                <a:outerShdw dist="50800" dir="7200000" algn="ctr" rotWithShape="0">
                  <a:schemeClr val="tx1"/>
                </a:outerShdw>
              </a:effectLst>
              <a:cs typeface="Arial" pitchFamily="34" charset="0"/>
            </a:endParaRPr>
          </a:p>
          <a:p>
            <a:r>
              <a:rPr lang="en-US" sz="4400" b="1" spc="-50" dirty="0">
                <a:solidFill>
                  <a:schemeClr val="accent5">
                    <a:lumMod val="50000"/>
                  </a:schemeClr>
                </a:solidFill>
                <a:effectLst>
                  <a:outerShdw dist="50800" dir="7200000" algn="ctr" rotWithShape="0">
                    <a:schemeClr val="tx1"/>
                  </a:outerShdw>
                </a:effectLst>
                <a:cs typeface="Arial" pitchFamily="34" charset="0"/>
              </a:rPr>
              <a:t>  Week  3 – US Appalachians</a:t>
            </a:r>
          </a:p>
          <a:p>
            <a:r>
              <a:rPr lang="en-US" sz="1400" b="1" spc="-50" dirty="0">
                <a:solidFill>
                  <a:schemeClr val="accent5">
                    <a:lumMod val="50000"/>
                  </a:schemeClr>
                </a:solidFill>
                <a:effectLst>
                  <a:outerShdw dist="50800" dir="7200000" algn="ctr" rotWithShape="0">
                    <a:schemeClr val="tx1"/>
                  </a:outerShdw>
                </a:effectLst>
                <a:cs typeface="Arial" pitchFamily="34" charset="0"/>
              </a:rPr>
              <a:t>   </a:t>
            </a:r>
          </a:p>
          <a:p>
            <a:r>
              <a:rPr lang="en-US" sz="4400" b="1" spc="-50" dirty="0">
                <a:solidFill>
                  <a:schemeClr val="accent5">
                    <a:lumMod val="50000"/>
                  </a:schemeClr>
                </a:solidFill>
                <a:effectLst>
                  <a:outerShdw dist="50800" dir="7200000" algn="ctr" rotWithShape="0">
                    <a:schemeClr val="tx1"/>
                  </a:outerShdw>
                </a:effectLst>
                <a:cs typeface="Arial" pitchFamily="34" charset="0"/>
              </a:rPr>
              <a:t>  Week  4 – Florida</a:t>
            </a:r>
          </a:p>
          <a:p>
            <a:endParaRPr lang="en-US" sz="1400" b="1" spc="-50" dirty="0">
              <a:solidFill>
                <a:schemeClr val="accent5">
                  <a:lumMod val="50000"/>
                </a:schemeClr>
              </a:solidFill>
              <a:effectLst>
                <a:outerShdw dist="50800" dir="7200000" algn="ctr" rotWithShape="0">
                  <a:schemeClr val="tx1"/>
                </a:outerShdw>
              </a:effectLst>
              <a:cs typeface="Arial" pitchFamily="34" charset="0"/>
            </a:endParaRPr>
          </a:p>
          <a:p>
            <a:r>
              <a:rPr lang="en-US" sz="4400" b="1" spc="-50" dirty="0">
                <a:solidFill>
                  <a:schemeClr val="accent5">
                    <a:lumMod val="50000"/>
                  </a:schemeClr>
                </a:solidFill>
                <a:effectLst>
                  <a:outerShdw dist="50800" dir="7200000" algn="ctr" rotWithShape="0">
                    <a:schemeClr val="tx1"/>
                  </a:outerShdw>
                </a:effectLst>
                <a:cs typeface="Arial" pitchFamily="34" charset="0"/>
              </a:rPr>
              <a:t>  Week  5 – the Future</a:t>
            </a:r>
          </a:p>
          <a:p>
            <a:endParaRPr lang="en-US" sz="1400" b="1" spc="-50" dirty="0">
              <a:solidFill>
                <a:schemeClr val="accent5">
                  <a:lumMod val="50000"/>
                </a:schemeClr>
              </a:solidFill>
              <a:effectLst>
                <a:outerShdw dist="50800" dir="7200000" algn="ctr" rotWithShape="0">
                  <a:schemeClr val="tx1"/>
                </a:outerShdw>
              </a:effectLst>
              <a:cs typeface="Arial" pitchFamily="34" charset="0"/>
            </a:endParaRPr>
          </a:p>
          <a:p>
            <a:r>
              <a:rPr lang="en-US" sz="4400" b="1" spc="-50" dirty="0">
                <a:solidFill>
                  <a:schemeClr val="accent5">
                    <a:lumMod val="50000"/>
                  </a:schemeClr>
                </a:solidFill>
                <a:effectLst>
                  <a:outerShdw dist="50800" dir="7200000" algn="ctr" rotWithShape="0">
                    <a:schemeClr val="tx1"/>
                  </a:outerShdw>
                </a:effectLst>
                <a:cs typeface="Arial" pitchFamily="34" charset="0"/>
              </a:rPr>
              <a:t>  Week  6 – Days Gone By</a:t>
            </a:r>
          </a:p>
        </p:txBody>
      </p:sp>
      <p:sp>
        <p:nvSpPr>
          <p:cNvPr id="22" name="TextBox 21"/>
          <p:cNvSpPr txBox="1"/>
          <p:nvPr/>
        </p:nvSpPr>
        <p:spPr>
          <a:xfrm>
            <a:off x="0" y="0"/>
            <a:ext cx="9150116" cy="861774"/>
          </a:xfrm>
          <a:prstGeom prst="rect">
            <a:avLst/>
          </a:prstGeom>
          <a:solidFill>
            <a:srgbClr val="10D1D6"/>
          </a:solidFill>
        </p:spPr>
        <p:txBody>
          <a:bodyPr wrap="square" rtlCol="0">
            <a:spAutoFit/>
          </a:bodyPr>
          <a:lstStyle/>
          <a:p>
            <a:pPr>
              <a:lnSpc>
                <a:spcPts val="6000"/>
              </a:lnSpc>
            </a:pPr>
            <a:r>
              <a:rPr lang="en-US" sz="4400" b="1" spc="-50" dirty="0">
                <a:ln>
                  <a:solidFill>
                    <a:schemeClr val="accent5">
                      <a:lumMod val="50000"/>
                    </a:schemeClr>
                  </a:solidFill>
                </a:ln>
                <a:solidFill>
                  <a:srgbClr val="FF0000"/>
                </a:solidFill>
                <a:latin typeface="Tempus Sans ITC" pitchFamily="82" charset="0"/>
                <a:cs typeface="Arial" pitchFamily="34" charset="0"/>
              </a:rPr>
              <a:t>	 </a:t>
            </a:r>
            <a:r>
              <a:rPr lang="en-US" sz="4400" b="1" spc="-50" dirty="0">
                <a:ln>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2 – Newfoundland</a:t>
            </a:r>
          </a:p>
        </p:txBody>
      </p:sp>
      <p:sp>
        <p:nvSpPr>
          <p:cNvPr id="10" name="Star: 5 Points 9">
            <a:extLst>
              <a:ext uri="{FF2B5EF4-FFF2-40B4-BE49-F238E27FC236}">
                <a16:creationId xmlns="" xmlns:a16="http://schemas.microsoft.com/office/drawing/2014/main" id="{46842B57-06D4-CA4D-C03F-AEABE9994BA2}"/>
              </a:ext>
            </a:extLst>
          </p:cNvPr>
          <p:cNvSpPr/>
          <p:nvPr/>
        </p:nvSpPr>
        <p:spPr>
          <a:xfrm>
            <a:off x="7310153" y="5911850"/>
            <a:ext cx="609600" cy="685800"/>
          </a:xfrm>
          <a:prstGeom prst="star5">
            <a:avLst/>
          </a:prstGeom>
          <a:solidFill>
            <a:srgbClr val="FFFF00"/>
          </a:solid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 xmlns:a16="http://schemas.microsoft.com/office/drawing/2014/main" id="{37DBEF90-340D-7C40-DAF3-475C5CF8B450}"/>
              </a:ext>
            </a:extLst>
          </p:cNvPr>
          <p:cNvSpPr/>
          <p:nvPr/>
        </p:nvSpPr>
        <p:spPr>
          <a:xfrm>
            <a:off x="6909526" y="548640"/>
            <a:ext cx="2037704" cy="5729468"/>
          </a:xfrm>
          <a:custGeom>
            <a:avLst/>
            <a:gdLst>
              <a:gd name="connsiteX0" fmla="*/ 776064 w 2037704"/>
              <a:gd name="connsiteY0" fmla="*/ 5729468 h 5729468"/>
              <a:gd name="connsiteX1" fmla="*/ 560 w 2037704"/>
              <a:gd name="connsiteY1" fmla="*/ 4375231 h 5729468"/>
              <a:gd name="connsiteX2" fmla="*/ 660317 w 2037704"/>
              <a:gd name="connsiteY2" fmla="*/ 2685327 h 5729468"/>
              <a:gd name="connsiteX3" fmla="*/ 1169603 w 2037704"/>
              <a:gd name="connsiteY3" fmla="*/ 1875099 h 5729468"/>
              <a:gd name="connsiteX4" fmla="*/ 1609441 w 2037704"/>
              <a:gd name="connsiteY4" fmla="*/ 1319514 h 5729468"/>
              <a:gd name="connsiteX5" fmla="*/ 2037704 w 2037704"/>
              <a:gd name="connsiteY5" fmla="*/ 0 h 572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704" h="5729468">
                <a:moveTo>
                  <a:pt x="776064" y="5729468"/>
                </a:moveTo>
                <a:cubicBezTo>
                  <a:pt x="397957" y="5306028"/>
                  <a:pt x="19851" y="4882588"/>
                  <a:pt x="560" y="4375231"/>
                </a:cubicBezTo>
                <a:cubicBezTo>
                  <a:pt x="-18731" y="3867874"/>
                  <a:pt x="465477" y="3102016"/>
                  <a:pt x="660317" y="2685327"/>
                </a:cubicBezTo>
                <a:cubicBezTo>
                  <a:pt x="855157" y="2268638"/>
                  <a:pt x="1011416" y="2102734"/>
                  <a:pt x="1169603" y="1875099"/>
                </a:cubicBezTo>
                <a:cubicBezTo>
                  <a:pt x="1327790" y="1647464"/>
                  <a:pt x="1464758" y="1632030"/>
                  <a:pt x="1609441" y="1319514"/>
                </a:cubicBezTo>
                <a:cubicBezTo>
                  <a:pt x="1754124" y="1006998"/>
                  <a:pt x="1895914" y="503499"/>
                  <a:pt x="2037704" y="0"/>
                </a:cubicBezTo>
              </a:path>
            </a:pathLst>
          </a:custGeom>
          <a:noFill/>
          <a:ln w="107950" cap="rnd">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 xmlns:a16="http://schemas.microsoft.com/office/drawing/2014/main" id="{FB93198F-477B-96D2-2C0B-5DCD152FCFD9}"/>
              </a:ext>
            </a:extLst>
          </p:cNvPr>
          <p:cNvSpPr/>
          <p:nvPr/>
        </p:nvSpPr>
        <p:spPr>
          <a:xfrm>
            <a:off x="8610600" y="0"/>
            <a:ext cx="609600" cy="685800"/>
          </a:xfrm>
          <a:prstGeom prst="star5">
            <a:avLst/>
          </a:prstGeom>
          <a:solidFill>
            <a:srgbClr val="FFFF00"/>
          </a:solid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45">
            <a:extLst>
              <a:ext uri="{FF2B5EF4-FFF2-40B4-BE49-F238E27FC236}">
                <a16:creationId xmlns="" xmlns:a16="http://schemas.microsoft.com/office/drawing/2014/main" id="{03A18EEA-1330-CF97-F0E2-7825F6CE9869}"/>
              </a:ext>
            </a:extLst>
          </p:cNvPr>
          <p:cNvSpPr/>
          <p:nvPr/>
        </p:nvSpPr>
        <p:spPr>
          <a:xfrm>
            <a:off x="6556714" y="1507023"/>
            <a:ext cx="2174838" cy="3301562"/>
          </a:xfrm>
          <a:custGeom>
            <a:avLst/>
            <a:gdLst>
              <a:gd name="connsiteX0" fmla="*/ 2139351 w 2429774"/>
              <a:gd name="connsiteY0" fmla="*/ 40256 h 3266535"/>
              <a:gd name="connsiteX1" fmla="*/ 1949570 w 2429774"/>
              <a:gd name="connsiteY1" fmla="*/ 540588 h 3266535"/>
              <a:gd name="connsiteX2" fmla="*/ 1794295 w 2429774"/>
              <a:gd name="connsiteY2" fmla="*/ 1040920 h 3266535"/>
              <a:gd name="connsiteX3" fmla="*/ 1552755 w 2429774"/>
              <a:gd name="connsiteY3" fmla="*/ 1196196 h 3266535"/>
              <a:gd name="connsiteX4" fmla="*/ 1207698 w 2429774"/>
              <a:gd name="connsiteY4" fmla="*/ 1316966 h 3266535"/>
              <a:gd name="connsiteX5" fmla="*/ 1086929 w 2429774"/>
              <a:gd name="connsiteY5" fmla="*/ 1610264 h 3266535"/>
              <a:gd name="connsiteX6" fmla="*/ 638355 w 2429774"/>
              <a:gd name="connsiteY6" fmla="*/ 2127849 h 3266535"/>
              <a:gd name="connsiteX7" fmla="*/ 500332 w 2429774"/>
              <a:gd name="connsiteY7" fmla="*/ 2541917 h 3266535"/>
              <a:gd name="connsiteX8" fmla="*/ 241540 w 2429774"/>
              <a:gd name="connsiteY8" fmla="*/ 2852468 h 3266535"/>
              <a:gd name="connsiteX9" fmla="*/ 17253 w 2429774"/>
              <a:gd name="connsiteY9" fmla="*/ 3145766 h 3266535"/>
              <a:gd name="connsiteX10" fmla="*/ 138023 w 2429774"/>
              <a:gd name="connsiteY10" fmla="*/ 3266535 h 3266535"/>
              <a:gd name="connsiteX11" fmla="*/ 569344 w 2429774"/>
              <a:gd name="connsiteY11" fmla="*/ 3145766 h 3266535"/>
              <a:gd name="connsiteX12" fmla="*/ 1000664 w 2429774"/>
              <a:gd name="connsiteY12" fmla="*/ 2748951 h 3266535"/>
              <a:gd name="connsiteX13" fmla="*/ 1328468 w 2429774"/>
              <a:gd name="connsiteY13" fmla="*/ 2041585 h 3266535"/>
              <a:gd name="connsiteX14" fmla="*/ 1414732 w 2429774"/>
              <a:gd name="connsiteY14" fmla="*/ 1731034 h 3266535"/>
              <a:gd name="connsiteX15" fmla="*/ 1708031 w 2429774"/>
              <a:gd name="connsiteY15" fmla="*/ 1454988 h 3266535"/>
              <a:gd name="connsiteX16" fmla="*/ 1863306 w 2429774"/>
              <a:gd name="connsiteY16" fmla="*/ 1282460 h 3266535"/>
              <a:gd name="connsiteX17" fmla="*/ 2053087 w 2429774"/>
              <a:gd name="connsiteY17" fmla="*/ 885645 h 3266535"/>
              <a:gd name="connsiteX18" fmla="*/ 2087593 w 2429774"/>
              <a:gd name="connsiteY18" fmla="*/ 575094 h 3266535"/>
              <a:gd name="connsiteX19" fmla="*/ 2363638 w 2429774"/>
              <a:gd name="connsiteY19" fmla="*/ 385313 h 3266535"/>
              <a:gd name="connsiteX20" fmla="*/ 2398144 w 2429774"/>
              <a:gd name="connsiteY20" fmla="*/ 299049 h 3266535"/>
              <a:gd name="connsiteX21" fmla="*/ 2139351 w 2429774"/>
              <a:gd name="connsiteY21" fmla="*/ 40256 h 3266535"/>
              <a:gd name="connsiteX0" fmla="*/ 2139351 w 2429774"/>
              <a:gd name="connsiteY0" fmla="*/ 40256 h 3266535"/>
              <a:gd name="connsiteX1" fmla="*/ 1949570 w 2429774"/>
              <a:gd name="connsiteY1" fmla="*/ 540588 h 3266535"/>
              <a:gd name="connsiteX2" fmla="*/ 1552755 w 2429774"/>
              <a:gd name="connsiteY2" fmla="*/ 1196196 h 3266535"/>
              <a:gd name="connsiteX3" fmla="*/ 1207698 w 2429774"/>
              <a:gd name="connsiteY3" fmla="*/ 1316966 h 3266535"/>
              <a:gd name="connsiteX4" fmla="*/ 10869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0869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858329 w 2429774"/>
              <a:gd name="connsiteY3" fmla="*/ 1610264 h 3266535"/>
              <a:gd name="connsiteX4" fmla="*/ 638355 w 2429774"/>
              <a:gd name="connsiteY4" fmla="*/ 2127849 h 3266535"/>
              <a:gd name="connsiteX5" fmla="*/ 500332 w 2429774"/>
              <a:gd name="connsiteY5" fmla="*/ 2541917 h 3266535"/>
              <a:gd name="connsiteX6" fmla="*/ 241540 w 2429774"/>
              <a:gd name="connsiteY6" fmla="*/ 2852468 h 3266535"/>
              <a:gd name="connsiteX7" fmla="*/ 17253 w 2429774"/>
              <a:gd name="connsiteY7" fmla="*/ 3145766 h 3266535"/>
              <a:gd name="connsiteX8" fmla="*/ 138023 w 2429774"/>
              <a:gd name="connsiteY8" fmla="*/ 3266535 h 3266535"/>
              <a:gd name="connsiteX9" fmla="*/ 569344 w 2429774"/>
              <a:gd name="connsiteY9" fmla="*/ 3145766 h 3266535"/>
              <a:gd name="connsiteX10" fmla="*/ 1000664 w 2429774"/>
              <a:gd name="connsiteY10" fmla="*/ 2748951 h 3266535"/>
              <a:gd name="connsiteX11" fmla="*/ 1328468 w 2429774"/>
              <a:gd name="connsiteY11" fmla="*/ 2041585 h 3266535"/>
              <a:gd name="connsiteX12" fmla="*/ 1414732 w 2429774"/>
              <a:gd name="connsiteY12" fmla="*/ 1731034 h 3266535"/>
              <a:gd name="connsiteX13" fmla="*/ 1708031 w 2429774"/>
              <a:gd name="connsiteY13" fmla="*/ 1454988 h 3266535"/>
              <a:gd name="connsiteX14" fmla="*/ 1863306 w 2429774"/>
              <a:gd name="connsiteY14" fmla="*/ 1282460 h 3266535"/>
              <a:gd name="connsiteX15" fmla="*/ 2053087 w 2429774"/>
              <a:gd name="connsiteY15" fmla="*/ 885645 h 3266535"/>
              <a:gd name="connsiteX16" fmla="*/ 2087593 w 2429774"/>
              <a:gd name="connsiteY16" fmla="*/ 575094 h 3266535"/>
              <a:gd name="connsiteX17" fmla="*/ 2363638 w 2429774"/>
              <a:gd name="connsiteY17" fmla="*/ 385313 h 3266535"/>
              <a:gd name="connsiteX18" fmla="*/ 2398144 w 2429774"/>
              <a:gd name="connsiteY18" fmla="*/ 299049 h 3266535"/>
              <a:gd name="connsiteX19" fmla="*/ 2139351 w 2429774"/>
              <a:gd name="connsiteY19" fmla="*/ 40256 h 3266535"/>
              <a:gd name="connsiteX0" fmla="*/ 2139351 w 2429774"/>
              <a:gd name="connsiteY0" fmla="*/ 40256 h 3266535"/>
              <a:gd name="connsiteX1" fmla="*/ 1949570 w 2429774"/>
              <a:gd name="connsiteY1" fmla="*/ 540588 h 3266535"/>
              <a:gd name="connsiteX2" fmla="*/ 1207698 w 2429774"/>
              <a:gd name="connsiteY2" fmla="*/ 1316966 h 3266535"/>
              <a:gd name="connsiteX3" fmla="*/ 1173193 w 2429774"/>
              <a:gd name="connsiteY3" fmla="*/ 1334218 h 3266535"/>
              <a:gd name="connsiteX4" fmla="*/ 858329 w 2429774"/>
              <a:gd name="connsiteY4" fmla="*/ 1610264 h 3266535"/>
              <a:gd name="connsiteX5" fmla="*/ 638355 w 2429774"/>
              <a:gd name="connsiteY5" fmla="*/ 2127849 h 3266535"/>
              <a:gd name="connsiteX6" fmla="*/ 500332 w 2429774"/>
              <a:gd name="connsiteY6" fmla="*/ 2541917 h 3266535"/>
              <a:gd name="connsiteX7" fmla="*/ 241540 w 2429774"/>
              <a:gd name="connsiteY7" fmla="*/ 2852468 h 3266535"/>
              <a:gd name="connsiteX8" fmla="*/ 17253 w 2429774"/>
              <a:gd name="connsiteY8" fmla="*/ 3145766 h 3266535"/>
              <a:gd name="connsiteX9" fmla="*/ 138023 w 2429774"/>
              <a:gd name="connsiteY9" fmla="*/ 3266535 h 3266535"/>
              <a:gd name="connsiteX10" fmla="*/ 569344 w 2429774"/>
              <a:gd name="connsiteY10" fmla="*/ 3145766 h 3266535"/>
              <a:gd name="connsiteX11" fmla="*/ 1000664 w 2429774"/>
              <a:gd name="connsiteY11" fmla="*/ 2748951 h 3266535"/>
              <a:gd name="connsiteX12" fmla="*/ 1328468 w 2429774"/>
              <a:gd name="connsiteY12" fmla="*/ 2041585 h 3266535"/>
              <a:gd name="connsiteX13" fmla="*/ 1414732 w 2429774"/>
              <a:gd name="connsiteY13" fmla="*/ 1731034 h 3266535"/>
              <a:gd name="connsiteX14" fmla="*/ 1708031 w 2429774"/>
              <a:gd name="connsiteY14" fmla="*/ 1454988 h 3266535"/>
              <a:gd name="connsiteX15" fmla="*/ 1863306 w 2429774"/>
              <a:gd name="connsiteY15" fmla="*/ 1282460 h 3266535"/>
              <a:gd name="connsiteX16" fmla="*/ 2053087 w 2429774"/>
              <a:gd name="connsiteY16" fmla="*/ 885645 h 3266535"/>
              <a:gd name="connsiteX17" fmla="*/ 2087593 w 2429774"/>
              <a:gd name="connsiteY17" fmla="*/ 575094 h 3266535"/>
              <a:gd name="connsiteX18" fmla="*/ 2363638 w 2429774"/>
              <a:gd name="connsiteY18" fmla="*/ 385313 h 3266535"/>
              <a:gd name="connsiteX19" fmla="*/ 2398144 w 2429774"/>
              <a:gd name="connsiteY19" fmla="*/ 299049 h 3266535"/>
              <a:gd name="connsiteX20" fmla="*/ 2139351 w 2429774"/>
              <a:gd name="connsiteY20" fmla="*/ 40256 h 3266535"/>
              <a:gd name="connsiteX0" fmla="*/ 2520351 w 2595113"/>
              <a:gd name="connsiteY0" fmla="*/ 40256 h 3799935"/>
              <a:gd name="connsiteX1" fmla="*/ 1949570 w 2595113"/>
              <a:gd name="connsiteY1" fmla="*/ 1073988 h 3799935"/>
              <a:gd name="connsiteX2" fmla="*/ 1207698 w 2595113"/>
              <a:gd name="connsiteY2" fmla="*/ 1850366 h 3799935"/>
              <a:gd name="connsiteX3" fmla="*/ 1173193 w 2595113"/>
              <a:gd name="connsiteY3" fmla="*/ 1867618 h 3799935"/>
              <a:gd name="connsiteX4" fmla="*/ 858329 w 2595113"/>
              <a:gd name="connsiteY4" fmla="*/ 2143664 h 3799935"/>
              <a:gd name="connsiteX5" fmla="*/ 638355 w 2595113"/>
              <a:gd name="connsiteY5" fmla="*/ 2661249 h 3799935"/>
              <a:gd name="connsiteX6" fmla="*/ 500332 w 2595113"/>
              <a:gd name="connsiteY6" fmla="*/ 3075317 h 3799935"/>
              <a:gd name="connsiteX7" fmla="*/ 241540 w 2595113"/>
              <a:gd name="connsiteY7" fmla="*/ 3385868 h 3799935"/>
              <a:gd name="connsiteX8" fmla="*/ 17253 w 2595113"/>
              <a:gd name="connsiteY8" fmla="*/ 3679166 h 3799935"/>
              <a:gd name="connsiteX9" fmla="*/ 138023 w 2595113"/>
              <a:gd name="connsiteY9" fmla="*/ 3799935 h 3799935"/>
              <a:gd name="connsiteX10" fmla="*/ 569344 w 2595113"/>
              <a:gd name="connsiteY10" fmla="*/ 3679166 h 3799935"/>
              <a:gd name="connsiteX11" fmla="*/ 1000664 w 2595113"/>
              <a:gd name="connsiteY11" fmla="*/ 3282351 h 3799935"/>
              <a:gd name="connsiteX12" fmla="*/ 1328468 w 2595113"/>
              <a:gd name="connsiteY12" fmla="*/ 2574985 h 3799935"/>
              <a:gd name="connsiteX13" fmla="*/ 1414732 w 2595113"/>
              <a:gd name="connsiteY13" fmla="*/ 2264434 h 3799935"/>
              <a:gd name="connsiteX14" fmla="*/ 1708031 w 2595113"/>
              <a:gd name="connsiteY14" fmla="*/ 1988388 h 3799935"/>
              <a:gd name="connsiteX15" fmla="*/ 1863306 w 2595113"/>
              <a:gd name="connsiteY15" fmla="*/ 1815860 h 3799935"/>
              <a:gd name="connsiteX16" fmla="*/ 2053087 w 2595113"/>
              <a:gd name="connsiteY16" fmla="*/ 1419045 h 3799935"/>
              <a:gd name="connsiteX17" fmla="*/ 2087593 w 2595113"/>
              <a:gd name="connsiteY17" fmla="*/ 1108494 h 3799935"/>
              <a:gd name="connsiteX18" fmla="*/ 2363638 w 2595113"/>
              <a:gd name="connsiteY18" fmla="*/ 918713 h 3799935"/>
              <a:gd name="connsiteX19" fmla="*/ 2398144 w 2595113"/>
              <a:gd name="connsiteY19" fmla="*/ 832449 h 3799935"/>
              <a:gd name="connsiteX20" fmla="*/ 2520351 w 2595113"/>
              <a:gd name="connsiteY20" fmla="*/ 40256 h 3799935"/>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595832"/>
              <a:gd name="connsiteY0" fmla="*/ 77877 h 3837556"/>
              <a:gd name="connsiteX1" fmla="*/ 1945257 w 2595832"/>
              <a:gd name="connsiteY1" fmla="*/ 402806 h 3837556"/>
              <a:gd name="connsiteX2" fmla="*/ 1949570 w 2595832"/>
              <a:gd name="connsiteY2" fmla="*/ 1111609 h 3837556"/>
              <a:gd name="connsiteX3" fmla="*/ 1207698 w 2595832"/>
              <a:gd name="connsiteY3" fmla="*/ 1887987 h 3837556"/>
              <a:gd name="connsiteX4" fmla="*/ 1173193 w 2595832"/>
              <a:gd name="connsiteY4" fmla="*/ 1905239 h 3837556"/>
              <a:gd name="connsiteX5" fmla="*/ 858329 w 2595832"/>
              <a:gd name="connsiteY5" fmla="*/ 2181285 h 3837556"/>
              <a:gd name="connsiteX6" fmla="*/ 638355 w 2595832"/>
              <a:gd name="connsiteY6" fmla="*/ 2698870 h 3837556"/>
              <a:gd name="connsiteX7" fmla="*/ 500332 w 2595832"/>
              <a:gd name="connsiteY7" fmla="*/ 3112938 h 3837556"/>
              <a:gd name="connsiteX8" fmla="*/ 241540 w 2595832"/>
              <a:gd name="connsiteY8" fmla="*/ 3423489 h 3837556"/>
              <a:gd name="connsiteX9" fmla="*/ 17253 w 2595832"/>
              <a:gd name="connsiteY9" fmla="*/ 3716787 h 3837556"/>
              <a:gd name="connsiteX10" fmla="*/ 138023 w 2595832"/>
              <a:gd name="connsiteY10" fmla="*/ 3837556 h 3837556"/>
              <a:gd name="connsiteX11" fmla="*/ 569344 w 2595832"/>
              <a:gd name="connsiteY11" fmla="*/ 3716787 h 3837556"/>
              <a:gd name="connsiteX12" fmla="*/ 1000664 w 2595832"/>
              <a:gd name="connsiteY12" fmla="*/ 3319972 h 3837556"/>
              <a:gd name="connsiteX13" fmla="*/ 1328468 w 2595832"/>
              <a:gd name="connsiteY13" fmla="*/ 2612606 h 3837556"/>
              <a:gd name="connsiteX14" fmla="*/ 1414732 w 2595832"/>
              <a:gd name="connsiteY14" fmla="*/ 2302055 h 3837556"/>
              <a:gd name="connsiteX15" fmla="*/ 1708031 w 2595832"/>
              <a:gd name="connsiteY15" fmla="*/ 2026009 h 3837556"/>
              <a:gd name="connsiteX16" fmla="*/ 1863306 w 2595832"/>
              <a:gd name="connsiteY16" fmla="*/ 1853481 h 3837556"/>
              <a:gd name="connsiteX17" fmla="*/ 2053087 w 2595832"/>
              <a:gd name="connsiteY17" fmla="*/ 1456666 h 3837556"/>
              <a:gd name="connsiteX18" fmla="*/ 2087593 w 2595832"/>
              <a:gd name="connsiteY18" fmla="*/ 1146115 h 3837556"/>
              <a:gd name="connsiteX19" fmla="*/ 2363638 w 2595832"/>
              <a:gd name="connsiteY19" fmla="*/ 956334 h 3837556"/>
              <a:gd name="connsiteX20" fmla="*/ 2398144 w 2595832"/>
              <a:gd name="connsiteY20" fmla="*/ 870070 h 3837556"/>
              <a:gd name="connsiteX21" fmla="*/ 2520351 w 2595832"/>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398144 w 2664364"/>
              <a:gd name="connsiteY20" fmla="*/ 870070 h 3837556"/>
              <a:gd name="connsiteX21" fmla="*/ 2643996 w 2664364"/>
              <a:gd name="connsiteY21" fmla="*/ 852817 h 3837556"/>
              <a:gd name="connsiteX22" fmla="*/ 2520351 w 2664364"/>
              <a:gd name="connsiteY22"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0875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520351 w 2664364"/>
              <a:gd name="connsiteY0" fmla="*/ 77877 h 3837556"/>
              <a:gd name="connsiteX1" fmla="*/ 1945257 w 2664364"/>
              <a:gd name="connsiteY1" fmla="*/ 402806 h 3837556"/>
              <a:gd name="connsiteX2" fmla="*/ 1949570 w 2664364"/>
              <a:gd name="connsiteY2" fmla="*/ 1111609 h 3837556"/>
              <a:gd name="connsiteX3" fmla="*/ 1207698 w 2664364"/>
              <a:gd name="connsiteY3" fmla="*/ 1887987 h 3837556"/>
              <a:gd name="connsiteX4" fmla="*/ 1173193 w 2664364"/>
              <a:gd name="connsiteY4" fmla="*/ 1905239 h 3837556"/>
              <a:gd name="connsiteX5" fmla="*/ 858329 w 2664364"/>
              <a:gd name="connsiteY5" fmla="*/ 2181285 h 3837556"/>
              <a:gd name="connsiteX6" fmla="*/ 638355 w 2664364"/>
              <a:gd name="connsiteY6" fmla="*/ 2698870 h 3837556"/>
              <a:gd name="connsiteX7" fmla="*/ 500332 w 2664364"/>
              <a:gd name="connsiteY7" fmla="*/ 3112938 h 3837556"/>
              <a:gd name="connsiteX8" fmla="*/ 241540 w 2664364"/>
              <a:gd name="connsiteY8" fmla="*/ 3423489 h 3837556"/>
              <a:gd name="connsiteX9" fmla="*/ 17253 w 2664364"/>
              <a:gd name="connsiteY9" fmla="*/ 3716787 h 3837556"/>
              <a:gd name="connsiteX10" fmla="*/ 138023 w 2664364"/>
              <a:gd name="connsiteY10" fmla="*/ 3837556 h 3837556"/>
              <a:gd name="connsiteX11" fmla="*/ 569344 w 2664364"/>
              <a:gd name="connsiteY11" fmla="*/ 3716787 h 3837556"/>
              <a:gd name="connsiteX12" fmla="*/ 1000664 w 2664364"/>
              <a:gd name="connsiteY12" fmla="*/ 3319972 h 3837556"/>
              <a:gd name="connsiteX13" fmla="*/ 1328468 w 2664364"/>
              <a:gd name="connsiteY13" fmla="*/ 2612606 h 3837556"/>
              <a:gd name="connsiteX14" fmla="*/ 1414732 w 2664364"/>
              <a:gd name="connsiteY14" fmla="*/ 2302055 h 3837556"/>
              <a:gd name="connsiteX15" fmla="*/ 1708031 w 2664364"/>
              <a:gd name="connsiteY15" fmla="*/ 2026009 h 3837556"/>
              <a:gd name="connsiteX16" fmla="*/ 1863306 w 2664364"/>
              <a:gd name="connsiteY16" fmla="*/ 1853481 h 3837556"/>
              <a:gd name="connsiteX17" fmla="*/ 2053087 w 2664364"/>
              <a:gd name="connsiteY17" fmla="*/ 1456666 h 3837556"/>
              <a:gd name="connsiteX18" fmla="*/ 2316193 w 2664364"/>
              <a:gd name="connsiteY18" fmla="*/ 1146115 h 3837556"/>
              <a:gd name="connsiteX19" fmla="*/ 2363638 w 2664364"/>
              <a:gd name="connsiteY19" fmla="*/ 956334 h 3837556"/>
              <a:gd name="connsiteX20" fmla="*/ 2643996 w 2664364"/>
              <a:gd name="connsiteY20" fmla="*/ 852817 h 3837556"/>
              <a:gd name="connsiteX21" fmla="*/ 2520351 w 2664364"/>
              <a:gd name="connsiteY21" fmla="*/ 77877 h 3837556"/>
              <a:gd name="connsiteX0" fmla="*/ 2291751 w 2664364"/>
              <a:gd name="connsiteY0" fmla="*/ 418860 h 3492739"/>
              <a:gd name="connsiteX1" fmla="*/ 1945257 w 2664364"/>
              <a:gd name="connsiteY1" fmla="*/ 57989 h 3492739"/>
              <a:gd name="connsiteX2" fmla="*/ 1949570 w 2664364"/>
              <a:gd name="connsiteY2" fmla="*/ 766792 h 3492739"/>
              <a:gd name="connsiteX3" fmla="*/ 1207698 w 2664364"/>
              <a:gd name="connsiteY3" fmla="*/ 1543170 h 3492739"/>
              <a:gd name="connsiteX4" fmla="*/ 1173193 w 2664364"/>
              <a:gd name="connsiteY4" fmla="*/ 1560422 h 3492739"/>
              <a:gd name="connsiteX5" fmla="*/ 858329 w 2664364"/>
              <a:gd name="connsiteY5" fmla="*/ 1836468 h 3492739"/>
              <a:gd name="connsiteX6" fmla="*/ 638355 w 2664364"/>
              <a:gd name="connsiteY6" fmla="*/ 2354053 h 3492739"/>
              <a:gd name="connsiteX7" fmla="*/ 500332 w 2664364"/>
              <a:gd name="connsiteY7" fmla="*/ 2768121 h 3492739"/>
              <a:gd name="connsiteX8" fmla="*/ 241540 w 2664364"/>
              <a:gd name="connsiteY8" fmla="*/ 3078672 h 3492739"/>
              <a:gd name="connsiteX9" fmla="*/ 17253 w 2664364"/>
              <a:gd name="connsiteY9" fmla="*/ 3371970 h 3492739"/>
              <a:gd name="connsiteX10" fmla="*/ 138023 w 2664364"/>
              <a:gd name="connsiteY10" fmla="*/ 3492739 h 3492739"/>
              <a:gd name="connsiteX11" fmla="*/ 569344 w 2664364"/>
              <a:gd name="connsiteY11" fmla="*/ 3371970 h 3492739"/>
              <a:gd name="connsiteX12" fmla="*/ 1000664 w 2664364"/>
              <a:gd name="connsiteY12" fmla="*/ 2975155 h 3492739"/>
              <a:gd name="connsiteX13" fmla="*/ 1328468 w 2664364"/>
              <a:gd name="connsiteY13" fmla="*/ 2267789 h 3492739"/>
              <a:gd name="connsiteX14" fmla="*/ 1414732 w 2664364"/>
              <a:gd name="connsiteY14" fmla="*/ 1957238 h 3492739"/>
              <a:gd name="connsiteX15" fmla="*/ 1708031 w 2664364"/>
              <a:gd name="connsiteY15" fmla="*/ 1681192 h 3492739"/>
              <a:gd name="connsiteX16" fmla="*/ 1863306 w 2664364"/>
              <a:gd name="connsiteY16" fmla="*/ 1508664 h 3492739"/>
              <a:gd name="connsiteX17" fmla="*/ 2053087 w 2664364"/>
              <a:gd name="connsiteY17" fmla="*/ 1111849 h 3492739"/>
              <a:gd name="connsiteX18" fmla="*/ 2316193 w 2664364"/>
              <a:gd name="connsiteY18" fmla="*/ 801298 h 3492739"/>
              <a:gd name="connsiteX19" fmla="*/ 2363638 w 2664364"/>
              <a:gd name="connsiteY19" fmla="*/ 611517 h 3492739"/>
              <a:gd name="connsiteX20" fmla="*/ 2643996 w 2664364"/>
              <a:gd name="connsiteY20" fmla="*/ 508000 h 3492739"/>
              <a:gd name="connsiteX21" fmla="*/ 2291751 w 2664364"/>
              <a:gd name="connsiteY21" fmla="*/ 418860 h 3492739"/>
              <a:gd name="connsiteX0" fmla="*/ 2291751 w 2664364"/>
              <a:gd name="connsiteY0" fmla="*/ 190260 h 3264139"/>
              <a:gd name="connsiteX1" fmla="*/ 1945257 w 2664364"/>
              <a:gd name="connsiteY1" fmla="*/ 57989 h 3264139"/>
              <a:gd name="connsiteX2" fmla="*/ 1949570 w 2664364"/>
              <a:gd name="connsiteY2" fmla="*/ 538192 h 3264139"/>
              <a:gd name="connsiteX3" fmla="*/ 1207698 w 2664364"/>
              <a:gd name="connsiteY3" fmla="*/ 1314570 h 3264139"/>
              <a:gd name="connsiteX4" fmla="*/ 1173193 w 2664364"/>
              <a:gd name="connsiteY4" fmla="*/ 1331822 h 3264139"/>
              <a:gd name="connsiteX5" fmla="*/ 858329 w 2664364"/>
              <a:gd name="connsiteY5" fmla="*/ 1607868 h 3264139"/>
              <a:gd name="connsiteX6" fmla="*/ 638355 w 2664364"/>
              <a:gd name="connsiteY6" fmla="*/ 2125453 h 3264139"/>
              <a:gd name="connsiteX7" fmla="*/ 500332 w 2664364"/>
              <a:gd name="connsiteY7" fmla="*/ 2539521 h 3264139"/>
              <a:gd name="connsiteX8" fmla="*/ 241540 w 2664364"/>
              <a:gd name="connsiteY8" fmla="*/ 2850072 h 3264139"/>
              <a:gd name="connsiteX9" fmla="*/ 17253 w 2664364"/>
              <a:gd name="connsiteY9" fmla="*/ 3143370 h 3264139"/>
              <a:gd name="connsiteX10" fmla="*/ 138023 w 2664364"/>
              <a:gd name="connsiteY10" fmla="*/ 3264139 h 3264139"/>
              <a:gd name="connsiteX11" fmla="*/ 569344 w 2664364"/>
              <a:gd name="connsiteY11" fmla="*/ 3143370 h 3264139"/>
              <a:gd name="connsiteX12" fmla="*/ 1000664 w 2664364"/>
              <a:gd name="connsiteY12" fmla="*/ 2746555 h 3264139"/>
              <a:gd name="connsiteX13" fmla="*/ 1328468 w 2664364"/>
              <a:gd name="connsiteY13" fmla="*/ 2039189 h 3264139"/>
              <a:gd name="connsiteX14" fmla="*/ 1414732 w 2664364"/>
              <a:gd name="connsiteY14" fmla="*/ 1728638 h 3264139"/>
              <a:gd name="connsiteX15" fmla="*/ 1708031 w 2664364"/>
              <a:gd name="connsiteY15" fmla="*/ 1452592 h 3264139"/>
              <a:gd name="connsiteX16" fmla="*/ 1863306 w 2664364"/>
              <a:gd name="connsiteY16" fmla="*/ 1280064 h 3264139"/>
              <a:gd name="connsiteX17" fmla="*/ 2053087 w 2664364"/>
              <a:gd name="connsiteY17" fmla="*/ 883249 h 3264139"/>
              <a:gd name="connsiteX18" fmla="*/ 2316193 w 2664364"/>
              <a:gd name="connsiteY18" fmla="*/ 572698 h 3264139"/>
              <a:gd name="connsiteX19" fmla="*/ 2363638 w 2664364"/>
              <a:gd name="connsiteY19" fmla="*/ 382917 h 3264139"/>
              <a:gd name="connsiteX20" fmla="*/ 2643996 w 2664364"/>
              <a:gd name="connsiteY20" fmla="*/ 279400 h 3264139"/>
              <a:gd name="connsiteX21" fmla="*/ 2291751 w 2664364"/>
              <a:gd name="connsiteY21" fmla="*/ 190260 h 3264139"/>
              <a:gd name="connsiteX0" fmla="*/ 2291751 w 2367951"/>
              <a:gd name="connsiteY0" fmla="*/ 190260 h 3264139"/>
              <a:gd name="connsiteX1" fmla="*/ 1945257 w 2367951"/>
              <a:gd name="connsiteY1" fmla="*/ 57989 h 3264139"/>
              <a:gd name="connsiteX2" fmla="*/ 1949570 w 2367951"/>
              <a:gd name="connsiteY2" fmla="*/ 538192 h 3264139"/>
              <a:gd name="connsiteX3" fmla="*/ 1207698 w 2367951"/>
              <a:gd name="connsiteY3" fmla="*/ 1314570 h 3264139"/>
              <a:gd name="connsiteX4" fmla="*/ 1173193 w 2367951"/>
              <a:gd name="connsiteY4" fmla="*/ 1331822 h 3264139"/>
              <a:gd name="connsiteX5" fmla="*/ 858329 w 2367951"/>
              <a:gd name="connsiteY5" fmla="*/ 1607868 h 3264139"/>
              <a:gd name="connsiteX6" fmla="*/ 638355 w 2367951"/>
              <a:gd name="connsiteY6" fmla="*/ 2125453 h 3264139"/>
              <a:gd name="connsiteX7" fmla="*/ 500332 w 2367951"/>
              <a:gd name="connsiteY7" fmla="*/ 2539521 h 3264139"/>
              <a:gd name="connsiteX8" fmla="*/ 241540 w 2367951"/>
              <a:gd name="connsiteY8" fmla="*/ 2850072 h 3264139"/>
              <a:gd name="connsiteX9" fmla="*/ 17253 w 2367951"/>
              <a:gd name="connsiteY9" fmla="*/ 3143370 h 3264139"/>
              <a:gd name="connsiteX10" fmla="*/ 138023 w 2367951"/>
              <a:gd name="connsiteY10" fmla="*/ 3264139 h 3264139"/>
              <a:gd name="connsiteX11" fmla="*/ 569344 w 2367951"/>
              <a:gd name="connsiteY11" fmla="*/ 3143370 h 3264139"/>
              <a:gd name="connsiteX12" fmla="*/ 1000664 w 2367951"/>
              <a:gd name="connsiteY12" fmla="*/ 2746555 h 3264139"/>
              <a:gd name="connsiteX13" fmla="*/ 1328468 w 2367951"/>
              <a:gd name="connsiteY13" fmla="*/ 2039189 h 3264139"/>
              <a:gd name="connsiteX14" fmla="*/ 1414732 w 2367951"/>
              <a:gd name="connsiteY14" fmla="*/ 1728638 h 3264139"/>
              <a:gd name="connsiteX15" fmla="*/ 1708031 w 2367951"/>
              <a:gd name="connsiteY15" fmla="*/ 1452592 h 3264139"/>
              <a:gd name="connsiteX16" fmla="*/ 1863306 w 2367951"/>
              <a:gd name="connsiteY16" fmla="*/ 1280064 h 3264139"/>
              <a:gd name="connsiteX17" fmla="*/ 2053087 w 2367951"/>
              <a:gd name="connsiteY17" fmla="*/ 883249 h 3264139"/>
              <a:gd name="connsiteX18" fmla="*/ 2316193 w 2367951"/>
              <a:gd name="connsiteY18" fmla="*/ 572698 h 3264139"/>
              <a:gd name="connsiteX19" fmla="*/ 2363638 w 2367951"/>
              <a:gd name="connsiteY19" fmla="*/ 382917 h 3264139"/>
              <a:gd name="connsiteX20" fmla="*/ 2291751 w 2367951"/>
              <a:gd name="connsiteY20" fmla="*/ 190260 h 32641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492739"/>
              <a:gd name="connsiteX1" fmla="*/ 1948851 w 2371545"/>
              <a:gd name="connsiteY1" fmla="*/ 57989 h 3492739"/>
              <a:gd name="connsiteX2" fmla="*/ 1953164 w 2371545"/>
              <a:gd name="connsiteY2" fmla="*/ 538192 h 3492739"/>
              <a:gd name="connsiteX3" fmla="*/ 1211292 w 2371545"/>
              <a:gd name="connsiteY3" fmla="*/ 1314570 h 3492739"/>
              <a:gd name="connsiteX4" fmla="*/ 1176787 w 2371545"/>
              <a:gd name="connsiteY4" fmla="*/ 1331822 h 3492739"/>
              <a:gd name="connsiteX5" fmla="*/ 861923 w 2371545"/>
              <a:gd name="connsiteY5" fmla="*/ 1607868 h 3492739"/>
              <a:gd name="connsiteX6" fmla="*/ 641949 w 2371545"/>
              <a:gd name="connsiteY6" fmla="*/ 2125453 h 3492739"/>
              <a:gd name="connsiteX7" fmla="*/ 503926 w 2371545"/>
              <a:gd name="connsiteY7" fmla="*/ 2539521 h 3492739"/>
              <a:gd name="connsiteX8" fmla="*/ 245134 w 2371545"/>
              <a:gd name="connsiteY8" fmla="*/ 2850072 h 3492739"/>
              <a:gd name="connsiteX9" fmla="*/ 20847 w 2371545"/>
              <a:gd name="connsiteY9" fmla="*/ 3143370 h 3492739"/>
              <a:gd name="connsiteX10" fmla="*/ 370217 w 2371545"/>
              <a:gd name="connsiteY10" fmla="*/ 3492739 h 3492739"/>
              <a:gd name="connsiteX11" fmla="*/ 572938 w 2371545"/>
              <a:gd name="connsiteY11" fmla="*/ 3143370 h 3492739"/>
              <a:gd name="connsiteX12" fmla="*/ 1004258 w 2371545"/>
              <a:gd name="connsiteY12" fmla="*/ 2746555 h 3492739"/>
              <a:gd name="connsiteX13" fmla="*/ 1332062 w 2371545"/>
              <a:gd name="connsiteY13" fmla="*/ 2039189 h 3492739"/>
              <a:gd name="connsiteX14" fmla="*/ 1418326 w 2371545"/>
              <a:gd name="connsiteY14" fmla="*/ 1728638 h 3492739"/>
              <a:gd name="connsiteX15" fmla="*/ 1711625 w 2371545"/>
              <a:gd name="connsiteY15" fmla="*/ 1452592 h 3492739"/>
              <a:gd name="connsiteX16" fmla="*/ 1866900 w 2371545"/>
              <a:gd name="connsiteY16" fmla="*/ 1280064 h 3492739"/>
              <a:gd name="connsiteX17" fmla="*/ 2056681 w 2371545"/>
              <a:gd name="connsiteY17" fmla="*/ 883249 h 3492739"/>
              <a:gd name="connsiteX18" fmla="*/ 2319787 w 2371545"/>
              <a:gd name="connsiteY18" fmla="*/ 572698 h 3492739"/>
              <a:gd name="connsiteX19" fmla="*/ 2367232 w 2371545"/>
              <a:gd name="connsiteY19" fmla="*/ 382917 h 3492739"/>
              <a:gd name="connsiteX20" fmla="*/ 2295345 w 2371545"/>
              <a:gd name="connsiteY20" fmla="*/ 190260 h 3492739"/>
              <a:gd name="connsiteX0" fmla="*/ 2295345 w 2371545"/>
              <a:gd name="connsiteY0" fmla="*/ 190260 h 3340339"/>
              <a:gd name="connsiteX1" fmla="*/ 1948851 w 2371545"/>
              <a:gd name="connsiteY1" fmla="*/ 57989 h 3340339"/>
              <a:gd name="connsiteX2" fmla="*/ 1953164 w 2371545"/>
              <a:gd name="connsiteY2" fmla="*/ 538192 h 3340339"/>
              <a:gd name="connsiteX3" fmla="*/ 1211292 w 2371545"/>
              <a:gd name="connsiteY3" fmla="*/ 1314570 h 3340339"/>
              <a:gd name="connsiteX4" fmla="*/ 1176787 w 2371545"/>
              <a:gd name="connsiteY4" fmla="*/ 1331822 h 3340339"/>
              <a:gd name="connsiteX5" fmla="*/ 861923 w 2371545"/>
              <a:gd name="connsiteY5" fmla="*/ 1607868 h 3340339"/>
              <a:gd name="connsiteX6" fmla="*/ 641949 w 2371545"/>
              <a:gd name="connsiteY6" fmla="*/ 2125453 h 3340339"/>
              <a:gd name="connsiteX7" fmla="*/ 503926 w 2371545"/>
              <a:gd name="connsiteY7" fmla="*/ 2539521 h 3340339"/>
              <a:gd name="connsiteX8" fmla="*/ 245134 w 2371545"/>
              <a:gd name="connsiteY8" fmla="*/ 2850072 h 3340339"/>
              <a:gd name="connsiteX9" fmla="*/ 20847 w 2371545"/>
              <a:gd name="connsiteY9" fmla="*/ 3143370 h 3340339"/>
              <a:gd name="connsiteX10" fmla="*/ 370217 w 2371545"/>
              <a:gd name="connsiteY10" fmla="*/ 3340339 h 3340339"/>
              <a:gd name="connsiteX11" fmla="*/ 572938 w 2371545"/>
              <a:gd name="connsiteY11" fmla="*/ 3143370 h 3340339"/>
              <a:gd name="connsiteX12" fmla="*/ 1004258 w 2371545"/>
              <a:gd name="connsiteY12" fmla="*/ 2746555 h 3340339"/>
              <a:gd name="connsiteX13" fmla="*/ 1332062 w 2371545"/>
              <a:gd name="connsiteY13" fmla="*/ 2039189 h 3340339"/>
              <a:gd name="connsiteX14" fmla="*/ 1418326 w 2371545"/>
              <a:gd name="connsiteY14" fmla="*/ 1728638 h 3340339"/>
              <a:gd name="connsiteX15" fmla="*/ 1711625 w 2371545"/>
              <a:gd name="connsiteY15" fmla="*/ 1452592 h 3340339"/>
              <a:gd name="connsiteX16" fmla="*/ 1866900 w 2371545"/>
              <a:gd name="connsiteY16" fmla="*/ 1280064 h 3340339"/>
              <a:gd name="connsiteX17" fmla="*/ 2056681 w 2371545"/>
              <a:gd name="connsiteY17" fmla="*/ 883249 h 3340339"/>
              <a:gd name="connsiteX18" fmla="*/ 2319787 w 2371545"/>
              <a:gd name="connsiteY18" fmla="*/ 572698 h 3340339"/>
              <a:gd name="connsiteX19" fmla="*/ 2367232 w 2371545"/>
              <a:gd name="connsiteY19" fmla="*/ 382917 h 3340339"/>
              <a:gd name="connsiteX20" fmla="*/ 2295345 w 2371545"/>
              <a:gd name="connsiteY20" fmla="*/ 190260 h 3340339"/>
              <a:gd name="connsiteX0" fmla="*/ 2101332 w 2174838"/>
              <a:gd name="connsiteY0" fmla="*/ 146374 h 3297350"/>
              <a:gd name="connsiteX1" fmla="*/ 1754838 w 2174838"/>
              <a:gd name="connsiteY1" fmla="*/ 14103 h 3297350"/>
              <a:gd name="connsiteX2" fmla="*/ 1759151 w 2174838"/>
              <a:gd name="connsiteY2" fmla="*/ 494306 h 3297350"/>
              <a:gd name="connsiteX3" fmla="*/ 1017279 w 2174838"/>
              <a:gd name="connsiteY3" fmla="*/ 1270684 h 3297350"/>
              <a:gd name="connsiteX4" fmla="*/ 982774 w 2174838"/>
              <a:gd name="connsiteY4" fmla="*/ 1287936 h 3297350"/>
              <a:gd name="connsiteX5" fmla="*/ 667910 w 2174838"/>
              <a:gd name="connsiteY5" fmla="*/ 1563982 h 3297350"/>
              <a:gd name="connsiteX6" fmla="*/ 447936 w 2174838"/>
              <a:gd name="connsiteY6" fmla="*/ 2081567 h 3297350"/>
              <a:gd name="connsiteX7" fmla="*/ 309913 w 2174838"/>
              <a:gd name="connsiteY7" fmla="*/ 2495635 h 3297350"/>
              <a:gd name="connsiteX8" fmla="*/ 51121 w 2174838"/>
              <a:gd name="connsiteY8" fmla="*/ 2806186 h 3297350"/>
              <a:gd name="connsiteX9" fmla="*/ 9714 w 2174838"/>
              <a:gd name="connsiteY9" fmla="*/ 3156634 h 3297350"/>
              <a:gd name="connsiteX10" fmla="*/ 176204 w 2174838"/>
              <a:gd name="connsiteY10" fmla="*/ 3296453 h 3297350"/>
              <a:gd name="connsiteX11" fmla="*/ 378925 w 2174838"/>
              <a:gd name="connsiteY11" fmla="*/ 3099484 h 3297350"/>
              <a:gd name="connsiteX12" fmla="*/ 810245 w 2174838"/>
              <a:gd name="connsiteY12" fmla="*/ 2702669 h 3297350"/>
              <a:gd name="connsiteX13" fmla="*/ 1138049 w 2174838"/>
              <a:gd name="connsiteY13" fmla="*/ 1995303 h 3297350"/>
              <a:gd name="connsiteX14" fmla="*/ 1224313 w 2174838"/>
              <a:gd name="connsiteY14" fmla="*/ 1684752 h 3297350"/>
              <a:gd name="connsiteX15" fmla="*/ 1517612 w 2174838"/>
              <a:gd name="connsiteY15" fmla="*/ 1408706 h 3297350"/>
              <a:gd name="connsiteX16" fmla="*/ 1672887 w 2174838"/>
              <a:gd name="connsiteY16" fmla="*/ 1236178 h 3297350"/>
              <a:gd name="connsiteX17" fmla="*/ 1862668 w 2174838"/>
              <a:gd name="connsiteY17" fmla="*/ 839363 h 3297350"/>
              <a:gd name="connsiteX18" fmla="*/ 2125774 w 2174838"/>
              <a:gd name="connsiteY18" fmla="*/ 528812 h 3297350"/>
              <a:gd name="connsiteX19" fmla="*/ 2173219 w 2174838"/>
              <a:gd name="connsiteY19" fmla="*/ 339031 h 3297350"/>
              <a:gd name="connsiteX20" fmla="*/ 2101332 w 2174838"/>
              <a:gd name="connsiteY20" fmla="*/ 146374 h 3297350"/>
              <a:gd name="connsiteX0" fmla="*/ 2101332 w 2174838"/>
              <a:gd name="connsiteY0" fmla="*/ 146374 h 3297350"/>
              <a:gd name="connsiteX1" fmla="*/ 1754838 w 2174838"/>
              <a:gd name="connsiteY1" fmla="*/ 14103 h 3297350"/>
              <a:gd name="connsiteX2" fmla="*/ 1759151 w 2174838"/>
              <a:gd name="connsiteY2" fmla="*/ 494306 h 3297350"/>
              <a:gd name="connsiteX3" fmla="*/ 1017279 w 2174838"/>
              <a:gd name="connsiteY3" fmla="*/ 1270684 h 3297350"/>
              <a:gd name="connsiteX4" fmla="*/ 982774 w 2174838"/>
              <a:gd name="connsiteY4" fmla="*/ 1287936 h 3297350"/>
              <a:gd name="connsiteX5" fmla="*/ 667910 w 2174838"/>
              <a:gd name="connsiteY5" fmla="*/ 1563982 h 3297350"/>
              <a:gd name="connsiteX6" fmla="*/ 447936 w 2174838"/>
              <a:gd name="connsiteY6" fmla="*/ 2081567 h 3297350"/>
              <a:gd name="connsiteX7" fmla="*/ 309913 w 2174838"/>
              <a:gd name="connsiteY7" fmla="*/ 2495635 h 3297350"/>
              <a:gd name="connsiteX8" fmla="*/ 51121 w 2174838"/>
              <a:gd name="connsiteY8" fmla="*/ 2806186 h 3297350"/>
              <a:gd name="connsiteX9" fmla="*/ 9714 w 2174838"/>
              <a:gd name="connsiteY9" fmla="*/ 3156634 h 3297350"/>
              <a:gd name="connsiteX10" fmla="*/ 176204 w 2174838"/>
              <a:gd name="connsiteY10" fmla="*/ 3296453 h 3297350"/>
              <a:gd name="connsiteX11" fmla="*/ 378925 w 2174838"/>
              <a:gd name="connsiteY11" fmla="*/ 3099484 h 3297350"/>
              <a:gd name="connsiteX12" fmla="*/ 901685 w 2174838"/>
              <a:gd name="connsiteY12" fmla="*/ 2919839 h 3297350"/>
              <a:gd name="connsiteX13" fmla="*/ 1138049 w 2174838"/>
              <a:gd name="connsiteY13" fmla="*/ 1995303 h 3297350"/>
              <a:gd name="connsiteX14" fmla="*/ 1224313 w 2174838"/>
              <a:gd name="connsiteY14" fmla="*/ 1684752 h 3297350"/>
              <a:gd name="connsiteX15" fmla="*/ 1517612 w 2174838"/>
              <a:gd name="connsiteY15" fmla="*/ 1408706 h 3297350"/>
              <a:gd name="connsiteX16" fmla="*/ 1672887 w 2174838"/>
              <a:gd name="connsiteY16" fmla="*/ 1236178 h 3297350"/>
              <a:gd name="connsiteX17" fmla="*/ 1862668 w 2174838"/>
              <a:gd name="connsiteY17" fmla="*/ 839363 h 3297350"/>
              <a:gd name="connsiteX18" fmla="*/ 2125774 w 2174838"/>
              <a:gd name="connsiteY18" fmla="*/ 528812 h 3297350"/>
              <a:gd name="connsiteX19" fmla="*/ 2173219 w 2174838"/>
              <a:gd name="connsiteY19" fmla="*/ 339031 h 3297350"/>
              <a:gd name="connsiteX20" fmla="*/ 2101332 w 2174838"/>
              <a:gd name="connsiteY20" fmla="*/ 146374 h 3297350"/>
              <a:gd name="connsiteX0" fmla="*/ 2101332 w 2174838"/>
              <a:gd name="connsiteY0" fmla="*/ 146374 h 3301562"/>
              <a:gd name="connsiteX1" fmla="*/ 1754838 w 2174838"/>
              <a:gd name="connsiteY1" fmla="*/ 14103 h 3301562"/>
              <a:gd name="connsiteX2" fmla="*/ 1759151 w 2174838"/>
              <a:gd name="connsiteY2" fmla="*/ 494306 h 3301562"/>
              <a:gd name="connsiteX3" fmla="*/ 1017279 w 2174838"/>
              <a:gd name="connsiteY3" fmla="*/ 1270684 h 3301562"/>
              <a:gd name="connsiteX4" fmla="*/ 982774 w 2174838"/>
              <a:gd name="connsiteY4" fmla="*/ 1287936 h 3301562"/>
              <a:gd name="connsiteX5" fmla="*/ 667910 w 2174838"/>
              <a:gd name="connsiteY5" fmla="*/ 1563982 h 3301562"/>
              <a:gd name="connsiteX6" fmla="*/ 447936 w 2174838"/>
              <a:gd name="connsiteY6" fmla="*/ 2081567 h 3301562"/>
              <a:gd name="connsiteX7" fmla="*/ 309913 w 2174838"/>
              <a:gd name="connsiteY7" fmla="*/ 2495635 h 3301562"/>
              <a:gd name="connsiteX8" fmla="*/ 51121 w 2174838"/>
              <a:gd name="connsiteY8" fmla="*/ 2806186 h 3301562"/>
              <a:gd name="connsiteX9" fmla="*/ 9714 w 2174838"/>
              <a:gd name="connsiteY9" fmla="*/ 3156634 h 3301562"/>
              <a:gd name="connsiteX10" fmla="*/ 176204 w 2174838"/>
              <a:gd name="connsiteY10" fmla="*/ 3296453 h 3301562"/>
              <a:gd name="connsiteX11" fmla="*/ 801835 w 2174838"/>
              <a:gd name="connsiteY11" fmla="*/ 3236644 h 3301562"/>
              <a:gd name="connsiteX12" fmla="*/ 901685 w 2174838"/>
              <a:gd name="connsiteY12" fmla="*/ 2919839 h 3301562"/>
              <a:gd name="connsiteX13" fmla="*/ 1138049 w 2174838"/>
              <a:gd name="connsiteY13" fmla="*/ 1995303 h 3301562"/>
              <a:gd name="connsiteX14" fmla="*/ 1224313 w 2174838"/>
              <a:gd name="connsiteY14" fmla="*/ 1684752 h 3301562"/>
              <a:gd name="connsiteX15" fmla="*/ 1517612 w 2174838"/>
              <a:gd name="connsiteY15" fmla="*/ 1408706 h 3301562"/>
              <a:gd name="connsiteX16" fmla="*/ 1672887 w 2174838"/>
              <a:gd name="connsiteY16" fmla="*/ 1236178 h 3301562"/>
              <a:gd name="connsiteX17" fmla="*/ 1862668 w 2174838"/>
              <a:gd name="connsiteY17" fmla="*/ 839363 h 3301562"/>
              <a:gd name="connsiteX18" fmla="*/ 2125774 w 2174838"/>
              <a:gd name="connsiteY18" fmla="*/ 528812 h 3301562"/>
              <a:gd name="connsiteX19" fmla="*/ 2173219 w 2174838"/>
              <a:gd name="connsiteY19" fmla="*/ 339031 h 3301562"/>
              <a:gd name="connsiteX20" fmla="*/ 2101332 w 2174838"/>
              <a:gd name="connsiteY20" fmla="*/ 146374 h 330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4838" h="3301562">
                <a:moveTo>
                  <a:pt x="2101332" y="146374"/>
                </a:moveTo>
                <a:cubicBezTo>
                  <a:pt x="2031602" y="92219"/>
                  <a:pt x="1811868" y="-43886"/>
                  <a:pt x="1754838" y="14103"/>
                </a:cubicBezTo>
                <a:cubicBezTo>
                  <a:pt x="1697808" y="72092"/>
                  <a:pt x="1920177" y="310276"/>
                  <a:pt x="1759151" y="494306"/>
                </a:cubicBezTo>
                <a:cubicBezTo>
                  <a:pt x="1231502" y="750223"/>
                  <a:pt x="1090604" y="1072277"/>
                  <a:pt x="1017279" y="1270684"/>
                </a:cubicBezTo>
                <a:cubicBezTo>
                  <a:pt x="887883" y="1402956"/>
                  <a:pt x="1041002" y="1239053"/>
                  <a:pt x="982774" y="1287936"/>
                </a:cubicBezTo>
                <a:cubicBezTo>
                  <a:pt x="924546" y="1336819"/>
                  <a:pt x="757050" y="1431710"/>
                  <a:pt x="667910" y="1563982"/>
                </a:cubicBezTo>
                <a:cubicBezTo>
                  <a:pt x="578770" y="1696254"/>
                  <a:pt x="507602" y="1926292"/>
                  <a:pt x="447936" y="2081567"/>
                </a:cubicBezTo>
                <a:cubicBezTo>
                  <a:pt x="388270" y="2236842"/>
                  <a:pt x="376049" y="2374865"/>
                  <a:pt x="309913" y="2495635"/>
                </a:cubicBezTo>
                <a:cubicBezTo>
                  <a:pt x="243777" y="2616405"/>
                  <a:pt x="101154" y="2696020"/>
                  <a:pt x="51121" y="2806186"/>
                </a:cubicBezTo>
                <a:cubicBezTo>
                  <a:pt x="1088" y="2916352"/>
                  <a:pt x="-11133" y="3074923"/>
                  <a:pt x="9714" y="3156634"/>
                </a:cubicBezTo>
                <a:cubicBezTo>
                  <a:pt x="30561" y="3238345"/>
                  <a:pt x="44184" y="3283118"/>
                  <a:pt x="176204" y="3296453"/>
                </a:cubicBezTo>
                <a:cubicBezTo>
                  <a:pt x="308224" y="3309788"/>
                  <a:pt x="680922" y="3299413"/>
                  <a:pt x="801835" y="3236644"/>
                </a:cubicBezTo>
                <a:cubicBezTo>
                  <a:pt x="922749" y="3173875"/>
                  <a:pt x="845649" y="3126729"/>
                  <a:pt x="901685" y="2919839"/>
                </a:cubicBezTo>
                <a:cubicBezTo>
                  <a:pt x="957721" y="2712949"/>
                  <a:pt x="1084278" y="2201151"/>
                  <a:pt x="1138049" y="1995303"/>
                </a:cubicBezTo>
                <a:cubicBezTo>
                  <a:pt x="1191820" y="1789455"/>
                  <a:pt x="1161052" y="1782518"/>
                  <a:pt x="1224313" y="1684752"/>
                </a:cubicBezTo>
                <a:cubicBezTo>
                  <a:pt x="1287574" y="1586986"/>
                  <a:pt x="1442850" y="1483468"/>
                  <a:pt x="1517612" y="1408706"/>
                </a:cubicBezTo>
                <a:cubicBezTo>
                  <a:pt x="1592374" y="1333944"/>
                  <a:pt x="1615378" y="1331068"/>
                  <a:pt x="1672887" y="1236178"/>
                </a:cubicBezTo>
                <a:cubicBezTo>
                  <a:pt x="1730396" y="1141288"/>
                  <a:pt x="1787187" y="957257"/>
                  <a:pt x="1862668" y="839363"/>
                </a:cubicBezTo>
                <a:cubicBezTo>
                  <a:pt x="1938149" y="721469"/>
                  <a:pt x="2074016" y="612201"/>
                  <a:pt x="2125774" y="528812"/>
                </a:cubicBezTo>
                <a:cubicBezTo>
                  <a:pt x="2177532" y="445423"/>
                  <a:pt x="2177293" y="402771"/>
                  <a:pt x="2173219" y="339031"/>
                </a:cubicBezTo>
                <a:cubicBezTo>
                  <a:pt x="2169145" y="275291"/>
                  <a:pt x="2171062" y="200529"/>
                  <a:pt x="2101332" y="146374"/>
                </a:cubicBezTo>
                <a:close/>
              </a:path>
            </a:pathLst>
          </a:custGeom>
          <a:pattFill prst="sphere">
            <a:fgClr>
              <a:schemeClr val="bg2">
                <a:lumMod val="25000"/>
              </a:schemeClr>
            </a:fgClr>
            <a:bgClr>
              <a:schemeClr val="bg2">
                <a:lumMod val="50000"/>
              </a:schemeClr>
            </a:bgClr>
          </a:pattFill>
          <a:ln w="508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bg/>
                                          </p:spTgt>
                                        </p:tgtEl>
                                        <p:attrNameLst>
                                          <p:attrName>style.visibility</p:attrName>
                                        </p:attrNameLst>
                                      </p:cBhvr>
                                      <p:to>
                                        <p:strVal val="visible"/>
                                      </p:to>
                                    </p:set>
                                    <p:animEffect transition="in" filter="fade">
                                      <p:cBhvr>
                                        <p:cTn id="10" dur="1000"/>
                                        <p:tgtEl>
                                          <p:spTgt spid="16">
                                            <p:bg/>
                                          </p:spTgt>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left)">
                                      <p:cBhvr>
                                        <p:cTn id="14" dur="1000"/>
                                        <p:tgtEl>
                                          <p:spTgt spid="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1000"/>
                                        <p:tgtEl>
                                          <p:spTgt spid="16">
                                            <p:txEl>
                                              <p:pRg st="3" end="3"/>
                                            </p:txEl>
                                          </p:spTgt>
                                        </p:tgtEl>
                                      </p:cBhvr>
                                    </p:animEffect>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fade">
                                      <p:cBhvr>
                                        <p:cTn id="30" dur="1000"/>
                                        <p:tgtEl>
                                          <p:spTgt spid="16">
                                            <p:txEl>
                                              <p:pRg st="5" end="5"/>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xEl>
                                              <p:pRg st="7" end="7"/>
                                            </p:txEl>
                                          </p:spTgt>
                                        </p:tgtEl>
                                        <p:attrNameLst>
                                          <p:attrName>style.visibility</p:attrName>
                                        </p:attrNameLst>
                                      </p:cBhvr>
                                      <p:to>
                                        <p:strVal val="visible"/>
                                      </p:to>
                                    </p:set>
                                    <p:animEffect transition="in" filter="fade">
                                      <p:cBhvr>
                                        <p:cTn id="38" dur="1000"/>
                                        <p:tgtEl>
                                          <p:spTgt spid="16">
                                            <p:txEl>
                                              <p:pRg st="7" end="7"/>
                                            </p:txEl>
                                          </p:spTgt>
                                        </p:tgtEl>
                                      </p:cBhvr>
                                    </p:animEffect>
                                  </p:childTnLst>
                                </p:cTn>
                              </p:par>
                            </p:childTnLst>
                          </p:cTn>
                        </p:par>
                        <p:par>
                          <p:cTn id="39" fill="hold">
                            <p:stCondLst>
                              <p:cond delay="1000"/>
                            </p:stCondLst>
                            <p:childTnLst>
                              <p:par>
                                <p:cTn id="40" presetID="47"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xEl>
                                              <p:pRg st="9" end="9"/>
                                            </p:txEl>
                                          </p:spTgt>
                                        </p:tgtEl>
                                        <p:attrNameLst>
                                          <p:attrName>style.visibility</p:attrName>
                                        </p:attrNameLst>
                                      </p:cBhvr>
                                      <p:to>
                                        <p:strVal val="visible"/>
                                      </p:to>
                                    </p:set>
                                    <p:animEffect transition="in" filter="fade">
                                      <p:cBhvr>
                                        <p:cTn id="49" dur="1000"/>
                                        <p:tgtEl>
                                          <p:spTgt spid="16">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xEl>
                                              <p:pRg st="11" end="11"/>
                                            </p:txEl>
                                          </p:spTgt>
                                        </p:tgtEl>
                                        <p:attrNameLst>
                                          <p:attrName>style.visibility</p:attrName>
                                        </p:attrNameLst>
                                      </p:cBhvr>
                                      <p:to>
                                        <p:strVal val="visible"/>
                                      </p:to>
                                    </p:set>
                                    <p:animEffect transition="in" filter="fade">
                                      <p:cBhvr>
                                        <p:cTn id="54" dur="1000"/>
                                        <p:tgtEl>
                                          <p:spTgt spid="16">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par>
                                <p:cTn id="62" presetID="10" presetClass="exit" presetSubtype="0" fill="hold" grpId="1" nodeType="withEffect">
                                  <p:stCondLst>
                                    <p:cond delay="0"/>
                                  </p:stCondLst>
                                  <p:childTnLst>
                                    <p:animEffect transition="out" filter="fade">
                                      <p:cBhvr>
                                        <p:cTn id="63" dur="1000"/>
                                        <p:tgtEl>
                                          <p:spTgt spid="16">
                                            <p:txEl>
                                              <p:pRg st="1" end="1"/>
                                            </p:txEl>
                                          </p:spTgt>
                                        </p:tgtEl>
                                      </p:cBhvr>
                                    </p:animEffect>
                                    <p:set>
                                      <p:cBhvr>
                                        <p:cTn id="64" dur="1" fill="hold">
                                          <p:stCondLst>
                                            <p:cond delay="999"/>
                                          </p:stCondLst>
                                        </p:cTn>
                                        <p:tgtEl>
                                          <p:spTgt spid="16">
                                            <p:txEl>
                                              <p:pRg st="1" end="1"/>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6">
                                            <p:txEl>
                                              <p:pRg st="2" end="2"/>
                                            </p:txEl>
                                          </p:spTgt>
                                        </p:tgtEl>
                                      </p:cBhvr>
                                    </p:animEffect>
                                    <p:set>
                                      <p:cBhvr>
                                        <p:cTn id="67" dur="1" fill="hold">
                                          <p:stCondLst>
                                            <p:cond delay="999"/>
                                          </p:stCondLst>
                                        </p:cTn>
                                        <p:tgtEl>
                                          <p:spTgt spid="16">
                                            <p:txEl>
                                              <p:pRg st="2" end="2"/>
                                            </p:tx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6">
                                            <p:txEl>
                                              <p:pRg st="3" end="3"/>
                                            </p:txEl>
                                          </p:spTgt>
                                        </p:tgtEl>
                                      </p:cBhvr>
                                    </p:animEffect>
                                    <p:set>
                                      <p:cBhvr>
                                        <p:cTn id="70" dur="1" fill="hold">
                                          <p:stCondLst>
                                            <p:cond delay="999"/>
                                          </p:stCondLst>
                                        </p:cTn>
                                        <p:tgtEl>
                                          <p:spTgt spid="16">
                                            <p:txEl>
                                              <p:pRg st="3" end="3"/>
                                            </p:txEl>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6">
                                            <p:txEl>
                                              <p:pRg st="5" end="5"/>
                                            </p:txEl>
                                          </p:spTgt>
                                        </p:tgtEl>
                                      </p:cBhvr>
                                    </p:animEffect>
                                    <p:set>
                                      <p:cBhvr>
                                        <p:cTn id="73" dur="1" fill="hold">
                                          <p:stCondLst>
                                            <p:cond delay="999"/>
                                          </p:stCondLst>
                                        </p:cTn>
                                        <p:tgtEl>
                                          <p:spTgt spid="16">
                                            <p:txEl>
                                              <p:pRg st="5" end="5"/>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6">
                                            <p:txEl>
                                              <p:pRg st="6" end="6"/>
                                            </p:txEl>
                                          </p:spTgt>
                                        </p:tgtEl>
                                      </p:cBhvr>
                                    </p:animEffect>
                                    <p:set>
                                      <p:cBhvr>
                                        <p:cTn id="76" dur="1" fill="hold">
                                          <p:stCondLst>
                                            <p:cond delay="999"/>
                                          </p:stCondLst>
                                        </p:cTn>
                                        <p:tgtEl>
                                          <p:spTgt spid="16">
                                            <p:txEl>
                                              <p:pRg st="6" end="6"/>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9"/>
                                        </p:tgtEl>
                                      </p:cBhvr>
                                    </p:animEffect>
                                    <p:set>
                                      <p:cBhvr>
                                        <p:cTn id="79" dur="1" fill="hold">
                                          <p:stCondLst>
                                            <p:cond delay="9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6">
                                            <p:txEl>
                                              <p:pRg st="7" end="7"/>
                                            </p:txEl>
                                          </p:spTgt>
                                        </p:tgtEl>
                                      </p:cBhvr>
                                    </p:animEffect>
                                    <p:set>
                                      <p:cBhvr>
                                        <p:cTn id="82" dur="1" fill="hold">
                                          <p:stCondLst>
                                            <p:cond delay="999"/>
                                          </p:stCondLst>
                                        </p:cTn>
                                        <p:tgtEl>
                                          <p:spTgt spid="16">
                                            <p:txEl>
                                              <p:pRg st="7" end="7"/>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6">
                                            <p:txEl>
                                              <p:pRg st="9" end="9"/>
                                            </p:txEl>
                                          </p:spTgt>
                                        </p:tgtEl>
                                      </p:cBhvr>
                                    </p:animEffect>
                                    <p:set>
                                      <p:cBhvr>
                                        <p:cTn id="85" dur="1" fill="hold">
                                          <p:stCondLst>
                                            <p:cond delay="999"/>
                                          </p:stCondLst>
                                        </p:cTn>
                                        <p:tgtEl>
                                          <p:spTgt spid="16">
                                            <p:txEl>
                                              <p:pRg st="9" end="9"/>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6">
                                            <p:txEl>
                                              <p:pRg st="11" end="11"/>
                                            </p:txEl>
                                          </p:spTgt>
                                        </p:tgtEl>
                                      </p:cBhvr>
                                    </p:animEffect>
                                    <p:set>
                                      <p:cBhvr>
                                        <p:cTn id="88" dur="1" fill="hold">
                                          <p:stCondLst>
                                            <p:cond delay="999"/>
                                          </p:stCondLst>
                                        </p:cTn>
                                        <p:tgtEl>
                                          <p:spTgt spid="16">
                                            <p:txEl>
                                              <p:pRg st="11" end="11"/>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16">
                                            <p:bg/>
                                          </p:spTgt>
                                        </p:tgtEl>
                                      </p:cBhvr>
                                    </p:animEffect>
                                    <p:set>
                                      <p:cBhvr>
                                        <p:cTn id="91" dur="1" fill="hold">
                                          <p:stCondLst>
                                            <p:cond delay="999"/>
                                          </p:stCondLst>
                                        </p:cTn>
                                        <p:tgtEl>
                                          <p:spTgt spid="16">
                                            <p:bg/>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17"/>
                                        </p:tgtEl>
                                      </p:cBhvr>
                                    </p:animEffect>
                                    <p:set>
                                      <p:cBhvr>
                                        <p:cTn id="94" dur="1" fill="hold">
                                          <p:stCondLst>
                                            <p:cond delay="9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2"/>
                                        </p:tgtEl>
                                      </p:cBhvr>
                                    </p:animEffect>
                                    <p:set>
                                      <p:cBhvr>
                                        <p:cTn id="97" dur="1" fill="hold">
                                          <p:stCondLst>
                                            <p:cond delay="999"/>
                                          </p:stCondLst>
                                        </p:cTn>
                                        <p:tgtEl>
                                          <p:spTgt spid="2"/>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29"/>
                                        </p:tgtEl>
                                      </p:cBhvr>
                                    </p:animEffect>
                                    <p:set>
                                      <p:cBhvr>
                                        <p:cTn id="100" dur="1" fill="hold">
                                          <p:stCondLst>
                                            <p:cond delay="999"/>
                                          </p:stCondLst>
                                        </p:cTn>
                                        <p:tgtEl>
                                          <p:spTgt spid="29"/>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12"/>
                                        </p:tgtEl>
                                      </p:cBhvr>
                                    </p:animEffect>
                                    <p:set>
                                      <p:cBhvr>
                                        <p:cTn id="103" dur="1" fill="hold">
                                          <p:stCondLst>
                                            <p:cond delay="9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14"/>
                                        </p:tgtEl>
                                      </p:cBhvr>
                                    </p:animEffect>
                                    <p:set>
                                      <p:cBhvr>
                                        <p:cTn id="106" dur="1" fill="hold">
                                          <p:stCondLst>
                                            <p:cond delay="9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10"/>
                                        </p:tgtEl>
                                      </p:cBhvr>
                                    </p:animEffect>
                                    <p:set>
                                      <p:cBhvr>
                                        <p:cTn id="10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animBg="1"/>
      <p:bldP spid="17" grpId="0" animBg="1"/>
      <p:bldP spid="16" grpId="0" build="allAtOnce" animBg="1"/>
      <p:bldP spid="16" grpId="1" build="allAtOnce" animBg="1"/>
      <p:bldP spid="22" grpId="0" animBg="1"/>
      <p:bldP spid="10" grpId="0" animBg="1"/>
      <p:bldP spid="10" grpId="1" animBg="1"/>
      <p:bldP spid="11" grpId="0" animBg="1"/>
      <p:bldP spid="12" grpId="0" animBg="1"/>
      <p:bldP spid="12" grpId="1" animBg="1"/>
      <p:bldP spid="14" grpId="0" animBg="1"/>
      <p:bldP spid="1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8"/>
          <p:cNvSpPr txBox="1">
            <a:spLocks noChangeArrowheads="1"/>
          </p:cNvSpPr>
          <p:nvPr/>
        </p:nvSpPr>
        <p:spPr bwMode="auto">
          <a:xfrm>
            <a:off x="0" y="0"/>
            <a:ext cx="9144000" cy="769938"/>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NEWFOUNDLAND</a:t>
            </a:r>
          </a:p>
        </p:txBody>
      </p:sp>
      <p:sp>
        <p:nvSpPr>
          <p:cNvPr id="13315"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EE3C7460-C489-4A1B-907B-52F510A917E9}" type="slidenum">
              <a:rPr lang="en-US" sz="1200" b="1" smtClean="0">
                <a:solidFill>
                  <a:schemeClr val="tx1"/>
                </a:solidFill>
                <a:latin typeface="Calibri" pitchFamily="34" charset="0"/>
              </a:rPr>
              <a:pPr fontAlgn="base">
                <a:spcBef>
                  <a:spcPct val="0"/>
                </a:spcBef>
                <a:spcAft>
                  <a:spcPct val="0"/>
                </a:spcAft>
                <a:defRPr/>
              </a:pPr>
              <a:t>20</a:t>
            </a:fld>
            <a:endParaRPr lang="en-US" sz="1200" b="1" dirty="0">
              <a:solidFill>
                <a:schemeClr val="tx1"/>
              </a:solidFill>
              <a:latin typeface="Calibri" pitchFamily="34" charset="0"/>
            </a:endParaRPr>
          </a:p>
        </p:txBody>
      </p:sp>
      <p:pic>
        <p:nvPicPr>
          <p:cNvPr id="125953" name="Picture 1"/>
          <p:cNvPicPr>
            <a:picLocks noChangeAspect="1" noChangeArrowheads="1"/>
          </p:cNvPicPr>
          <p:nvPr/>
        </p:nvPicPr>
        <p:blipFill>
          <a:blip r:embed="rId2" cstate="print"/>
          <a:srcRect/>
          <a:stretch>
            <a:fillRect/>
          </a:stretch>
        </p:blipFill>
        <p:spPr bwMode="auto">
          <a:xfrm>
            <a:off x="1970088" y="862013"/>
            <a:ext cx="5203825" cy="5995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25953"/>
                                        </p:tgtEl>
                                      </p:cBhvr>
                                      <p:by x="60000" y="60000"/>
                                    </p:animScale>
                                  </p:childTnLst>
                                </p:cTn>
                              </p:par>
                              <p:par>
                                <p:cTn id="7" presetID="64" presetClass="path" presetSubtype="0" accel="50000" decel="50000" fill="hold" nodeType="withEffect">
                                  <p:stCondLst>
                                    <p:cond delay="0"/>
                                  </p:stCondLst>
                                  <p:childTnLst>
                                    <p:animMotion origin="layout" path="M 0 -9.15819E-7 L 0 -0.17067 " pathEditMode="relative" rAng="0" ptsTypes="AA">
                                      <p:cBhvr>
                                        <p:cTn id="8" dur="2000" fill="hold"/>
                                        <p:tgtEl>
                                          <p:spTgt spid="125953"/>
                                        </p:tgtEl>
                                        <p:attrNameLst>
                                          <p:attrName>ppt_x</p:attrName>
                                          <p:attrName>ppt_y</p:attrName>
                                        </p:attrNameLst>
                                      </p:cBhvr>
                                      <p:rCtr x="0" y="-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a:stretch>
            <a:fillRect/>
          </a:stretch>
        </p:blipFill>
        <p:spPr bwMode="auto">
          <a:xfrm>
            <a:off x="3011488" y="887413"/>
            <a:ext cx="3119437" cy="3595687"/>
          </a:xfrm>
          <a:prstGeom prst="rect">
            <a:avLst/>
          </a:prstGeom>
          <a:noFill/>
          <a:ln w="9525">
            <a:noFill/>
            <a:miter lim="800000"/>
            <a:headEnd/>
            <a:tailEnd/>
          </a:ln>
        </p:spPr>
      </p:pic>
      <p:sp>
        <p:nvSpPr>
          <p:cNvPr id="14339" name="TextBox 28"/>
          <p:cNvSpPr txBox="1">
            <a:spLocks noChangeArrowheads="1"/>
          </p:cNvSpPr>
          <p:nvPr/>
        </p:nvSpPr>
        <p:spPr bwMode="auto">
          <a:xfrm>
            <a:off x="0" y="0"/>
            <a:ext cx="9144000" cy="769938"/>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NEWFOUNDLAND</a:t>
            </a:r>
          </a:p>
        </p:txBody>
      </p:sp>
      <p:grpSp>
        <p:nvGrpSpPr>
          <p:cNvPr id="2" name="Group 56"/>
          <p:cNvGrpSpPr>
            <a:grpSpLocks/>
          </p:cNvGrpSpPr>
          <p:nvPr/>
        </p:nvGrpSpPr>
        <p:grpSpPr bwMode="auto">
          <a:xfrm>
            <a:off x="1600200" y="4799013"/>
            <a:ext cx="1077912" cy="2058987"/>
            <a:chOff x="5529072" y="4773168"/>
            <a:chExt cx="1078992" cy="2058328"/>
          </a:xfrm>
        </p:grpSpPr>
        <p:pic>
          <p:nvPicPr>
            <p:cNvPr id="14383" name="Picture 11" descr="D:\My Pictures\2010 Trip to Newfoundland\a_New England\1_Conneticut\100706 Yale's Museum of British Art\DSC_0119.JPG"/>
            <p:cNvPicPr>
              <a:picLocks noChangeAspect="1" noChangeArrowheads="1"/>
            </p:cNvPicPr>
            <p:nvPr/>
          </p:nvPicPr>
          <p:blipFill>
            <a:blip r:embed="rId4" cstate="print"/>
            <a:srcRect/>
            <a:stretch>
              <a:fillRect/>
            </a:stretch>
          </p:blipFill>
          <p:spPr bwMode="auto">
            <a:xfrm>
              <a:off x="5540115" y="5062330"/>
              <a:ext cx="1056817" cy="1769166"/>
            </a:xfrm>
            <a:prstGeom prst="rect">
              <a:avLst/>
            </a:prstGeom>
            <a:noFill/>
            <a:ln w="9525">
              <a:solidFill>
                <a:schemeClr val="bg1"/>
              </a:solidFill>
              <a:miter lim="800000"/>
              <a:headEnd/>
              <a:tailEnd/>
            </a:ln>
          </p:spPr>
        </p:pic>
        <p:sp>
          <p:nvSpPr>
            <p:cNvPr id="14384" name="TextBox 53"/>
            <p:cNvSpPr txBox="1">
              <a:spLocks noChangeArrowheads="1"/>
            </p:cNvSpPr>
            <p:nvPr/>
          </p:nvSpPr>
          <p:spPr bwMode="auto">
            <a:xfrm>
              <a:off x="5529072" y="4773168"/>
              <a:ext cx="1078992" cy="276999"/>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orbel" pitchFamily="34" charset="0"/>
                </a:rPr>
                <a:t>Gander</a:t>
              </a:r>
            </a:p>
          </p:txBody>
        </p:sp>
      </p:grpSp>
      <p:grpSp>
        <p:nvGrpSpPr>
          <p:cNvPr id="3" name="Group 54"/>
          <p:cNvGrpSpPr>
            <a:grpSpLocks/>
          </p:cNvGrpSpPr>
          <p:nvPr/>
        </p:nvGrpSpPr>
        <p:grpSpPr bwMode="auto">
          <a:xfrm>
            <a:off x="9525000" y="3581400"/>
            <a:ext cx="1208087" cy="2078037"/>
            <a:chOff x="1677152" y="4779264"/>
            <a:chExt cx="1206776" cy="2078736"/>
          </a:xfrm>
        </p:grpSpPr>
        <p:pic>
          <p:nvPicPr>
            <p:cNvPr id="14381" name="Picture 13" descr="D:\My Pictures\2010 Trip to Newfoundland\a_New England\1_Conneticut\100706 Yale's Beinecke Rare Book Museum\DSC_0073.JPG"/>
            <p:cNvPicPr>
              <a:picLocks noChangeAspect="1" noChangeArrowheads="1"/>
            </p:cNvPicPr>
            <p:nvPr/>
          </p:nvPicPr>
          <p:blipFill>
            <a:blip r:embed="rId5" cstate="print"/>
            <a:srcRect/>
            <a:stretch>
              <a:fillRect/>
            </a:stretch>
          </p:blipFill>
          <p:spPr bwMode="auto">
            <a:xfrm>
              <a:off x="1686565" y="5236406"/>
              <a:ext cx="1197363" cy="1621594"/>
            </a:xfrm>
            <a:prstGeom prst="rect">
              <a:avLst/>
            </a:prstGeom>
            <a:noFill/>
            <a:ln w="9525">
              <a:solidFill>
                <a:schemeClr val="bg1"/>
              </a:solidFill>
              <a:miter lim="800000"/>
              <a:headEnd/>
              <a:tailEnd/>
            </a:ln>
          </p:spPr>
        </p:pic>
        <p:sp>
          <p:nvSpPr>
            <p:cNvPr id="59" name="TextBox 58"/>
            <p:cNvSpPr txBox="1"/>
            <p:nvPr/>
          </p:nvSpPr>
          <p:spPr>
            <a:xfrm>
              <a:off x="1677152" y="4779264"/>
              <a:ext cx="1203604" cy="646329"/>
            </a:xfrm>
            <a:prstGeom prst="rect">
              <a:avLst/>
            </a:prstGeom>
            <a:solidFill>
              <a:schemeClr val="accent4">
                <a:lumMod val="40000"/>
                <a:lumOff val="60000"/>
              </a:schemeClr>
            </a:solidFill>
            <a:ln>
              <a:solidFill>
                <a:schemeClr val="bg1"/>
              </a:solidFill>
            </a:ln>
          </p:spPr>
          <p:txBody>
            <a:bodyPr>
              <a:spAutoFit/>
            </a:bodyPr>
            <a:lstStyle/>
            <a:p>
              <a:pPr marL="225425" indent="-225425" algn="ctr" fontAlgn="auto">
                <a:spcBef>
                  <a:spcPts val="0"/>
                </a:spcBef>
                <a:spcAft>
                  <a:spcPts val="0"/>
                </a:spcAft>
                <a:defRPr/>
              </a:pPr>
              <a:r>
                <a:rPr lang="en-US" sz="1200" b="1" dirty="0">
                  <a:solidFill>
                    <a:schemeClr val="bg1"/>
                  </a:solidFill>
                  <a:latin typeface="+mn-lt"/>
                  <a:cs typeface="+mn-cs"/>
                </a:rPr>
                <a:t>Mistaken Point</a:t>
              </a:r>
            </a:p>
            <a:p>
              <a:pPr marL="225425" indent="-225425" algn="ctr" fontAlgn="auto">
                <a:spcBef>
                  <a:spcPts val="0"/>
                </a:spcBef>
                <a:spcAft>
                  <a:spcPts val="0"/>
                </a:spcAft>
                <a:defRPr/>
              </a:pPr>
              <a:r>
                <a:rPr lang="en-US" sz="1200" b="1" dirty="0">
                  <a:solidFill>
                    <a:schemeClr val="bg1"/>
                  </a:solidFill>
                  <a:latin typeface="+mn-lt"/>
                  <a:cs typeface="+mn-cs"/>
                </a:rPr>
                <a:t>Ediacaran</a:t>
              </a:r>
            </a:p>
            <a:p>
              <a:pPr marL="225425" indent="-225425" algn="ctr" fontAlgn="auto">
                <a:spcBef>
                  <a:spcPts val="0"/>
                </a:spcBef>
                <a:spcAft>
                  <a:spcPts val="0"/>
                </a:spcAft>
                <a:defRPr/>
              </a:pPr>
              <a:r>
                <a:rPr lang="en-US" sz="1200" b="1" dirty="0">
                  <a:solidFill>
                    <a:schemeClr val="bg1"/>
                  </a:solidFill>
                  <a:latin typeface="+mn-lt"/>
                  <a:cs typeface="+mn-cs"/>
                </a:rPr>
                <a:t> Fossils</a:t>
              </a:r>
            </a:p>
          </p:txBody>
        </p:sp>
      </p:grpSp>
      <p:grpSp>
        <p:nvGrpSpPr>
          <p:cNvPr id="4" name="Group 62"/>
          <p:cNvGrpSpPr>
            <a:grpSpLocks/>
          </p:cNvGrpSpPr>
          <p:nvPr/>
        </p:nvGrpSpPr>
        <p:grpSpPr bwMode="auto">
          <a:xfrm>
            <a:off x="0" y="3806826"/>
            <a:ext cx="1524001" cy="2224044"/>
            <a:chOff x="298969" y="4060733"/>
            <a:chExt cx="1523707" cy="2224118"/>
          </a:xfrm>
        </p:grpSpPr>
        <p:pic>
          <p:nvPicPr>
            <p:cNvPr id="14379" name="Picture 14" descr="D:\My Pictures\2010 Trip to Newfoundland\a_New England\1_Conneticut\100705 Litchfield Drive\DSC_5718.JPG"/>
            <p:cNvPicPr>
              <a:picLocks noChangeAspect="1" noChangeArrowheads="1"/>
            </p:cNvPicPr>
            <p:nvPr/>
          </p:nvPicPr>
          <p:blipFill>
            <a:blip r:embed="rId6" cstate="print"/>
            <a:srcRect b="17704"/>
            <a:stretch>
              <a:fillRect/>
            </a:stretch>
          </p:blipFill>
          <p:spPr bwMode="auto">
            <a:xfrm>
              <a:off x="320180" y="4418946"/>
              <a:ext cx="1502496" cy="1865905"/>
            </a:xfrm>
            <a:prstGeom prst="rect">
              <a:avLst/>
            </a:prstGeom>
            <a:noFill/>
            <a:ln w="9525">
              <a:solidFill>
                <a:schemeClr val="bg1"/>
              </a:solidFill>
              <a:miter lim="800000"/>
              <a:headEnd/>
              <a:tailEnd/>
            </a:ln>
          </p:spPr>
        </p:pic>
        <p:sp>
          <p:nvSpPr>
            <p:cNvPr id="14380" name="TextBox 60"/>
            <p:cNvSpPr txBox="1">
              <a:spLocks noChangeArrowheads="1"/>
            </p:cNvSpPr>
            <p:nvPr/>
          </p:nvSpPr>
          <p:spPr bwMode="auto">
            <a:xfrm>
              <a:off x="298969" y="4060733"/>
              <a:ext cx="1523706" cy="461665"/>
            </a:xfrm>
            <a:prstGeom prst="rect">
              <a:avLst/>
            </a:prstGeom>
            <a:solidFill>
              <a:schemeClr val="tx1"/>
            </a:solidFill>
            <a:ln w="9525">
              <a:solidFill>
                <a:schemeClr val="bg1"/>
              </a:solidFill>
              <a:miter lim="800000"/>
              <a:headEnd/>
              <a:tailEnd/>
            </a:ln>
          </p:spPr>
          <p:txBody>
            <a:bodyPr wrap="square">
              <a:spAutoFit/>
            </a:bodyPr>
            <a:lstStyle/>
            <a:p>
              <a:pPr marL="225425" indent="-225425" algn="ctr"/>
              <a:r>
                <a:rPr lang="en-US" sz="1200" b="1" dirty="0">
                  <a:solidFill>
                    <a:schemeClr val="bg1"/>
                  </a:solidFill>
                  <a:latin typeface="Corbel" pitchFamily="34" charset="0"/>
                </a:rPr>
                <a:t>Port aux Basques</a:t>
              </a:r>
            </a:p>
            <a:p>
              <a:pPr marL="225425" indent="-225425" algn="ctr"/>
              <a:r>
                <a:rPr lang="en-US" sz="1200" b="1" dirty="0">
                  <a:solidFill>
                    <a:schemeClr val="bg1"/>
                  </a:solidFill>
                  <a:latin typeface="Corbel" pitchFamily="34" charset="0"/>
                </a:rPr>
                <a:t>Ferry Terminal</a:t>
              </a:r>
            </a:p>
          </p:txBody>
        </p:sp>
      </p:grpSp>
      <p:grpSp>
        <p:nvGrpSpPr>
          <p:cNvPr id="5" name="Group 35"/>
          <p:cNvGrpSpPr>
            <a:grpSpLocks/>
          </p:cNvGrpSpPr>
          <p:nvPr/>
        </p:nvGrpSpPr>
        <p:grpSpPr bwMode="auto">
          <a:xfrm>
            <a:off x="0" y="0"/>
            <a:ext cx="2041525" cy="1625600"/>
            <a:chOff x="-869244" y="4271651"/>
            <a:chExt cx="749929" cy="662918"/>
          </a:xfrm>
        </p:grpSpPr>
        <p:pic>
          <p:nvPicPr>
            <p:cNvPr id="14377" name="Picture 5" descr="D:\My Pictures\2010 Trip to Newfoundland\a_New England\1_Conneticut\100709 Sudbury Tavern\DSC_0249.JPG"/>
            <p:cNvPicPr>
              <a:picLocks noChangeAspect="1" noChangeArrowheads="1"/>
            </p:cNvPicPr>
            <p:nvPr/>
          </p:nvPicPr>
          <p:blipFill>
            <a:blip r:embed="rId7" cstate="print"/>
            <a:srcRect/>
            <a:stretch>
              <a:fillRect/>
            </a:stretch>
          </p:blipFill>
          <p:spPr bwMode="auto">
            <a:xfrm>
              <a:off x="-869244" y="4390579"/>
              <a:ext cx="743738" cy="543990"/>
            </a:xfrm>
            <a:prstGeom prst="rect">
              <a:avLst/>
            </a:prstGeom>
            <a:noFill/>
            <a:ln w="9525">
              <a:solidFill>
                <a:schemeClr val="bg1"/>
              </a:solidFill>
              <a:miter lim="800000"/>
              <a:headEnd/>
              <a:tailEnd/>
            </a:ln>
          </p:spPr>
        </p:pic>
        <p:sp>
          <p:nvSpPr>
            <p:cNvPr id="14378" name="TextBox 34"/>
            <p:cNvSpPr txBox="1">
              <a:spLocks noChangeArrowheads="1"/>
            </p:cNvSpPr>
            <p:nvPr/>
          </p:nvSpPr>
          <p:spPr bwMode="auto">
            <a:xfrm>
              <a:off x="-869244" y="4271651"/>
              <a:ext cx="749929" cy="112990"/>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orbel" pitchFamily="34" charset="0"/>
                </a:rPr>
                <a:t>L’Anse Aux Meadows</a:t>
              </a:r>
            </a:p>
          </p:txBody>
        </p:sp>
      </p:grpSp>
      <p:cxnSp>
        <p:nvCxnSpPr>
          <p:cNvPr id="60" name="Straight Arrow Connector 59"/>
          <p:cNvCxnSpPr>
            <a:stCxn id="1032" idx="1"/>
          </p:cNvCxnSpPr>
          <p:nvPr/>
        </p:nvCxnSpPr>
        <p:spPr>
          <a:xfrm rot="10800000">
            <a:off x="4968875" y="1033463"/>
            <a:ext cx="2584450" cy="204787"/>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4374" idx="1"/>
          </p:cNvCxnSpPr>
          <p:nvPr/>
        </p:nvCxnSpPr>
        <p:spPr>
          <a:xfrm flipH="1" flipV="1">
            <a:off x="6096000" y="3749675"/>
            <a:ext cx="1752601" cy="584272"/>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4372" idx="0"/>
          </p:cNvCxnSpPr>
          <p:nvPr/>
        </p:nvCxnSpPr>
        <p:spPr>
          <a:xfrm flipH="1" flipV="1">
            <a:off x="6096000" y="3810000"/>
            <a:ext cx="1066800" cy="990600"/>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4370" idx="0"/>
          </p:cNvCxnSpPr>
          <p:nvPr/>
        </p:nvCxnSpPr>
        <p:spPr>
          <a:xfrm flipV="1">
            <a:off x="5967413" y="3733800"/>
            <a:ext cx="128587" cy="1066800"/>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4368" idx="0"/>
          </p:cNvCxnSpPr>
          <p:nvPr/>
        </p:nvCxnSpPr>
        <p:spPr>
          <a:xfrm rot="5400000" flipH="1" flipV="1">
            <a:off x="4835525" y="4219576"/>
            <a:ext cx="484187" cy="658812"/>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1" idx="0"/>
          </p:cNvCxnSpPr>
          <p:nvPr/>
        </p:nvCxnSpPr>
        <p:spPr>
          <a:xfrm flipV="1">
            <a:off x="3454400" y="4267200"/>
            <a:ext cx="1193800" cy="536575"/>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4384" idx="0"/>
          </p:cNvCxnSpPr>
          <p:nvPr/>
        </p:nvCxnSpPr>
        <p:spPr>
          <a:xfrm flipV="1">
            <a:off x="2139156" y="2971800"/>
            <a:ext cx="2966244" cy="1827213"/>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0" idx="6"/>
          </p:cNvCxnSpPr>
          <p:nvPr/>
        </p:nvCxnSpPr>
        <p:spPr>
          <a:xfrm flipH="1" flipV="1">
            <a:off x="5555742" y="3165348"/>
            <a:ext cx="1521333" cy="63955"/>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4380" idx="3"/>
          </p:cNvCxnSpPr>
          <p:nvPr/>
        </p:nvCxnSpPr>
        <p:spPr>
          <a:xfrm flipV="1">
            <a:off x="1524000" y="3789364"/>
            <a:ext cx="1563688" cy="248286"/>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2054225" y="2544763"/>
            <a:ext cx="1630363" cy="25400"/>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029" idx="3"/>
          </p:cNvCxnSpPr>
          <p:nvPr/>
        </p:nvCxnSpPr>
        <p:spPr>
          <a:xfrm>
            <a:off x="2024063" y="958850"/>
            <a:ext cx="2547937" cy="339725"/>
          </a:xfrm>
          <a:prstGeom prst="straightConnector1">
            <a:avLst/>
          </a:prstGeom>
          <a:ln w="38100">
            <a:solidFill>
              <a:srgbClr val="FF0000"/>
            </a:solidFill>
            <a:headEnd type="none" w="med" len="me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 name="Group 44"/>
          <p:cNvGrpSpPr>
            <a:grpSpLocks/>
          </p:cNvGrpSpPr>
          <p:nvPr/>
        </p:nvGrpSpPr>
        <p:grpSpPr bwMode="auto">
          <a:xfrm>
            <a:off x="7540625" y="0"/>
            <a:ext cx="1543050" cy="2185988"/>
            <a:chOff x="3689260" y="4655819"/>
            <a:chExt cx="1821526" cy="2581538"/>
          </a:xfrm>
        </p:grpSpPr>
        <p:pic>
          <p:nvPicPr>
            <p:cNvPr id="14375" name="Picture 8" descr="D:\My Pictures\2010 Trip to Newfoundland\a_New England\1_Conneticut\100708 Mark Twain House\DSC_0892.JPG"/>
            <p:cNvPicPr>
              <a:picLocks noChangeAspect="1" noChangeArrowheads="1"/>
            </p:cNvPicPr>
            <p:nvPr/>
          </p:nvPicPr>
          <p:blipFill>
            <a:blip r:embed="rId8" cstate="print">
              <a:lum bright="10000"/>
            </a:blip>
            <a:srcRect/>
            <a:stretch>
              <a:fillRect/>
            </a:stretch>
          </p:blipFill>
          <p:spPr bwMode="auto">
            <a:xfrm>
              <a:off x="3704910" y="5000094"/>
              <a:ext cx="1805770" cy="2237263"/>
            </a:xfrm>
            <a:prstGeom prst="rect">
              <a:avLst/>
            </a:prstGeom>
            <a:noFill/>
            <a:ln w="9525">
              <a:solidFill>
                <a:schemeClr val="bg1"/>
              </a:solidFill>
              <a:miter lim="800000"/>
              <a:headEnd/>
              <a:tailEnd/>
            </a:ln>
          </p:spPr>
        </p:pic>
        <p:sp>
          <p:nvSpPr>
            <p:cNvPr id="14376" name="TextBox 43"/>
            <p:cNvSpPr txBox="1">
              <a:spLocks noChangeArrowheads="1"/>
            </p:cNvSpPr>
            <p:nvPr/>
          </p:nvSpPr>
          <p:spPr bwMode="auto">
            <a:xfrm>
              <a:off x="3689260" y="4655819"/>
              <a:ext cx="1821526" cy="327094"/>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alibri" pitchFamily="34" charset="0"/>
                </a:rPr>
                <a:t>Iceberg  Alley</a:t>
              </a:r>
            </a:p>
          </p:txBody>
        </p:sp>
      </p:grpSp>
      <p:grpSp>
        <p:nvGrpSpPr>
          <p:cNvPr id="7" name="Group 38"/>
          <p:cNvGrpSpPr>
            <a:grpSpLocks/>
          </p:cNvGrpSpPr>
          <p:nvPr/>
        </p:nvGrpSpPr>
        <p:grpSpPr bwMode="auto">
          <a:xfrm>
            <a:off x="7848600" y="4191000"/>
            <a:ext cx="1563687" cy="2073275"/>
            <a:chOff x="4178675" y="4893829"/>
            <a:chExt cx="1563757" cy="2071997"/>
          </a:xfrm>
        </p:grpSpPr>
        <p:pic>
          <p:nvPicPr>
            <p:cNvPr id="14373" name="Picture 6" descr="D:\My Pictures\2010 Trip to Newfoundland\a_New England\1_Conneticut\100709 Wethersfield CT\DSC_0983.JPG"/>
            <p:cNvPicPr>
              <a:picLocks noChangeAspect="1" noChangeArrowheads="1"/>
            </p:cNvPicPr>
            <p:nvPr/>
          </p:nvPicPr>
          <p:blipFill>
            <a:blip r:embed="rId9" cstate="print"/>
            <a:srcRect/>
            <a:stretch>
              <a:fillRect/>
            </a:stretch>
          </p:blipFill>
          <p:spPr bwMode="auto">
            <a:xfrm>
              <a:off x="4178675" y="5082917"/>
              <a:ext cx="1563757" cy="1882909"/>
            </a:xfrm>
            <a:prstGeom prst="rect">
              <a:avLst/>
            </a:prstGeom>
            <a:noFill/>
            <a:ln w="9525">
              <a:solidFill>
                <a:schemeClr val="bg1"/>
              </a:solidFill>
              <a:miter lim="800000"/>
              <a:headEnd/>
              <a:tailEnd/>
            </a:ln>
          </p:spPr>
        </p:pic>
        <p:sp>
          <p:nvSpPr>
            <p:cNvPr id="14374" name="TextBox 37"/>
            <p:cNvSpPr txBox="1">
              <a:spLocks noChangeArrowheads="1"/>
            </p:cNvSpPr>
            <p:nvPr/>
          </p:nvSpPr>
          <p:spPr bwMode="auto">
            <a:xfrm>
              <a:off x="4178676" y="4893829"/>
              <a:ext cx="1295458" cy="285717"/>
            </a:xfrm>
            <a:prstGeom prst="rect">
              <a:avLst/>
            </a:prstGeom>
            <a:solidFill>
              <a:schemeClr val="tx1"/>
            </a:solidFill>
            <a:ln w="9525">
              <a:solidFill>
                <a:schemeClr val="bg1"/>
              </a:solidFill>
              <a:miter lim="800000"/>
              <a:headEnd/>
              <a:tailEnd/>
            </a:ln>
          </p:spPr>
          <p:txBody>
            <a:bodyPr wrap="square">
              <a:spAutoFit/>
            </a:bodyPr>
            <a:lstStyle/>
            <a:p>
              <a:pPr marL="225425" indent="-225425" algn="ctr"/>
              <a:r>
                <a:rPr lang="en-US" sz="1200" b="1" dirty="0">
                  <a:solidFill>
                    <a:schemeClr val="bg1"/>
                  </a:solidFill>
                  <a:latin typeface="Corbel" pitchFamily="34" charset="0"/>
                </a:rPr>
                <a:t>St. John’s</a:t>
              </a:r>
            </a:p>
          </p:txBody>
        </p:sp>
      </p:grpSp>
      <p:grpSp>
        <p:nvGrpSpPr>
          <p:cNvPr id="8" name="Group 48"/>
          <p:cNvGrpSpPr>
            <a:grpSpLocks/>
          </p:cNvGrpSpPr>
          <p:nvPr/>
        </p:nvGrpSpPr>
        <p:grpSpPr bwMode="auto">
          <a:xfrm>
            <a:off x="6553200" y="4800600"/>
            <a:ext cx="1219200" cy="2219325"/>
            <a:chOff x="7924800" y="4785360"/>
            <a:chExt cx="1219200" cy="2219417"/>
          </a:xfrm>
        </p:grpSpPr>
        <p:pic>
          <p:nvPicPr>
            <p:cNvPr id="14371" name="Picture 9" descr="D:\My Pictures\2010 Trip to Newfoundland\a_New England\1_Conneticut\100707 Mystic Seaport\DSC_0250.JPG"/>
            <p:cNvPicPr>
              <a:picLocks noChangeAspect="1" noChangeArrowheads="1"/>
            </p:cNvPicPr>
            <p:nvPr/>
          </p:nvPicPr>
          <p:blipFill>
            <a:blip r:embed="rId10" cstate="print"/>
            <a:srcRect/>
            <a:stretch>
              <a:fillRect/>
            </a:stretch>
          </p:blipFill>
          <p:spPr bwMode="auto">
            <a:xfrm>
              <a:off x="7937704" y="5069277"/>
              <a:ext cx="1193391" cy="1935500"/>
            </a:xfrm>
            <a:prstGeom prst="rect">
              <a:avLst/>
            </a:prstGeom>
            <a:noFill/>
            <a:ln w="9525">
              <a:solidFill>
                <a:schemeClr val="bg1"/>
              </a:solidFill>
              <a:miter lim="800000"/>
              <a:headEnd/>
              <a:tailEnd/>
            </a:ln>
          </p:spPr>
        </p:pic>
        <p:sp>
          <p:nvSpPr>
            <p:cNvPr id="14372" name="TextBox 47"/>
            <p:cNvSpPr txBox="1">
              <a:spLocks noChangeArrowheads="1"/>
            </p:cNvSpPr>
            <p:nvPr/>
          </p:nvSpPr>
          <p:spPr bwMode="auto">
            <a:xfrm>
              <a:off x="7924800" y="4785360"/>
              <a:ext cx="1219200" cy="276999"/>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orbel" pitchFamily="34" charset="0"/>
                </a:rPr>
                <a:t>Signal Hill</a:t>
              </a:r>
            </a:p>
          </p:txBody>
        </p:sp>
      </p:grpSp>
      <p:grpSp>
        <p:nvGrpSpPr>
          <p:cNvPr id="9" name="Group 32"/>
          <p:cNvGrpSpPr>
            <a:grpSpLocks/>
          </p:cNvGrpSpPr>
          <p:nvPr/>
        </p:nvGrpSpPr>
        <p:grpSpPr bwMode="auto">
          <a:xfrm>
            <a:off x="5410200" y="4800600"/>
            <a:ext cx="1114425" cy="2057400"/>
            <a:chOff x="60751" y="3977641"/>
            <a:chExt cx="1114425" cy="2057399"/>
          </a:xfrm>
        </p:grpSpPr>
        <p:pic>
          <p:nvPicPr>
            <p:cNvPr id="14369" name="Picture 4" descr="D:\My Pictures\2010 Trip to Newfoundland\a_New England\1_Conneticut\100709 American Art Mus New Britain\DSC_1133.JPG"/>
            <p:cNvPicPr>
              <a:picLocks noChangeAspect="1" noChangeArrowheads="1"/>
            </p:cNvPicPr>
            <p:nvPr/>
          </p:nvPicPr>
          <p:blipFill>
            <a:blip r:embed="rId11" cstate="print"/>
            <a:srcRect/>
            <a:stretch>
              <a:fillRect/>
            </a:stretch>
          </p:blipFill>
          <p:spPr bwMode="auto">
            <a:xfrm>
              <a:off x="62752" y="4245954"/>
              <a:ext cx="1094616" cy="1789086"/>
            </a:xfrm>
            <a:prstGeom prst="rect">
              <a:avLst/>
            </a:prstGeom>
            <a:noFill/>
            <a:ln w="9525">
              <a:solidFill>
                <a:schemeClr val="bg1"/>
              </a:solidFill>
              <a:miter lim="800000"/>
              <a:headEnd/>
              <a:tailEnd/>
            </a:ln>
          </p:spPr>
        </p:pic>
        <p:sp>
          <p:nvSpPr>
            <p:cNvPr id="14370" name="TextBox 31"/>
            <p:cNvSpPr txBox="1">
              <a:spLocks noChangeArrowheads="1"/>
            </p:cNvSpPr>
            <p:nvPr/>
          </p:nvSpPr>
          <p:spPr bwMode="auto">
            <a:xfrm>
              <a:off x="60751" y="3977641"/>
              <a:ext cx="1114425" cy="276999"/>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orbel" pitchFamily="34" charset="0"/>
                </a:rPr>
                <a:t>Cape Spear</a:t>
              </a:r>
            </a:p>
          </p:txBody>
        </p:sp>
      </p:grpSp>
      <p:grpSp>
        <p:nvGrpSpPr>
          <p:cNvPr id="10" name="Group 56"/>
          <p:cNvGrpSpPr>
            <a:grpSpLocks/>
          </p:cNvGrpSpPr>
          <p:nvPr/>
        </p:nvGrpSpPr>
        <p:grpSpPr bwMode="auto">
          <a:xfrm>
            <a:off x="4157663" y="4791075"/>
            <a:ext cx="1171575" cy="2066925"/>
            <a:chOff x="5363769" y="4791456"/>
            <a:chExt cx="1171895" cy="2066544"/>
          </a:xfrm>
        </p:grpSpPr>
        <p:pic>
          <p:nvPicPr>
            <p:cNvPr id="14367" name="Picture 12" descr="D:\My Pictures\2010 Trip to Newfoundland\a_New England\1_Conneticut\100706 Yale's Museum of Art\P7060707.JPG"/>
            <p:cNvPicPr>
              <a:picLocks noChangeAspect="1" noChangeArrowheads="1"/>
            </p:cNvPicPr>
            <p:nvPr/>
          </p:nvPicPr>
          <p:blipFill>
            <a:blip r:embed="rId12" cstate="print"/>
            <a:srcRect t="17255"/>
            <a:stretch>
              <a:fillRect/>
            </a:stretch>
          </p:blipFill>
          <p:spPr bwMode="auto">
            <a:xfrm>
              <a:off x="5363769" y="5194852"/>
              <a:ext cx="1169553" cy="1663148"/>
            </a:xfrm>
            <a:prstGeom prst="rect">
              <a:avLst/>
            </a:prstGeom>
            <a:noFill/>
            <a:ln w="9525">
              <a:solidFill>
                <a:schemeClr val="bg1"/>
              </a:solidFill>
              <a:miter lim="800000"/>
              <a:headEnd/>
              <a:tailEnd/>
            </a:ln>
          </p:spPr>
        </p:pic>
        <p:sp>
          <p:nvSpPr>
            <p:cNvPr id="14368" name="TextBox 55"/>
            <p:cNvSpPr txBox="1">
              <a:spLocks noChangeArrowheads="1"/>
            </p:cNvSpPr>
            <p:nvPr/>
          </p:nvSpPr>
          <p:spPr bwMode="auto">
            <a:xfrm>
              <a:off x="5371328" y="4791456"/>
              <a:ext cx="1164336" cy="461665"/>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orbel" pitchFamily="34" charset="0"/>
                </a:rPr>
                <a:t>Cape St. Mary Bird </a:t>
              </a:r>
            </a:p>
          </p:txBody>
        </p:sp>
      </p:grpSp>
      <p:grpSp>
        <p:nvGrpSpPr>
          <p:cNvPr id="11" name="Group 27"/>
          <p:cNvGrpSpPr>
            <a:grpSpLocks/>
          </p:cNvGrpSpPr>
          <p:nvPr/>
        </p:nvGrpSpPr>
        <p:grpSpPr bwMode="auto">
          <a:xfrm>
            <a:off x="0" y="1847850"/>
            <a:ext cx="2066925" cy="1743075"/>
            <a:chOff x="433616" y="4059936"/>
            <a:chExt cx="3323416" cy="2637141"/>
          </a:xfrm>
        </p:grpSpPr>
        <p:pic>
          <p:nvPicPr>
            <p:cNvPr id="14365" name="Picture 2" descr="D:\My Pictures\2010 Trip to Newfoundland\a_New England\1_Conneticut\100709 Bristol Clock Museum Bristol\DSC_0042.JPG"/>
            <p:cNvPicPr>
              <a:picLocks noChangeAspect="1" noChangeArrowheads="1"/>
            </p:cNvPicPr>
            <p:nvPr/>
          </p:nvPicPr>
          <p:blipFill>
            <a:blip r:embed="rId13" cstate="print"/>
            <a:srcRect l="11778" b="17738"/>
            <a:stretch>
              <a:fillRect/>
            </a:stretch>
          </p:blipFill>
          <p:spPr bwMode="auto">
            <a:xfrm>
              <a:off x="433616" y="4765063"/>
              <a:ext cx="3312554" cy="1932014"/>
            </a:xfrm>
            <a:prstGeom prst="rect">
              <a:avLst/>
            </a:prstGeom>
            <a:noFill/>
            <a:ln w="9525">
              <a:solidFill>
                <a:schemeClr val="bg1"/>
              </a:solidFill>
              <a:miter lim="800000"/>
              <a:headEnd/>
              <a:tailEnd/>
            </a:ln>
          </p:spPr>
        </p:pic>
        <p:sp>
          <p:nvSpPr>
            <p:cNvPr id="14366" name="TextBox 26"/>
            <p:cNvSpPr txBox="1">
              <a:spLocks noChangeArrowheads="1"/>
            </p:cNvSpPr>
            <p:nvPr/>
          </p:nvSpPr>
          <p:spPr bwMode="auto">
            <a:xfrm>
              <a:off x="453212" y="4059936"/>
              <a:ext cx="3303820" cy="698464"/>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orbel" pitchFamily="34" charset="0"/>
                </a:rPr>
                <a:t>Gros Morne (Tablelands) National Park</a:t>
              </a:r>
            </a:p>
          </p:txBody>
        </p:sp>
      </p:grpSp>
      <p:sp>
        <p:nvSpPr>
          <p:cNvPr id="14361"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955F50C-5CE3-49C1-B6A8-48EB40195C69}" type="slidenum">
              <a:rPr lang="en-US" sz="1200" b="1" smtClean="0">
                <a:solidFill>
                  <a:schemeClr val="tx1"/>
                </a:solidFill>
                <a:latin typeface="Calibri" pitchFamily="34" charset="0"/>
              </a:rPr>
              <a:pPr fontAlgn="base">
                <a:spcBef>
                  <a:spcPct val="0"/>
                </a:spcBef>
                <a:spcAft>
                  <a:spcPct val="0"/>
                </a:spcAft>
                <a:defRPr/>
              </a:pPr>
              <a:t>21</a:t>
            </a:fld>
            <a:endParaRPr lang="en-US" sz="1200" b="1" dirty="0">
              <a:solidFill>
                <a:schemeClr val="tx1"/>
              </a:solidFill>
              <a:latin typeface="Calibri" pitchFamily="34" charset="0"/>
            </a:endParaRPr>
          </a:p>
        </p:txBody>
      </p:sp>
      <p:grpSp>
        <p:nvGrpSpPr>
          <p:cNvPr id="12" name="Group 51"/>
          <p:cNvGrpSpPr>
            <a:grpSpLocks/>
          </p:cNvGrpSpPr>
          <p:nvPr/>
        </p:nvGrpSpPr>
        <p:grpSpPr bwMode="auto">
          <a:xfrm>
            <a:off x="2819400" y="4803774"/>
            <a:ext cx="1271016" cy="1933948"/>
            <a:chOff x="3313657" y="4803648"/>
            <a:chExt cx="1271551" cy="1934068"/>
          </a:xfrm>
        </p:grpSpPr>
        <p:pic>
          <p:nvPicPr>
            <p:cNvPr id="14363" name="Picture 10" descr="D:\My Pictures\2010 Trip to Newfoundland\a_New England\1_Conneticut\100706 Yale's Peabody Museum\DSC_5521.JPG"/>
            <p:cNvPicPr>
              <a:picLocks noChangeAspect="1" noChangeArrowheads="1"/>
            </p:cNvPicPr>
            <p:nvPr/>
          </p:nvPicPr>
          <p:blipFill>
            <a:blip r:embed="rId14" cstate="print"/>
            <a:stretch>
              <a:fillRect/>
            </a:stretch>
          </p:blipFill>
          <p:spPr bwMode="auto">
            <a:xfrm>
              <a:off x="3313657" y="5310257"/>
              <a:ext cx="1271551" cy="1427459"/>
            </a:xfrm>
            <a:prstGeom prst="rect">
              <a:avLst/>
            </a:prstGeom>
            <a:noFill/>
            <a:ln w="9525">
              <a:solidFill>
                <a:schemeClr val="bg1"/>
              </a:solidFill>
              <a:miter lim="800000"/>
              <a:headEnd/>
              <a:tailEnd/>
            </a:ln>
          </p:spPr>
        </p:pic>
        <p:sp>
          <p:nvSpPr>
            <p:cNvPr id="51" name="TextBox 50"/>
            <p:cNvSpPr txBox="1"/>
            <p:nvPr/>
          </p:nvSpPr>
          <p:spPr>
            <a:xfrm>
              <a:off x="3313657" y="4803648"/>
              <a:ext cx="1270535" cy="461694"/>
            </a:xfrm>
            <a:prstGeom prst="rect">
              <a:avLst/>
            </a:prstGeom>
            <a:solidFill>
              <a:schemeClr val="tx1"/>
            </a:solidFill>
            <a:ln>
              <a:solidFill>
                <a:schemeClr val="bg1"/>
              </a:solidFill>
            </a:ln>
          </p:spPr>
          <p:txBody>
            <a:bodyPr wrap="square">
              <a:spAutoFit/>
            </a:bodyPr>
            <a:lstStyle/>
            <a:p>
              <a:pPr marL="225425" indent="-225425" algn="ctr" fontAlgn="auto">
                <a:spcBef>
                  <a:spcPts val="0"/>
                </a:spcBef>
                <a:spcAft>
                  <a:spcPts val="0"/>
                </a:spcAft>
                <a:defRPr/>
              </a:pPr>
              <a:r>
                <a:rPr lang="en-US" sz="1200" b="1" dirty="0">
                  <a:solidFill>
                    <a:schemeClr val="bg1"/>
                  </a:solidFill>
                  <a:latin typeface="+mn-lt"/>
                  <a:cs typeface="+mn-cs"/>
                </a:rPr>
                <a:t>Argentia Ferry Terminal</a:t>
              </a:r>
            </a:p>
          </p:txBody>
        </p:sp>
      </p:grpSp>
      <p:sp>
        <p:nvSpPr>
          <p:cNvPr id="50" name="Oval 41"/>
          <p:cNvSpPr>
            <a:spLocks noChangeAspect="1" noChangeArrowheads="1"/>
          </p:cNvSpPr>
          <p:nvPr/>
        </p:nvSpPr>
        <p:spPr bwMode="auto">
          <a:xfrm>
            <a:off x="5486400" y="3124200"/>
            <a:ext cx="69342" cy="82296"/>
          </a:xfrm>
          <a:prstGeom prst="ellipse">
            <a:avLst/>
          </a:prstGeom>
          <a:solidFill>
            <a:schemeClr val="tx1"/>
          </a:solidFill>
          <a:ln w="76200">
            <a:solidFill>
              <a:schemeClr val="tx1"/>
            </a:solidFill>
            <a:round/>
            <a:headEnd/>
            <a:tailEnd/>
          </a:ln>
        </p:spPr>
        <p:txBody>
          <a:bodyPr anchor="ctr">
            <a:spAutoFit/>
          </a:bodyPr>
          <a:lstStyle/>
          <a:p>
            <a:pPr algn="ctr"/>
            <a:endParaRPr lang="en-US" sz="2200" b="1" dirty="0">
              <a:latin typeface="Calibri" pitchFamily="34" charset="0"/>
            </a:endParaRPr>
          </a:p>
        </p:txBody>
      </p:sp>
      <p:grpSp>
        <p:nvGrpSpPr>
          <p:cNvPr id="55" name="Group 27"/>
          <p:cNvGrpSpPr>
            <a:grpSpLocks/>
          </p:cNvGrpSpPr>
          <p:nvPr/>
        </p:nvGrpSpPr>
        <p:grpSpPr bwMode="auto">
          <a:xfrm>
            <a:off x="7077075" y="2286000"/>
            <a:ext cx="2066925" cy="1581806"/>
            <a:chOff x="433616" y="4059936"/>
            <a:chExt cx="3323416" cy="2393153"/>
          </a:xfrm>
        </p:grpSpPr>
        <p:pic>
          <p:nvPicPr>
            <p:cNvPr id="56" name="Picture 2" descr="D:\My Pictures\2010 Trip to Newfoundland\a_New England\1_Conneticut\100709 Bristol Clock Museum Bristol\DSC_0042.JPG"/>
            <p:cNvPicPr>
              <a:picLocks noChangeAspect="1" noChangeArrowheads="1"/>
            </p:cNvPicPr>
            <p:nvPr/>
          </p:nvPicPr>
          <p:blipFill>
            <a:blip r:embed="rId13" cstate="print"/>
            <a:srcRect l="11778" b="17738"/>
            <a:stretch>
              <a:fillRect/>
            </a:stretch>
          </p:blipFill>
          <p:spPr bwMode="auto">
            <a:xfrm>
              <a:off x="433616" y="4521075"/>
              <a:ext cx="3312555" cy="1932014"/>
            </a:xfrm>
            <a:prstGeom prst="rect">
              <a:avLst/>
            </a:prstGeom>
            <a:noFill/>
            <a:ln w="9525">
              <a:solidFill>
                <a:schemeClr val="bg1"/>
              </a:solidFill>
              <a:miter lim="800000"/>
              <a:headEnd/>
              <a:tailEnd/>
            </a:ln>
          </p:spPr>
        </p:pic>
        <p:sp>
          <p:nvSpPr>
            <p:cNvPr id="57" name="TextBox 26"/>
            <p:cNvSpPr txBox="1">
              <a:spLocks noChangeArrowheads="1"/>
            </p:cNvSpPr>
            <p:nvPr/>
          </p:nvSpPr>
          <p:spPr bwMode="auto">
            <a:xfrm>
              <a:off x="453212" y="4059936"/>
              <a:ext cx="3303820" cy="419079"/>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1200" b="1" dirty="0">
                  <a:solidFill>
                    <a:schemeClr val="bg1"/>
                  </a:solidFill>
                  <a:latin typeface="Corbel" pitchFamily="34" charset="0"/>
                </a:rPr>
                <a:t>Terra Nova National Park</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right)">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1000"/>
                                        <p:tgtEl>
                                          <p:spTgt spid="55"/>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righ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right)">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childTnLst>
                                </p:cTn>
                              </p:par>
                            </p:childTnLst>
                          </p:cTn>
                        </p:par>
                        <p:par>
                          <p:cTn id="35" fill="hold">
                            <p:stCondLst>
                              <p:cond delay="1000"/>
                            </p:stCondLst>
                            <p:childTnLst>
                              <p:par>
                                <p:cTn id="36" presetID="22" presetClass="entr" presetSubtype="2"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wipe(right)">
                                      <p:cBhvr>
                                        <p:cTn id="38" dur="5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childTnLst>
                          </p:cTn>
                        </p:par>
                        <p:par>
                          <p:cTn id="44" fill="hold">
                            <p:stCondLst>
                              <p:cond delay="1000"/>
                            </p:stCondLst>
                            <p:childTnLst>
                              <p:par>
                                <p:cTn id="45" presetID="22" presetClass="entr" presetSubtype="2"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right)">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wipe(left)">
                                      <p:cBhvr>
                                        <p:cTn id="56" dur="500"/>
                                        <p:tgtEl>
                                          <p:spTgt spid="6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left)">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wipe(left)">
                                      <p:cBhvr>
                                        <p:cTn id="74" dur="500"/>
                                        <p:tgtEl>
                                          <p:spTgt spid="6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1000"/>
                                        <p:tgtEl>
                                          <p:spTgt spid="4"/>
                                        </p:tgtEl>
                                      </p:cBhvr>
                                    </p:animEffect>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70"/>
                                        </p:tgtEl>
                                        <p:attrNameLst>
                                          <p:attrName>style.visibility</p:attrName>
                                        </p:attrNameLst>
                                      </p:cBhvr>
                                      <p:to>
                                        <p:strVal val="visible"/>
                                      </p:to>
                                    </p:set>
                                    <p:animEffect transition="in" filter="wipe(left)">
                                      <p:cBhvr>
                                        <p:cTn id="83" dur="500"/>
                                        <p:tgtEl>
                                          <p:spTgt spid="7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left)">
                                      <p:cBhvr>
                                        <p:cTn id="88" dur="1000"/>
                                        <p:tgtEl>
                                          <p:spTgt spid="11"/>
                                        </p:tgtEl>
                                      </p:cBhvr>
                                    </p:animEffect>
                                  </p:childTnLst>
                                </p:cTn>
                              </p:par>
                            </p:childTnLst>
                          </p:cTn>
                        </p:par>
                        <p:par>
                          <p:cTn id="89" fill="hold">
                            <p:stCondLst>
                              <p:cond delay="1000"/>
                            </p:stCondLst>
                            <p:childTnLst>
                              <p:par>
                                <p:cTn id="90" presetID="22" presetClass="entr" presetSubtype="8" fill="hold" nodeType="after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wipe(left)">
                                      <p:cBhvr>
                                        <p:cTn id="92" dur="500"/>
                                        <p:tgtEl>
                                          <p:spTgt spid="7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1000"/>
                                        <p:tgtEl>
                                          <p:spTgt spid="5"/>
                                        </p:tgtEl>
                                      </p:cBhvr>
                                    </p:animEffect>
                                  </p:childTnLst>
                                </p:cTn>
                              </p:par>
                            </p:childTnLst>
                          </p:cTn>
                        </p:par>
                        <p:par>
                          <p:cTn id="98" fill="hold">
                            <p:stCondLst>
                              <p:cond delay="1000"/>
                            </p:stCondLst>
                            <p:childTnLst>
                              <p:par>
                                <p:cTn id="99" presetID="22" presetClass="entr" presetSubtype="8" fill="hold" nodeType="after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wipe(left)">
                                      <p:cBhvr>
                                        <p:cTn id="10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1918585" y="2028617"/>
            <a:ext cx="5306838" cy="2800767"/>
          </a:xfrm>
          <a:prstGeom prst="rect">
            <a:avLst/>
          </a:prstGeom>
          <a:solidFill>
            <a:srgbClr val="FFFF00"/>
          </a:solidFill>
        </p:spPr>
        <p:txBody>
          <a:bodyPr wrap="none" rtlCol="0">
            <a:spAutoFit/>
          </a:bodyPr>
          <a:lstStyle/>
          <a:p>
            <a:pPr algn="ctr"/>
            <a:r>
              <a:rPr lang="en-US" sz="8800" b="1" dirty="0"/>
              <a:t>GEOLOGIC</a:t>
            </a:r>
          </a:p>
          <a:p>
            <a:pPr algn="ctr"/>
            <a:r>
              <a:rPr lang="en-US" sz="8800" b="1" dirty="0"/>
              <a:t>OVERVIEW</a:t>
            </a:r>
          </a:p>
        </p:txBody>
      </p:sp>
    </p:spTree>
    <p:extLst>
      <p:ext uri="{BB962C8B-B14F-4D97-AF65-F5344CB8AC3E}">
        <p14:creationId xmlns="" xmlns:p14="http://schemas.microsoft.com/office/powerpoint/2010/main" val="748091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8025"/>
          </a:xfrm>
          <a:prstGeom prst="rect">
            <a:avLst/>
          </a:prstGeom>
          <a:noFill/>
        </p:spPr>
        <p:txBody>
          <a:bodyPr>
            <a:spAutoFit/>
          </a:bodyPr>
          <a:lstStyle/>
          <a:p>
            <a:pPr algn="ctr" fontAlgn="auto">
              <a:spcBef>
                <a:spcPts val="0"/>
              </a:spcBef>
              <a:spcAft>
                <a:spcPts val="0"/>
              </a:spcAft>
              <a:defRPr/>
            </a:pPr>
            <a:r>
              <a:rPr lang="en-US" sz="4000" dirty="0">
                <a:solidFill>
                  <a:schemeClr val="bg1"/>
                </a:solidFill>
                <a:effectLst>
                  <a:outerShdw blurRad="38100" dist="38100" dir="2700000" algn="tl">
                    <a:srgbClr val="000000">
                      <a:alpha val="43137"/>
                    </a:srgbClr>
                  </a:outerShdw>
                </a:effectLst>
                <a:latin typeface="+mj-lt"/>
                <a:cs typeface="+mn-cs"/>
              </a:rPr>
              <a:t>GENERALIZED INTERPRETIVE MAP</a:t>
            </a:r>
          </a:p>
        </p:txBody>
      </p:sp>
      <p:sp>
        <p:nvSpPr>
          <p:cNvPr id="58372"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20A90C1-866A-4F72-8565-4FCF15D23767}" type="slidenum">
              <a:rPr lang="en-US" sz="1200" b="1" smtClean="0">
                <a:solidFill>
                  <a:schemeClr val="tx1"/>
                </a:solidFill>
                <a:latin typeface="Calibri" pitchFamily="34" charset="0"/>
              </a:rPr>
              <a:pPr fontAlgn="base">
                <a:spcBef>
                  <a:spcPct val="0"/>
                </a:spcBef>
                <a:spcAft>
                  <a:spcPct val="0"/>
                </a:spcAft>
                <a:defRPr/>
              </a:pPr>
              <a:t>23</a:t>
            </a:fld>
            <a:endParaRPr lang="en-US" sz="1200" b="1" dirty="0">
              <a:solidFill>
                <a:schemeClr val="tx1"/>
              </a:solidFill>
              <a:latin typeface="Calibri" pitchFamily="34" charset="0"/>
            </a:endParaRPr>
          </a:p>
        </p:txBody>
      </p:sp>
      <p:pic>
        <p:nvPicPr>
          <p:cNvPr id="9" name="Picture 2" descr="Map of Connecticut"/>
          <p:cNvPicPr>
            <a:picLocks noChangeAspect="1" noChangeArrowheads="1"/>
          </p:cNvPicPr>
          <p:nvPr/>
        </p:nvPicPr>
        <p:blipFill>
          <a:blip r:embed="rId3" cstate="print"/>
          <a:stretch>
            <a:fillRect/>
          </a:stretch>
        </p:blipFill>
        <p:spPr bwMode="auto">
          <a:xfrm>
            <a:off x="2486025" y="750888"/>
            <a:ext cx="4051300" cy="4846637"/>
          </a:xfrm>
          <a:prstGeom prst="rect">
            <a:avLst/>
          </a:prstGeom>
          <a:noFill/>
          <a:effectLst>
            <a:outerShdw blurRad="50800" dist="38100" dir="2700000" algn="tl" rotWithShape="0">
              <a:prstClr val="black">
                <a:alpha val="40000"/>
              </a:prstClr>
            </a:outerShdw>
          </a:effectLst>
        </p:spPr>
      </p:pic>
      <p:sp>
        <p:nvSpPr>
          <p:cNvPr id="58374" name="TextBox 9"/>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ISLAND FORMATION OVERVIEW</a:t>
            </a:r>
          </a:p>
        </p:txBody>
      </p:sp>
      <p:pic>
        <p:nvPicPr>
          <p:cNvPr id="46082" name="Picture 2" descr="https://alchetron.com/cdn/iapetus-ocean-c7ce6dc0-49a2-41df-93d8-736bdcc5c0f-resize-750.jpeg"/>
          <p:cNvPicPr>
            <a:picLocks noChangeAspect="1" noChangeArrowheads="1"/>
          </p:cNvPicPr>
          <p:nvPr/>
        </p:nvPicPr>
        <p:blipFill>
          <a:blip r:embed="rId4" cstate="print"/>
          <a:srcRect/>
          <a:stretch>
            <a:fillRect/>
          </a:stretch>
        </p:blipFill>
        <p:spPr bwMode="auto">
          <a:xfrm>
            <a:off x="-7848600" y="0"/>
            <a:ext cx="7143750" cy="11125200"/>
          </a:xfrm>
          <a:prstGeom prst="rect">
            <a:avLst/>
          </a:prstGeom>
          <a:noFill/>
        </p:spPr>
      </p:pic>
      <p:grpSp>
        <p:nvGrpSpPr>
          <p:cNvPr id="2" name="Group 6"/>
          <p:cNvGrpSpPr>
            <a:grpSpLocks/>
          </p:cNvGrpSpPr>
          <p:nvPr/>
        </p:nvGrpSpPr>
        <p:grpSpPr bwMode="auto">
          <a:xfrm>
            <a:off x="1585913" y="846138"/>
            <a:ext cx="5972175" cy="6011862"/>
            <a:chOff x="0" y="846667"/>
            <a:chExt cx="5971936" cy="6011333"/>
          </a:xfrm>
        </p:grpSpPr>
        <p:pic>
          <p:nvPicPr>
            <p:cNvPr id="58375" name="Picture 4"/>
            <p:cNvPicPr>
              <a:picLocks noChangeAspect="1" noChangeArrowheads="1"/>
            </p:cNvPicPr>
            <p:nvPr/>
          </p:nvPicPr>
          <p:blipFill>
            <a:blip r:embed="rId5" cstate="print"/>
            <a:srcRect/>
            <a:stretch>
              <a:fillRect/>
            </a:stretch>
          </p:blipFill>
          <p:spPr bwMode="auto">
            <a:xfrm>
              <a:off x="0" y="846667"/>
              <a:ext cx="5971936" cy="6011333"/>
            </a:xfrm>
            <a:prstGeom prst="rect">
              <a:avLst/>
            </a:prstGeom>
            <a:noFill/>
            <a:ln w="9525">
              <a:noFill/>
              <a:miter lim="800000"/>
              <a:headEnd/>
              <a:tailEnd/>
            </a:ln>
          </p:spPr>
        </p:pic>
        <p:pic>
          <p:nvPicPr>
            <p:cNvPr id="58376" name="Picture 5"/>
            <p:cNvPicPr>
              <a:picLocks noChangeAspect="1" noChangeArrowheads="1"/>
            </p:cNvPicPr>
            <p:nvPr/>
          </p:nvPicPr>
          <p:blipFill>
            <a:blip r:embed="rId6" cstate="print"/>
            <a:srcRect/>
            <a:stretch>
              <a:fillRect/>
            </a:stretch>
          </p:blipFill>
          <p:spPr bwMode="auto">
            <a:xfrm>
              <a:off x="1986844" y="6510991"/>
              <a:ext cx="1885244" cy="347009"/>
            </a:xfrm>
            <a:prstGeom prst="rect">
              <a:avLst/>
            </a:prstGeom>
            <a:noFill/>
            <a:ln w="9525">
              <a:noFill/>
              <a:miter lim="800000"/>
              <a:headEnd/>
              <a:tailEnd/>
            </a:ln>
          </p:spPr>
        </p:pic>
        <p:pic>
          <p:nvPicPr>
            <p:cNvPr id="58377" name="Picture 3"/>
            <p:cNvPicPr>
              <a:picLocks noChangeAspect="1" noChangeArrowheads="1"/>
            </p:cNvPicPr>
            <p:nvPr/>
          </p:nvPicPr>
          <p:blipFill>
            <a:blip r:embed="rId7" cstate="print"/>
            <a:srcRect/>
            <a:stretch>
              <a:fillRect/>
            </a:stretch>
          </p:blipFill>
          <p:spPr bwMode="auto">
            <a:xfrm>
              <a:off x="0" y="1845278"/>
              <a:ext cx="1017412" cy="112087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8025"/>
          </a:xfrm>
          <a:prstGeom prst="rect">
            <a:avLst/>
          </a:prstGeom>
          <a:noFill/>
        </p:spPr>
        <p:txBody>
          <a:bodyPr>
            <a:spAutoFit/>
          </a:bodyPr>
          <a:lstStyle/>
          <a:p>
            <a:pPr algn="ctr" fontAlgn="auto">
              <a:spcBef>
                <a:spcPts val="0"/>
              </a:spcBef>
              <a:spcAft>
                <a:spcPts val="0"/>
              </a:spcAft>
              <a:defRPr/>
            </a:pPr>
            <a:r>
              <a:rPr lang="en-US" sz="4000" dirty="0">
                <a:solidFill>
                  <a:schemeClr val="bg1"/>
                </a:solidFill>
                <a:effectLst>
                  <a:outerShdw blurRad="38100" dist="38100" dir="2700000" algn="tl">
                    <a:srgbClr val="000000">
                      <a:alpha val="43137"/>
                    </a:srgbClr>
                  </a:outerShdw>
                </a:effectLst>
                <a:latin typeface="+mj-lt"/>
                <a:cs typeface="+mn-cs"/>
              </a:rPr>
              <a:t>GENERALIZED INTERPRETIVE MAP</a:t>
            </a:r>
          </a:p>
        </p:txBody>
      </p:sp>
      <p:grpSp>
        <p:nvGrpSpPr>
          <p:cNvPr id="2" name="Group 6"/>
          <p:cNvGrpSpPr>
            <a:grpSpLocks/>
          </p:cNvGrpSpPr>
          <p:nvPr/>
        </p:nvGrpSpPr>
        <p:grpSpPr bwMode="auto">
          <a:xfrm>
            <a:off x="1585913" y="846138"/>
            <a:ext cx="5972175" cy="6011862"/>
            <a:chOff x="0" y="846667"/>
            <a:chExt cx="5971936" cy="6011333"/>
          </a:xfrm>
        </p:grpSpPr>
        <p:pic>
          <p:nvPicPr>
            <p:cNvPr id="59402" name="Picture 4"/>
            <p:cNvPicPr>
              <a:picLocks noChangeAspect="1" noChangeArrowheads="1"/>
            </p:cNvPicPr>
            <p:nvPr/>
          </p:nvPicPr>
          <p:blipFill>
            <a:blip r:embed="rId3" cstate="print"/>
            <a:srcRect/>
            <a:stretch>
              <a:fillRect/>
            </a:stretch>
          </p:blipFill>
          <p:spPr bwMode="auto">
            <a:xfrm>
              <a:off x="0" y="846667"/>
              <a:ext cx="5971936" cy="6011333"/>
            </a:xfrm>
            <a:prstGeom prst="rect">
              <a:avLst/>
            </a:prstGeom>
            <a:noFill/>
            <a:ln w="9525">
              <a:noFill/>
              <a:miter lim="800000"/>
              <a:headEnd/>
              <a:tailEnd/>
            </a:ln>
          </p:spPr>
        </p:pic>
        <p:pic>
          <p:nvPicPr>
            <p:cNvPr id="59403" name="Picture 5"/>
            <p:cNvPicPr>
              <a:picLocks noChangeAspect="1" noChangeArrowheads="1"/>
            </p:cNvPicPr>
            <p:nvPr/>
          </p:nvPicPr>
          <p:blipFill>
            <a:blip r:embed="rId4" cstate="print"/>
            <a:srcRect/>
            <a:stretch>
              <a:fillRect/>
            </a:stretch>
          </p:blipFill>
          <p:spPr bwMode="auto">
            <a:xfrm>
              <a:off x="1986844" y="6510991"/>
              <a:ext cx="1885244" cy="347009"/>
            </a:xfrm>
            <a:prstGeom prst="rect">
              <a:avLst/>
            </a:prstGeom>
            <a:noFill/>
            <a:ln w="9525">
              <a:noFill/>
              <a:miter lim="800000"/>
              <a:headEnd/>
              <a:tailEnd/>
            </a:ln>
          </p:spPr>
        </p:pic>
        <p:pic>
          <p:nvPicPr>
            <p:cNvPr id="59404" name="Picture 3"/>
            <p:cNvPicPr>
              <a:picLocks noChangeAspect="1" noChangeArrowheads="1"/>
            </p:cNvPicPr>
            <p:nvPr/>
          </p:nvPicPr>
          <p:blipFill>
            <a:blip r:embed="rId5" cstate="print"/>
            <a:srcRect/>
            <a:stretch>
              <a:fillRect/>
            </a:stretch>
          </p:blipFill>
          <p:spPr bwMode="auto">
            <a:xfrm>
              <a:off x="0" y="1845278"/>
              <a:ext cx="1017412" cy="1120878"/>
            </a:xfrm>
            <a:prstGeom prst="rect">
              <a:avLst/>
            </a:prstGeom>
            <a:noFill/>
            <a:ln w="9525">
              <a:noFill/>
              <a:miter lim="800000"/>
              <a:headEnd/>
              <a:tailEnd/>
            </a:ln>
          </p:spPr>
        </p:pic>
      </p:grpSp>
      <p:sp>
        <p:nvSpPr>
          <p:cNvPr id="59396"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755FE87F-9A14-42AB-9553-1B2597E6A3DA}" type="slidenum">
              <a:rPr lang="en-US" sz="1200" b="1" smtClean="0">
                <a:solidFill>
                  <a:schemeClr val="tx1"/>
                </a:solidFill>
                <a:latin typeface="Calibri" pitchFamily="34" charset="0"/>
              </a:rPr>
              <a:pPr fontAlgn="base">
                <a:spcBef>
                  <a:spcPct val="0"/>
                </a:spcBef>
                <a:spcAft>
                  <a:spcPct val="0"/>
                </a:spcAft>
                <a:defRPr/>
              </a:pPr>
              <a:t>24</a:t>
            </a:fld>
            <a:endParaRPr lang="en-US" sz="1200" b="1" dirty="0">
              <a:solidFill>
                <a:schemeClr val="tx1"/>
              </a:solidFill>
              <a:latin typeface="Calibri" pitchFamily="34" charset="0"/>
            </a:endParaRPr>
          </a:p>
        </p:txBody>
      </p:sp>
      <p:sp>
        <p:nvSpPr>
          <p:cNvPr id="10" name="Freeform 9"/>
          <p:cNvSpPr/>
          <p:nvPr/>
        </p:nvSpPr>
        <p:spPr>
          <a:xfrm>
            <a:off x="2438400" y="2409825"/>
            <a:ext cx="2090738" cy="2147888"/>
          </a:xfrm>
          <a:custGeom>
            <a:avLst/>
            <a:gdLst>
              <a:gd name="connsiteX0" fmla="*/ 0 w 2090057"/>
              <a:gd name="connsiteY0" fmla="*/ 2148115 h 2148115"/>
              <a:gd name="connsiteX1" fmla="*/ 667657 w 2090057"/>
              <a:gd name="connsiteY1" fmla="*/ 1698172 h 2148115"/>
              <a:gd name="connsiteX2" fmla="*/ 1045029 w 2090057"/>
              <a:gd name="connsiteY2" fmla="*/ 1233715 h 2148115"/>
              <a:gd name="connsiteX3" fmla="*/ 1465943 w 2090057"/>
              <a:gd name="connsiteY3" fmla="*/ 856343 h 2148115"/>
              <a:gd name="connsiteX4" fmla="*/ 1727200 w 2090057"/>
              <a:gd name="connsiteY4" fmla="*/ 667658 h 2148115"/>
              <a:gd name="connsiteX5" fmla="*/ 1828800 w 2090057"/>
              <a:gd name="connsiteY5" fmla="*/ 391886 h 2148115"/>
              <a:gd name="connsiteX6" fmla="*/ 1930400 w 2090057"/>
              <a:gd name="connsiteY6" fmla="*/ 203200 h 2148115"/>
              <a:gd name="connsiteX7" fmla="*/ 2075543 w 2090057"/>
              <a:gd name="connsiteY7" fmla="*/ 0 h 2148115"/>
              <a:gd name="connsiteX8" fmla="*/ 2090057 w 2090057"/>
              <a:gd name="connsiteY8" fmla="*/ 0 h 214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0057" h="2148115">
                <a:moveTo>
                  <a:pt x="0" y="2148115"/>
                </a:moveTo>
                <a:lnTo>
                  <a:pt x="667657" y="1698172"/>
                </a:lnTo>
                <a:lnTo>
                  <a:pt x="1045029" y="1233715"/>
                </a:lnTo>
                <a:lnTo>
                  <a:pt x="1465943" y="856343"/>
                </a:lnTo>
                <a:lnTo>
                  <a:pt x="1727200" y="667658"/>
                </a:lnTo>
                <a:lnTo>
                  <a:pt x="1828800" y="391886"/>
                </a:lnTo>
                <a:lnTo>
                  <a:pt x="1930400" y="203200"/>
                </a:lnTo>
                <a:lnTo>
                  <a:pt x="2075543" y="0"/>
                </a:lnTo>
                <a:lnTo>
                  <a:pt x="2090057"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Freeform 10"/>
          <p:cNvSpPr/>
          <p:nvPr/>
        </p:nvSpPr>
        <p:spPr>
          <a:xfrm>
            <a:off x="2466975" y="2801938"/>
            <a:ext cx="2903538" cy="1900237"/>
          </a:xfrm>
          <a:custGeom>
            <a:avLst/>
            <a:gdLst>
              <a:gd name="connsiteX0" fmla="*/ 0 w 2902857"/>
              <a:gd name="connsiteY0" fmla="*/ 1901372 h 1901372"/>
              <a:gd name="connsiteX1" fmla="*/ 449942 w 2902857"/>
              <a:gd name="connsiteY1" fmla="*/ 1596572 h 1901372"/>
              <a:gd name="connsiteX2" fmla="*/ 537028 w 2902857"/>
              <a:gd name="connsiteY2" fmla="*/ 1567543 h 1901372"/>
              <a:gd name="connsiteX3" fmla="*/ 769257 w 2902857"/>
              <a:gd name="connsiteY3" fmla="*/ 1596572 h 1901372"/>
              <a:gd name="connsiteX4" fmla="*/ 914400 w 2902857"/>
              <a:gd name="connsiteY4" fmla="*/ 1393372 h 1901372"/>
              <a:gd name="connsiteX5" fmla="*/ 1161142 w 2902857"/>
              <a:gd name="connsiteY5" fmla="*/ 1161143 h 1901372"/>
              <a:gd name="connsiteX6" fmla="*/ 1306285 w 2902857"/>
              <a:gd name="connsiteY6" fmla="*/ 1059543 h 1901372"/>
              <a:gd name="connsiteX7" fmla="*/ 1553028 w 2902857"/>
              <a:gd name="connsiteY7" fmla="*/ 885372 h 1901372"/>
              <a:gd name="connsiteX8" fmla="*/ 1625600 w 2902857"/>
              <a:gd name="connsiteY8" fmla="*/ 870857 h 1901372"/>
              <a:gd name="connsiteX9" fmla="*/ 1814285 w 2902857"/>
              <a:gd name="connsiteY9" fmla="*/ 711200 h 1901372"/>
              <a:gd name="connsiteX10" fmla="*/ 1915885 w 2902857"/>
              <a:gd name="connsiteY10" fmla="*/ 449943 h 1901372"/>
              <a:gd name="connsiteX11" fmla="*/ 1973942 w 2902857"/>
              <a:gd name="connsiteY11" fmla="*/ 232229 h 1901372"/>
              <a:gd name="connsiteX12" fmla="*/ 2061028 w 2902857"/>
              <a:gd name="connsiteY12" fmla="*/ 174172 h 1901372"/>
              <a:gd name="connsiteX13" fmla="*/ 2380342 w 2902857"/>
              <a:gd name="connsiteY13" fmla="*/ 203200 h 1901372"/>
              <a:gd name="connsiteX14" fmla="*/ 2612571 w 2902857"/>
              <a:gd name="connsiteY14" fmla="*/ 217714 h 1901372"/>
              <a:gd name="connsiteX15" fmla="*/ 2772228 w 2902857"/>
              <a:gd name="connsiteY15" fmla="*/ 130629 h 1901372"/>
              <a:gd name="connsiteX16" fmla="*/ 2902857 w 2902857"/>
              <a:gd name="connsiteY16" fmla="*/ 0 h 1901372"/>
              <a:gd name="connsiteX17" fmla="*/ 2902857 w 2902857"/>
              <a:gd name="connsiteY17" fmla="*/ 0 h 19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2857" h="1901372">
                <a:moveTo>
                  <a:pt x="0" y="1901372"/>
                </a:moveTo>
                <a:lnTo>
                  <a:pt x="449942" y="1596572"/>
                </a:lnTo>
                <a:lnTo>
                  <a:pt x="537028" y="1567543"/>
                </a:lnTo>
                <a:lnTo>
                  <a:pt x="769257" y="1596572"/>
                </a:lnTo>
                <a:lnTo>
                  <a:pt x="914400" y="1393372"/>
                </a:lnTo>
                <a:lnTo>
                  <a:pt x="1161142" y="1161143"/>
                </a:lnTo>
                <a:lnTo>
                  <a:pt x="1306285" y="1059543"/>
                </a:lnTo>
                <a:lnTo>
                  <a:pt x="1553028" y="885372"/>
                </a:lnTo>
                <a:lnTo>
                  <a:pt x="1625600" y="870857"/>
                </a:lnTo>
                <a:lnTo>
                  <a:pt x="1814285" y="711200"/>
                </a:lnTo>
                <a:lnTo>
                  <a:pt x="1915885" y="449943"/>
                </a:lnTo>
                <a:lnTo>
                  <a:pt x="1973942" y="232229"/>
                </a:lnTo>
                <a:lnTo>
                  <a:pt x="2061028" y="174172"/>
                </a:lnTo>
                <a:lnTo>
                  <a:pt x="2380342" y="203200"/>
                </a:lnTo>
                <a:lnTo>
                  <a:pt x="2612571" y="217714"/>
                </a:lnTo>
                <a:lnTo>
                  <a:pt x="2772228" y="130629"/>
                </a:lnTo>
                <a:lnTo>
                  <a:pt x="2902857" y="0"/>
                </a:lnTo>
                <a:lnTo>
                  <a:pt x="2902857"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 name="Freeform 11"/>
          <p:cNvSpPr/>
          <p:nvPr/>
        </p:nvSpPr>
        <p:spPr>
          <a:xfrm>
            <a:off x="4354513" y="3468688"/>
            <a:ext cx="1495425" cy="1320800"/>
          </a:xfrm>
          <a:custGeom>
            <a:avLst/>
            <a:gdLst>
              <a:gd name="connsiteX0" fmla="*/ 0 w 1494971"/>
              <a:gd name="connsiteY0" fmla="*/ 1320800 h 1320800"/>
              <a:gd name="connsiteX1" fmla="*/ 362857 w 1494971"/>
              <a:gd name="connsiteY1" fmla="*/ 1161143 h 1320800"/>
              <a:gd name="connsiteX2" fmla="*/ 638628 w 1494971"/>
              <a:gd name="connsiteY2" fmla="*/ 1001486 h 1320800"/>
              <a:gd name="connsiteX3" fmla="*/ 986971 w 1494971"/>
              <a:gd name="connsiteY3" fmla="*/ 754743 h 1320800"/>
              <a:gd name="connsiteX4" fmla="*/ 1088571 w 1494971"/>
              <a:gd name="connsiteY4" fmla="*/ 537029 h 1320800"/>
              <a:gd name="connsiteX5" fmla="*/ 1248228 w 1494971"/>
              <a:gd name="connsiteY5" fmla="*/ 261257 h 1320800"/>
              <a:gd name="connsiteX6" fmla="*/ 1306285 w 1494971"/>
              <a:gd name="connsiteY6" fmla="*/ 87086 h 1320800"/>
              <a:gd name="connsiteX7" fmla="*/ 1494971 w 1494971"/>
              <a:gd name="connsiteY7" fmla="*/ 0 h 1320800"/>
              <a:gd name="connsiteX8" fmla="*/ 1480457 w 1494971"/>
              <a:gd name="connsiteY8"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971" h="1320800">
                <a:moveTo>
                  <a:pt x="0" y="1320800"/>
                </a:moveTo>
                <a:lnTo>
                  <a:pt x="362857" y="1161143"/>
                </a:lnTo>
                <a:lnTo>
                  <a:pt x="638628" y="1001486"/>
                </a:lnTo>
                <a:lnTo>
                  <a:pt x="986971" y="754743"/>
                </a:lnTo>
                <a:lnTo>
                  <a:pt x="1088571" y="537029"/>
                </a:lnTo>
                <a:lnTo>
                  <a:pt x="1248228" y="261257"/>
                </a:lnTo>
                <a:lnTo>
                  <a:pt x="1306285" y="87086"/>
                </a:lnTo>
                <a:lnTo>
                  <a:pt x="1494971" y="0"/>
                </a:lnTo>
                <a:lnTo>
                  <a:pt x="1480457"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3" name="Freeform 12"/>
          <p:cNvSpPr/>
          <p:nvPr/>
        </p:nvSpPr>
        <p:spPr>
          <a:xfrm>
            <a:off x="4833938" y="2946400"/>
            <a:ext cx="914400" cy="1247775"/>
          </a:xfrm>
          <a:custGeom>
            <a:avLst/>
            <a:gdLst>
              <a:gd name="connsiteX0" fmla="*/ 0 w 914400"/>
              <a:gd name="connsiteY0" fmla="*/ 1248229 h 1248229"/>
              <a:gd name="connsiteX1" fmla="*/ 203200 w 914400"/>
              <a:gd name="connsiteY1" fmla="*/ 1016000 h 1248229"/>
              <a:gd name="connsiteX2" fmla="*/ 319314 w 914400"/>
              <a:gd name="connsiteY2" fmla="*/ 740229 h 1248229"/>
              <a:gd name="connsiteX3" fmla="*/ 377372 w 914400"/>
              <a:gd name="connsiteY3" fmla="*/ 551543 h 1248229"/>
              <a:gd name="connsiteX4" fmla="*/ 537029 w 914400"/>
              <a:gd name="connsiteY4" fmla="*/ 333829 h 1248229"/>
              <a:gd name="connsiteX5" fmla="*/ 725714 w 914400"/>
              <a:gd name="connsiteY5" fmla="*/ 159657 h 1248229"/>
              <a:gd name="connsiteX6" fmla="*/ 914400 w 914400"/>
              <a:gd name="connsiteY6" fmla="*/ 0 h 124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248229">
                <a:moveTo>
                  <a:pt x="0" y="1248229"/>
                </a:moveTo>
                <a:lnTo>
                  <a:pt x="203200" y="1016000"/>
                </a:lnTo>
                <a:lnTo>
                  <a:pt x="319314" y="740229"/>
                </a:lnTo>
                <a:lnTo>
                  <a:pt x="377372" y="551543"/>
                </a:lnTo>
                <a:lnTo>
                  <a:pt x="537029" y="333829"/>
                </a:lnTo>
                <a:lnTo>
                  <a:pt x="725714" y="159657"/>
                </a:lnTo>
                <a:lnTo>
                  <a:pt x="914400"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9401" name="TextBox 22"/>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ISLAND FORMATION OVERVIEW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10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8025"/>
          </a:xfrm>
          <a:prstGeom prst="rect">
            <a:avLst/>
          </a:prstGeom>
          <a:noFill/>
        </p:spPr>
        <p:txBody>
          <a:bodyPr>
            <a:spAutoFit/>
          </a:bodyPr>
          <a:lstStyle/>
          <a:p>
            <a:pPr algn="ctr" fontAlgn="auto">
              <a:spcBef>
                <a:spcPts val="0"/>
              </a:spcBef>
              <a:spcAft>
                <a:spcPts val="0"/>
              </a:spcAft>
              <a:defRPr/>
            </a:pPr>
            <a:r>
              <a:rPr lang="en-US" sz="4000" dirty="0">
                <a:solidFill>
                  <a:schemeClr val="bg1"/>
                </a:solidFill>
                <a:effectLst>
                  <a:outerShdw blurRad="38100" dist="38100" dir="2700000" algn="tl">
                    <a:srgbClr val="000000">
                      <a:alpha val="43137"/>
                    </a:srgbClr>
                  </a:outerShdw>
                </a:effectLst>
                <a:latin typeface="+mj-lt"/>
                <a:cs typeface="+mn-cs"/>
              </a:rPr>
              <a:t>GENERALIZED INTERPRETIVE MAP</a:t>
            </a:r>
          </a:p>
        </p:txBody>
      </p:sp>
      <p:grpSp>
        <p:nvGrpSpPr>
          <p:cNvPr id="2" name="Group 6"/>
          <p:cNvGrpSpPr>
            <a:grpSpLocks/>
          </p:cNvGrpSpPr>
          <p:nvPr/>
        </p:nvGrpSpPr>
        <p:grpSpPr bwMode="auto">
          <a:xfrm>
            <a:off x="1585913" y="846138"/>
            <a:ext cx="5972175" cy="6011862"/>
            <a:chOff x="0" y="846667"/>
            <a:chExt cx="5971936" cy="6011333"/>
          </a:xfrm>
        </p:grpSpPr>
        <p:pic>
          <p:nvPicPr>
            <p:cNvPr id="60438" name="Picture 4"/>
            <p:cNvPicPr>
              <a:picLocks noChangeAspect="1" noChangeArrowheads="1"/>
            </p:cNvPicPr>
            <p:nvPr/>
          </p:nvPicPr>
          <p:blipFill>
            <a:blip r:embed="rId3" cstate="print"/>
            <a:srcRect/>
            <a:stretch>
              <a:fillRect/>
            </a:stretch>
          </p:blipFill>
          <p:spPr bwMode="auto">
            <a:xfrm>
              <a:off x="0" y="846667"/>
              <a:ext cx="5971936" cy="6011333"/>
            </a:xfrm>
            <a:prstGeom prst="rect">
              <a:avLst/>
            </a:prstGeom>
            <a:noFill/>
            <a:ln w="9525">
              <a:noFill/>
              <a:miter lim="800000"/>
              <a:headEnd/>
              <a:tailEnd/>
            </a:ln>
          </p:spPr>
        </p:pic>
        <p:pic>
          <p:nvPicPr>
            <p:cNvPr id="60439" name="Picture 5"/>
            <p:cNvPicPr>
              <a:picLocks noChangeAspect="1" noChangeArrowheads="1"/>
            </p:cNvPicPr>
            <p:nvPr/>
          </p:nvPicPr>
          <p:blipFill>
            <a:blip r:embed="rId4" cstate="print"/>
            <a:srcRect/>
            <a:stretch>
              <a:fillRect/>
            </a:stretch>
          </p:blipFill>
          <p:spPr bwMode="auto">
            <a:xfrm>
              <a:off x="1986844" y="6510991"/>
              <a:ext cx="1885244" cy="347009"/>
            </a:xfrm>
            <a:prstGeom prst="rect">
              <a:avLst/>
            </a:prstGeom>
            <a:noFill/>
            <a:ln w="9525">
              <a:noFill/>
              <a:miter lim="800000"/>
              <a:headEnd/>
              <a:tailEnd/>
            </a:ln>
          </p:spPr>
        </p:pic>
        <p:pic>
          <p:nvPicPr>
            <p:cNvPr id="60440" name="Picture 3"/>
            <p:cNvPicPr>
              <a:picLocks noChangeAspect="1" noChangeArrowheads="1"/>
            </p:cNvPicPr>
            <p:nvPr/>
          </p:nvPicPr>
          <p:blipFill>
            <a:blip r:embed="rId5" cstate="print"/>
            <a:srcRect/>
            <a:stretch>
              <a:fillRect/>
            </a:stretch>
          </p:blipFill>
          <p:spPr bwMode="auto">
            <a:xfrm>
              <a:off x="0" y="1845278"/>
              <a:ext cx="1017412" cy="1120878"/>
            </a:xfrm>
            <a:prstGeom prst="rect">
              <a:avLst/>
            </a:prstGeom>
            <a:noFill/>
            <a:ln w="9525">
              <a:noFill/>
              <a:miter lim="800000"/>
              <a:headEnd/>
              <a:tailEnd/>
            </a:ln>
          </p:spPr>
        </p:pic>
      </p:grpSp>
      <p:sp>
        <p:nvSpPr>
          <p:cNvPr id="60420"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523BC38-EAC4-4194-A8AA-D1267A12C999}" type="slidenum">
              <a:rPr lang="en-US" sz="1200" b="1" smtClean="0">
                <a:solidFill>
                  <a:schemeClr val="tx1"/>
                </a:solidFill>
                <a:latin typeface="Calibri" pitchFamily="34" charset="0"/>
              </a:rPr>
              <a:pPr fontAlgn="base">
                <a:spcBef>
                  <a:spcPct val="0"/>
                </a:spcBef>
                <a:spcAft>
                  <a:spcPct val="0"/>
                </a:spcAft>
                <a:defRPr/>
              </a:pPr>
              <a:t>25</a:t>
            </a:fld>
            <a:endParaRPr lang="en-US" sz="1200" b="1" dirty="0">
              <a:solidFill>
                <a:schemeClr val="tx1"/>
              </a:solidFill>
              <a:latin typeface="Calibri" pitchFamily="34" charset="0"/>
            </a:endParaRPr>
          </a:p>
        </p:txBody>
      </p:sp>
      <p:sp>
        <p:nvSpPr>
          <p:cNvPr id="10" name="Freeform 9"/>
          <p:cNvSpPr/>
          <p:nvPr/>
        </p:nvSpPr>
        <p:spPr>
          <a:xfrm>
            <a:off x="2438400" y="2409825"/>
            <a:ext cx="2090738" cy="2147888"/>
          </a:xfrm>
          <a:custGeom>
            <a:avLst/>
            <a:gdLst>
              <a:gd name="connsiteX0" fmla="*/ 0 w 2090057"/>
              <a:gd name="connsiteY0" fmla="*/ 2148115 h 2148115"/>
              <a:gd name="connsiteX1" fmla="*/ 667657 w 2090057"/>
              <a:gd name="connsiteY1" fmla="*/ 1698172 h 2148115"/>
              <a:gd name="connsiteX2" fmla="*/ 1045029 w 2090057"/>
              <a:gd name="connsiteY2" fmla="*/ 1233715 h 2148115"/>
              <a:gd name="connsiteX3" fmla="*/ 1465943 w 2090057"/>
              <a:gd name="connsiteY3" fmla="*/ 856343 h 2148115"/>
              <a:gd name="connsiteX4" fmla="*/ 1727200 w 2090057"/>
              <a:gd name="connsiteY4" fmla="*/ 667658 h 2148115"/>
              <a:gd name="connsiteX5" fmla="*/ 1828800 w 2090057"/>
              <a:gd name="connsiteY5" fmla="*/ 391886 h 2148115"/>
              <a:gd name="connsiteX6" fmla="*/ 1930400 w 2090057"/>
              <a:gd name="connsiteY6" fmla="*/ 203200 h 2148115"/>
              <a:gd name="connsiteX7" fmla="*/ 2075543 w 2090057"/>
              <a:gd name="connsiteY7" fmla="*/ 0 h 2148115"/>
              <a:gd name="connsiteX8" fmla="*/ 2090057 w 2090057"/>
              <a:gd name="connsiteY8" fmla="*/ 0 h 214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0057" h="2148115">
                <a:moveTo>
                  <a:pt x="0" y="2148115"/>
                </a:moveTo>
                <a:lnTo>
                  <a:pt x="667657" y="1698172"/>
                </a:lnTo>
                <a:lnTo>
                  <a:pt x="1045029" y="1233715"/>
                </a:lnTo>
                <a:lnTo>
                  <a:pt x="1465943" y="856343"/>
                </a:lnTo>
                <a:lnTo>
                  <a:pt x="1727200" y="667658"/>
                </a:lnTo>
                <a:lnTo>
                  <a:pt x="1828800" y="391886"/>
                </a:lnTo>
                <a:lnTo>
                  <a:pt x="1930400" y="203200"/>
                </a:lnTo>
                <a:lnTo>
                  <a:pt x="2075543" y="0"/>
                </a:lnTo>
                <a:lnTo>
                  <a:pt x="2090057"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Freeform 10"/>
          <p:cNvSpPr/>
          <p:nvPr/>
        </p:nvSpPr>
        <p:spPr>
          <a:xfrm>
            <a:off x="2466975" y="2801938"/>
            <a:ext cx="2903538" cy="1900237"/>
          </a:xfrm>
          <a:custGeom>
            <a:avLst/>
            <a:gdLst>
              <a:gd name="connsiteX0" fmla="*/ 0 w 2902857"/>
              <a:gd name="connsiteY0" fmla="*/ 1901372 h 1901372"/>
              <a:gd name="connsiteX1" fmla="*/ 449942 w 2902857"/>
              <a:gd name="connsiteY1" fmla="*/ 1596572 h 1901372"/>
              <a:gd name="connsiteX2" fmla="*/ 537028 w 2902857"/>
              <a:gd name="connsiteY2" fmla="*/ 1567543 h 1901372"/>
              <a:gd name="connsiteX3" fmla="*/ 769257 w 2902857"/>
              <a:gd name="connsiteY3" fmla="*/ 1596572 h 1901372"/>
              <a:gd name="connsiteX4" fmla="*/ 914400 w 2902857"/>
              <a:gd name="connsiteY4" fmla="*/ 1393372 h 1901372"/>
              <a:gd name="connsiteX5" fmla="*/ 1161142 w 2902857"/>
              <a:gd name="connsiteY5" fmla="*/ 1161143 h 1901372"/>
              <a:gd name="connsiteX6" fmla="*/ 1306285 w 2902857"/>
              <a:gd name="connsiteY6" fmla="*/ 1059543 h 1901372"/>
              <a:gd name="connsiteX7" fmla="*/ 1553028 w 2902857"/>
              <a:gd name="connsiteY7" fmla="*/ 885372 h 1901372"/>
              <a:gd name="connsiteX8" fmla="*/ 1625600 w 2902857"/>
              <a:gd name="connsiteY8" fmla="*/ 870857 h 1901372"/>
              <a:gd name="connsiteX9" fmla="*/ 1814285 w 2902857"/>
              <a:gd name="connsiteY9" fmla="*/ 711200 h 1901372"/>
              <a:gd name="connsiteX10" fmla="*/ 1915885 w 2902857"/>
              <a:gd name="connsiteY10" fmla="*/ 449943 h 1901372"/>
              <a:gd name="connsiteX11" fmla="*/ 1973942 w 2902857"/>
              <a:gd name="connsiteY11" fmla="*/ 232229 h 1901372"/>
              <a:gd name="connsiteX12" fmla="*/ 2061028 w 2902857"/>
              <a:gd name="connsiteY12" fmla="*/ 174172 h 1901372"/>
              <a:gd name="connsiteX13" fmla="*/ 2380342 w 2902857"/>
              <a:gd name="connsiteY13" fmla="*/ 203200 h 1901372"/>
              <a:gd name="connsiteX14" fmla="*/ 2612571 w 2902857"/>
              <a:gd name="connsiteY14" fmla="*/ 217714 h 1901372"/>
              <a:gd name="connsiteX15" fmla="*/ 2772228 w 2902857"/>
              <a:gd name="connsiteY15" fmla="*/ 130629 h 1901372"/>
              <a:gd name="connsiteX16" fmla="*/ 2902857 w 2902857"/>
              <a:gd name="connsiteY16" fmla="*/ 0 h 1901372"/>
              <a:gd name="connsiteX17" fmla="*/ 2902857 w 2902857"/>
              <a:gd name="connsiteY17" fmla="*/ 0 h 19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02857" h="1901372">
                <a:moveTo>
                  <a:pt x="0" y="1901372"/>
                </a:moveTo>
                <a:lnTo>
                  <a:pt x="449942" y="1596572"/>
                </a:lnTo>
                <a:lnTo>
                  <a:pt x="537028" y="1567543"/>
                </a:lnTo>
                <a:lnTo>
                  <a:pt x="769257" y="1596572"/>
                </a:lnTo>
                <a:lnTo>
                  <a:pt x="914400" y="1393372"/>
                </a:lnTo>
                <a:lnTo>
                  <a:pt x="1161142" y="1161143"/>
                </a:lnTo>
                <a:lnTo>
                  <a:pt x="1306285" y="1059543"/>
                </a:lnTo>
                <a:lnTo>
                  <a:pt x="1553028" y="885372"/>
                </a:lnTo>
                <a:lnTo>
                  <a:pt x="1625600" y="870857"/>
                </a:lnTo>
                <a:lnTo>
                  <a:pt x="1814285" y="711200"/>
                </a:lnTo>
                <a:lnTo>
                  <a:pt x="1915885" y="449943"/>
                </a:lnTo>
                <a:lnTo>
                  <a:pt x="1973942" y="232229"/>
                </a:lnTo>
                <a:lnTo>
                  <a:pt x="2061028" y="174172"/>
                </a:lnTo>
                <a:lnTo>
                  <a:pt x="2380342" y="203200"/>
                </a:lnTo>
                <a:lnTo>
                  <a:pt x="2612571" y="217714"/>
                </a:lnTo>
                <a:lnTo>
                  <a:pt x="2772228" y="130629"/>
                </a:lnTo>
                <a:lnTo>
                  <a:pt x="2902857" y="0"/>
                </a:lnTo>
                <a:lnTo>
                  <a:pt x="2902857"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 name="Freeform 11"/>
          <p:cNvSpPr/>
          <p:nvPr/>
        </p:nvSpPr>
        <p:spPr>
          <a:xfrm>
            <a:off x="4354513" y="3468688"/>
            <a:ext cx="1495425" cy="1320800"/>
          </a:xfrm>
          <a:custGeom>
            <a:avLst/>
            <a:gdLst>
              <a:gd name="connsiteX0" fmla="*/ 0 w 1494971"/>
              <a:gd name="connsiteY0" fmla="*/ 1320800 h 1320800"/>
              <a:gd name="connsiteX1" fmla="*/ 362857 w 1494971"/>
              <a:gd name="connsiteY1" fmla="*/ 1161143 h 1320800"/>
              <a:gd name="connsiteX2" fmla="*/ 638628 w 1494971"/>
              <a:gd name="connsiteY2" fmla="*/ 1001486 h 1320800"/>
              <a:gd name="connsiteX3" fmla="*/ 986971 w 1494971"/>
              <a:gd name="connsiteY3" fmla="*/ 754743 h 1320800"/>
              <a:gd name="connsiteX4" fmla="*/ 1088571 w 1494971"/>
              <a:gd name="connsiteY4" fmla="*/ 537029 h 1320800"/>
              <a:gd name="connsiteX5" fmla="*/ 1248228 w 1494971"/>
              <a:gd name="connsiteY5" fmla="*/ 261257 h 1320800"/>
              <a:gd name="connsiteX6" fmla="*/ 1306285 w 1494971"/>
              <a:gd name="connsiteY6" fmla="*/ 87086 h 1320800"/>
              <a:gd name="connsiteX7" fmla="*/ 1494971 w 1494971"/>
              <a:gd name="connsiteY7" fmla="*/ 0 h 1320800"/>
              <a:gd name="connsiteX8" fmla="*/ 1480457 w 1494971"/>
              <a:gd name="connsiteY8"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971" h="1320800">
                <a:moveTo>
                  <a:pt x="0" y="1320800"/>
                </a:moveTo>
                <a:lnTo>
                  <a:pt x="362857" y="1161143"/>
                </a:lnTo>
                <a:lnTo>
                  <a:pt x="638628" y="1001486"/>
                </a:lnTo>
                <a:lnTo>
                  <a:pt x="986971" y="754743"/>
                </a:lnTo>
                <a:lnTo>
                  <a:pt x="1088571" y="537029"/>
                </a:lnTo>
                <a:lnTo>
                  <a:pt x="1248228" y="261257"/>
                </a:lnTo>
                <a:lnTo>
                  <a:pt x="1306285" y="87086"/>
                </a:lnTo>
                <a:lnTo>
                  <a:pt x="1494971" y="0"/>
                </a:lnTo>
                <a:lnTo>
                  <a:pt x="1480457"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3" name="Freeform 12"/>
          <p:cNvSpPr/>
          <p:nvPr/>
        </p:nvSpPr>
        <p:spPr>
          <a:xfrm>
            <a:off x="4833938" y="2946400"/>
            <a:ext cx="914400" cy="1247775"/>
          </a:xfrm>
          <a:custGeom>
            <a:avLst/>
            <a:gdLst>
              <a:gd name="connsiteX0" fmla="*/ 0 w 914400"/>
              <a:gd name="connsiteY0" fmla="*/ 1248229 h 1248229"/>
              <a:gd name="connsiteX1" fmla="*/ 203200 w 914400"/>
              <a:gd name="connsiteY1" fmla="*/ 1016000 h 1248229"/>
              <a:gd name="connsiteX2" fmla="*/ 319314 w 914400"/>
              <a:gd name="connsiteY2" fmla="*/ 740229 h 1248229"/>
              <a:gd name="connsiteX3" fmla="*/ 377372 w 914400"/>
              <a:gd name="connsiteY3" fmla="*/ 551543 h 1248229"/>
              <a:gd name="connsiteX4" fmla="*/ 537029 w 914400"/>
              <a:gd name="connsiteY4" fmla="*/ 333829 h 1248229"/>
              <a:gd name="connsiteX5" fmla="*/ 725714 w 914400"/>
              <a:gd name="connsiteY5" fmla="*/ 159657 h 1248229"/>
              <a:gd name="connsiteX6" fmla="*/ 914400 w 914400"/>
              <a:gd name="connsiteY6" fmla="*/ 0 h 124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248229">
                <a:moveTo>
                  <a:pt x="0" y="1248229"/>
                </a:moveTo>
                <a:lnTo>
                  <a:pt x="203200" y="1016000"/>
                </a:lnTo>
                <a:lnTo>
                  <a:pt x="319314" y="740229"/>
                </a:lnTo>
                <a:lnTo>
                  <a:pt x="377372" y="551543"/>
                </a:lnTo>
                <a:lnTo>
                  <a:pt x="537029" y="333829"/>
                </a:lnTo>
                <a:lnTo>
                  <a:pt x="725714" y="159657"/>
                </a:lnTo>
                <a:lnTo>
                  <a:pt x="914400" y="0"/>
                </a:lnTo>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3" name="Group 23"/>
          <p:cNvGrpSpPr>
            <a:grpSpLocks/>
          </p:cNvGrpSpPr>
          <p:nvPr/>
        </p:nvGrpSpPr>
        <p:grpSpPr bwMode="auto">
          <a:xfrm>
            <a:off x="2424113" y="1103313"/>
            <a:ext cx="2365375" cy="3381375"/>
            <a:chOff x="2423886" y="1103086"/>
            <a:chExt cx="2365828" cy="3381828"/>
          </a:xfrm>
        </p:grpSpPr>
        <p:sp>
          <p:nvSpPr>
            <p:cNvPr id="14" name="Freeform 13"/>
            <p:cNvSpPr/>
            <p:nvPr/>
          </p:nvSpPr>
          <p:spPr>
            <a:xfrm>
              <a:off x="2423886" y="1103086"/>
              <a:ext cx="2365828" cy="3381828"/>
            </a:xfrm>
            <a:custGeom>
              <a:avLst/>
              <a:gdLst>
                <a:gd name="connsiteX0" fmla="*/ 0 w 2365828"/>
                <a:gd name="connsiteY0" fmla="*/ 3265714 h 3381828"/>
                <a:gd name="connsiteX1" fmla="*/ 58057 w 2365828"/>
                <a:gd name="connsiteY1" fmla="*/ 3381828 h 3381828"/>
                <a:gd name="connsiteX2" fmla="*/ 667657 w 2365828"/>
                <a:gd name="connsiteY2" fmla="*/ 2975428 h 3381828"/>
                <a:gd name="connsiteX3" fmla="*/ 1001485 w 2365828"/>
                <a:gd name="connsiteY3" fmla="*/ 2569028 h 3381828"/>
                <a:gd name="connsiteX4" fmla="*/ 1364343 w 2365828"/>
                <a:gd name="connsiteY4" fmla="*/ 2249714 h 3381828"/>
                <a:gd name="connsiteX5" fmla="*/ 1741714 w 2365828"/>
                <a:gd name="connsiteY5" fmla="*/ 1959428 h 3381828"/>
                <a:gd name="connsiteX6" fmla="*/ 1857828 w 2365828"/>
                <a:gd name="connsiteY6" fmla="*/ 1582057 h 3381828"/>
                <a:gd name="connsiteX7" fmla="*/ 2104571 w 2365828"/>
                <a:gd name="connsiteY7" fmla="*/ 1291771 h 3381828"/>
                <a:gd name="connsiteX8" fmla="*/ 2206171 w 2365828"/>
                <a:gd name="connsiteY8" fmla="*/ 478971 h 3381828"/>
                <a:gd name="connsiteX9" fmla="*/ 2365828 w 2365828"/>
                <a:gd name="connsiteY9" fmla="*/ 130628 h 3381828"/>
                <a:gd name="connsiteX10" fmla="*/ 2365828 w 2365828"/>
                <a:gd name="connsiteY10" fmla="*/ 0 h 3381828"/>
                <a:gd name="connsiteX11" fmla="*/ 2090057 w 2365828"/>
                <a:gd name="connsiteY11" fmla="*/ 29028 h 3381828"/>
                <a:gd name="connsiteX12" fmla="*/ 1596571 w 2365828"/>
                <a:gd name="connsiteY12" fmla="*/ 275771 h 3381828"/>
                <a:gd name="connsiteX13" fmla="*/ 1233714 w 2365828"/>
                <a:gd name="connsiteY13" fmla="*/ 943428 h 3381828"/>
                <a:gd name="connsiteX14" fmla="*/ 914400 w 2365828"/>
                <a:gd name="connsiteY14" fmla="*/ 1756228 h 3381828"/>
                <a:gd name="connsiteX15" fmla="*/ 551543 w 2365828"/>
                <a:gd name="connsiteY15" fmla="*/ 2481943 h 3381828"/>
                <a:gd name="connsiteX16" fmla="*/ 101600 w 2365828"/>
                <a:gd name="connsiteY16" fmla="*/ 2801257 h 3381828"/>
                <a:gd name="connsiteX17" fmla="*/ 508000 w 2365828"/>
                <a:gd name="connsiteY17" fmla="*/ 2772228 h 3381828"/>
                <a:gd name="connsiteX18" fmla="*/ 580571 w 2365828"/>
                <a:gd name="connsiteY18" fmla="*/ 2830285 h 3381828"/>
                <a:gd name="connsiteX19" fmla="*/ 0 w 2365828"/>
                <a:gd name="connsiteY19" fmla="*/ 3265714 h 338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65828" h="3381828">
                  <a:moveTo>
                    <a:pt x="0" y="3265714"/>
                  </a:moveTo>
                  <a:lnTo>
                    <a:pt x="58057" y="3381828"/>
                  </a:lnTo>
                  <a:lnTo>
                    <a:pt x="667657" y="2975428"/>
                  </a:lnTo>
                  <a:lnTo>
                    <a:pt x="1001485" y="2569028"/>
                  </a:lnTo>
                  <a:lnTo>
                    <a:pt x="1364343" y="2249714"/>
                  </a:lnTo>
                  <a:lnTo>
                    <a:pt x="1741714" y="1959428"/>
                  </a:lnTo>
                  <a:lnTo>
                    <a:pt x="1857828" y="1582057"/>
                  </a:lnTo>
                  <a:lnTo>
                    <a:pt x="2104571" y="1291771"/>
                  </a:lnTo>
                  <a:lnTo>
                    <a:pt x="2206171" y="478971"/>
                  </a:lnTo>
                  <a:lnTo>
                    <a:pt x="2365828" y="130628"/>
                  </a:lnTo>
                  <a:lnTo>
                    <a:pt x="2365828" y="0"/>
                  </a:lnTo>
                  <a:lnTo>
                    <a:pt x="2090057" y="29028"/>
                  </a:lnTo>
                  <a:lnTo>
                    <a:pt x="1596571" y="275771"/>
                  </a:lnTo>
                  <a:lnTo>
                    <a:pt x="1233714" y="943428"/>
                  </a:lnTo>
                  <a:lnTo>
                    <a:pt x="914400" y="1756228"/>
                  </a:lnTo>
                  <a:lnTo>
                    <a:pt x="551543" y="2481943"/>
                  </a:lnTo>
                  <a:lnTo>
                    <a:pt x="101600" y="2801257"/>
                  </a:lnTo>
                  <a:lnTo>
                    <a:pt x="508000" y="2772228"/>
                  </a:lnTo>
                  <a:lnTo>
                    <a:pt x="580571" y="2830285"/>
                  </a:lnTo>
                  <a:lnTo>
                    <a:pt x="0" y="3265714"/>
                  </a:lnTo>
                  <a:close/>
                </a:path>
              </a:pathLst>
            </a:custGeom>
            <a:solidFill>
              <a:schemeClr val="bg2">
                <a:lumMod val="60000"/>
                <a:lumOff val="40000"/>
              </a:schemeClr>
            </a:solidFill>
            <a:ln w="3175">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0437" name="TextBox 18"/>
            <p:cNvSpPr txBox="1">
              <a:spLocks noChangeArrowheads="1"/>
            </p:cNvSpPr>
            <p:nvPr/>
          </p:nvSpPr>
          <p:spPr bwMode="auto">
            <a:xfrm rot="-3648785">
              <a:off x="2946402" y="2714173"/>
              <a:ext cx="1262742" cy="461665"/>
            </a:xfrm>
            <a:prstGeom prst="rect">
              <a:avLst/>
            </a:prstGeom>
            <a:solidFill>
              <a:schemeClr val="tx1"/>
            </a:solidFill>
            <a:ln w="9525">
              <a:solidFill>
                <a:schemeClr val="tx1"/>
              </a:solidFill>
              <a:miter lim="800000"/>
              <a:headEnd/>
              <a:tailEnd/>
            </a:ln>
          </p:spPr>
          <p:txBody>
            <a:bodyPr>
              <a:spAutoFit/>
            </a:bodyPr>
            <a:lstStyle/>
            <a:p>
              <a:pPr marL="225425" indent="-225425" algn="ctr"/>
              <a:r>
                <a:rPr lang="en-US" sz="2400" b="1" dirty="0">
                  <a:solidFill>
                    <a:schemeClr val="bg1"/>
                  </a:solidFill>
                  <a:latin typeface="Calibri" pitchFamily="34" charset="0"/>
                </a:rPr>
                <a:t>Humber</a:t>
              </a:r>
            </a:p>
          </p:txBody>
        </p:sp>
      </p:grpSp>
      <p:grpSp>
        <p:nvGrpSpPr>
          <p:cNvPr id="4" name="Group 24"/>
          <p:cNvGrpSpPr>
            <a:grpSpLocks/>
          </p:cNvGrpSpPr>
          <p:nvPr/>
        </p:nvGrpSpPr>
        <p:grpSpPr bwMode="auto">
          <a:xfrm>
            <a:off x="2481263" y="2511425"/>
            <a:ext cx="2728912" cy="2147888"/>
            <a:chOff x="2481943" y="2510971"/>
            <a:chExt cx="2728686" cy="2148115"/>
          </a:xfrm>
        </p:grpSpPr>
        <p:sp>
          <p:nvSpPr>
            <p:cNvPr id="16" name="Freeform 15"/>
            <p:cNvSpPr/>
            <p:nvPr/>
          </p:nvSpPr>
          <p:spPr>
            <a:xfrm>
              <a:off x="2481943" y="2510971"/>
              <a:ext cx="2728686" cy="2148115"/>
            </a:xfrm>
            <a:custGeom>
              <a:avLst/>
              <a:gdLst>
                <a:gd name="connsiteX0" fmla="*/ 0 w 2728686"/>
                <a:gd name="connsiteY0" fmla="*/ 2075543 h 2148115"/>
                <a:gd name="connsiteX1" fmla="*/ 682171 w 2728686"/>
                <a:gd name="connsiteY1" fmla="*/ 1611086 h 2148115"/>
                <a:gd name="connsiteX2" fmla="*/ 1045028 w 2728686"/>
                <a:gd name="connsiteY2" fmla="*/ 1161143 h 2148115"/>
                <a:gd name="connsiteX3" fmla="*/ 1741714 w 2728686"/>
                <a:gd name="connsiteY3" fmla="*/ 595086 h 2148115"/>
                <a:gd name="connsiteX4" fmla="*/ 1901371 w 2728686"/>
                <a:gd name="connsiteY4" fmla="*/ 217715 h 2148115"/>
                <a:gd name="connsiteX5" fmla="*/ 2032000 w 2728686"/>
                <a:gd name="connsiteY5" fmla="*/ 0 h 2148115"/>
                <a:gd name="connsiteX6" fmla="*/ 2728686 w 2728686"/>
                <a:gd name="connsiteY6" fmla="*/ 377372 h 2148115"/>
                <a:gd name="connsiteX7" fmla="*/ 2627086 w 2728686"/>
                <a:gd name="connsiteY7" fmla="*/ 464458 h 2148115"/>
                <a:gd name="connsiteX8" fmla="*/ 2002971 w 2728686"/>
                <a:gd name="connsiteY8" fmla="*/ 435429 h 2148115"/>
                <a:gd name="connsiteX9" fmla="*/ 1915886 w 2728686"/>
                <a:gd name="connsiteY9" fmla="*/ 566058 h 2148115"/>
                <a:gd name="connsiteX10" fmla="*/ 1756228 w 2728686"/>
                <a:gd name="connsiteY10" fmla="*/ 1001486 h 2148115"/>
                <a:gd name="connsiteX11" fmla="*/ 1596571 w 2728686"/>
                <a:gd name="connsiteY11" fmla="*/ 1146629 h 2148115"/>
                <a:gd name="connsiteX12" fmla="*/ 1088571 w 2728686"/>
                <a:gd name="connsiteY12" fmla="*/ 1465943 h 2148115"/>
                <a:gd name="connsiteX13" fmla="*/ 754743 w 2728686"/>
                <a:gd name="connsiteY13" fmla="*/ 1843315 h 2148115"/>
                <a:gd name="connsiteX14" fmla="*/ 508000 w 2728686"/>
                <a:gd name="connsiteY14" fmla="*/ 1843315 h 2148115"/>
                <a:gd name="connsiteX15" fmla="*/ 435428 w 2728686"/>
                <a:gd name="connsiteY15" fmla="*/ 1843315 h 2148115"/>
                <a:gd name="connsiteX16" fmla="*/ 14514 w 2728686"/>
                <a:gd name="connsiteY16" fmla="*/ 2148115 h 2148115"/>
                <a:gd name="connsiteX17" fmla="*/ 0 w 2728686"/>
                <a:gd name="connsiteY17" fmla="*/ 2075543 h 214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8686" h="2148115">
                  <a:moveTo>
                    <a:pt x="0" y="2075543"/>
                  </a:moveTo>
                  <a:lnTo>
                    <a:pt x="682171" y="1611086"/>
                  </a:lnTo>
                  <a:lnTo>
                    <a:pt x="1045028" y="1161143"/>
                  </a:lnTo>
                  <a:lnTo>
                    <a:pt x="1741714" y="595086"/>
                  </a:lnTo>
                  <a:lnTo>
                    <a:pt x="1901371" y="217715"/>
                  </a:lnTo>
                  <a:lnTo>
                    <a:pt x="2032000" y="0"/>
                  </a:lnTo>
                  <a:lnTo>
                    <a:pt x="2728686" y="377372"/>
                  </a:lnTo>
                  <a:lnTo>
                    <a:pt x="2627086" y="464458"/>
                  </a:lnTo>
                  <a:lnTo>
                    <a:pt x="2002971" y="435429"/>
                  </a:lnTo>
                  <a:lnTo>
                    <a:pt x="1915886" y="566058"/>
                  </a:lnTo>
                  <a:lnTo>
                    <a:pt x="1756228" y="1001486"/>
                  </a:lnTo>
                  <a:lnTo>
                    <a:pt x="1596571" y="1146629"/>
                  </a:lnTo>
                  <a:lnTo>
                    <a:pt x="1088571" y="1465943"/>
                  </a:lnTo>
                  <a:lnTo>
                    <a:pt x="754743" y="1843315"/>
                  </a:lnTo>
                  <a:lnTo>
                    <a:pt x="508000" y="1843315"/>
                  </a:lnTo>
                  <a:lnTo>
                    <a:pt x="435428" y="1843315"/>
                  </a:lnTo>
                  <a:lnTo>
                    <a:pt x="14514" y="2148115"/>
                  </a:lnTo>
                  <a:lnTo>
                    <a:pt x="0" y="2075543"/>
                  </a:lnTo>
                  <a:close/>
                </a:path>
              </a:pathLst>
            </a:custGeom>
            <a:solidFill>
              <a:schemeClr val="accent6">
                <a:lumMod val="60000"/>
                <a:lumOff val="40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0435" name="TextBox 19"/>
            <p:cNvSpPr txBox="1">
              <a:spLocks noChangeArrowheads="1"/>
            </p:cNvSpPr>
            <p:nvPr/>
          </p:nvSpPr>
          <p:spPr bwMode="auto">
            <a:xfrm rot="-2911297">
              <a:off x="3525592" y="3057951"/>
              <a:ext cx="1365832"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Dunnage</a:t>
              </a:r>
            </a:p>
          </p:txBody>
        </p:sp>
      </p:grpSp>
      <p:grpSp>
        <p:nvGrpSpPr>
          <p:cNvPr id="6" name="Group 25"/>
          <p:cNvGrpSpPr>
            <a:grpSpLocks/>
          </p:cNvGrpSpPr>
          <p:nvPr/>
        </p:nvGrpSpPr>
        <p:grpSpPr bwMode="auto">
          <a:xfrm>
            <a:off x="2582863" y="2771775"/>
            <a:ext cx="3368675" cy="1974850"/>
            <a:chOff x="2583543" y="2772229"/>
            <a:chExt cx="3367314" cy="1973942"/>
          </a:xfrm>
        </p:grpSpPr>
        <p:sp>
          <p:nvSpPr>
            <p:cNvPr id="17" name="Freeform 16"/>
            <p:cNvSpPr/>
            <p:nvPr/>
          </p:nvSpPr>
          <p:spPr>
            <a:xfrm>
              <a:off x="2583543" y="2772229"/>
              <a:ext cx="3367314" cy="1973942"/>
            </a:xfrm>
            <a:custGeom>
              <a:avLst/>
              <a:gdLst>
                <a:gd name="connsiteX0" fmla="*/ 1959428 w 3367314"/>
                <a:gd name="connsiteY0" fmla="*/ 290285 h 1973942"/>
                <a:gd name="connsiteX1" fmla="*/ 2540000 w 3367314"/>
                <a:gd name="connsiteY1" fmla="*/ 319314 h 1973942"/>
                <a:gd name="connsiteX2" fmla="*/ 2830286 w 3367314"/>
                <a:gd name="connsiteY2" fmla="*/ 101600 h 1973942"/>
                <a:gd name="connsiteX3" fmla="*/ 3018971 w 3367314"/>
                <a:gd name="connsiteY3" fmla="*/ 0 h 1973942"/>
                <a:gd name="connsiteX4" fmla="*/ 3367314 w 3367314"/>
                <a:gd name="connsiteY4" fmla="*/ 449942 h 1973942"/>
                <a:gd name="connsiteX5" fmla="*/ 3294743 w 3367314"/>
                <a:gd name="connsiteY5" fmla="*/ 653142 h 1973942"/>
                <a:gd name="connsiteX6" fmla="*/ 3033486 w 3367314"/>
                <a:gd name="connsiteY6" fmla="*/ 798285 h 1973942"/>
                <a:gd name="connsiteX7" fmla="*/ 2946400 w 3367314"/>
                <a:gd name="connsiteY7" fmla="*/ 1016000 h 1973942"/>
                <a:gd name="connsiteX8" fmla="*/ 2728686 w 3367314"/>
                <a:gd name="connsiteY8" fmla="*/ 1422400 h 1973942"/>
                <a:gd name="connsiteX9" fmla="*/ 2452914 w 3367314"/>
                <a:gd name="connsiteY9" fmla="*/ 1640114 h 1973942"/>
                <a:gd name="connsiteX10" fmla="*/ 2090057 w 3367314"/>
                <a:gd name="connsiteY10" fmla="*/ 1828800 h 1973942"/>
                <a:gd name="connsiteX11" fmla="*/ 1828800 w 3367314"/>
                <a:gd name="connsiteY11" fmla="*/ 1930400 h 1973942"/>
                <a:gd name="connsiteX12" fmla="*/ 1349828 w 3367314"/>
                <a:gd name="connsiteY12" fmla="*/ 1973942 h 1973942"/>
                <a:gd name="connsiteX13" fmla="*/ 812800 w 3367314"/>
                <a:gd name="connsiteY13" fmla="*/ 1901371 h 1973942"/>
                <a:gd name="connsiteX14" fmla="*/ 406400 w 3367314"/>
                <a:gd name="connsiteY14" fmla="*/ 1886857 h 1973942"/>
                <a:gd name="connsiteX15" fmla="*/ 0 w 3367314"/>
                <a:gd name="connsiteY15" fmla="*/ 1944914 h 1973942"/>
                <a:gd name="connsiteX16" fmla="*/ 406400 w 3367314"/>
                <a:gd name="connsiteY16" fmla="*/ 1654628 h 1973942"/>
                <a:gd name="connsiteX17" fmla="*/ 667657 w 3367314"/>
                <a:gd name="connsiteY17" fmla="*/ 1683657 h 1973942"/>
                <a:gd name="connsiteX18" fmla="*/ 1045028 w 3367314"/>
                <a:gd name="connsiteY18" fmla="*/ 1277257 h 1973942"/>
                <a:gd name="connsiteX19" fmla="*/ 1741714 w 3367314"/>
                <a:gd name="connsiteY19" fmla="*/ 798285 h 1973942"/>
                <a:gd name="connsiteX20" fmla="*/ 1959428 w 3367314"/>
                <a:gd name="connsiteY20" fmla="*/ 290285 h 19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7314" h="1973942">
                  <a:moveTo>
                    <a:pt x="1959428" y="290285"/>
                  </a:moveTo>
                  <a:lnTo>
                    <a:pt x="2540000" y="319314"/>
                  </a:lnTo>
                  <a:lnTo>
                    <a:pt x="2830286" y="101600"/>
                  </a:lnTo>
                  <a:lnTo>
                    <a:pt x="3018971" y="0"/>
                  </a:lnTo>
                  <a:lnTo>
                    <a:pt x="3367314" y="449942"/>
                  </a:lnTo>
                  <a:lnTo>
                    <a:pt x="3294743" y="653142"/>
                  </a:lnTo>
                  <a:lnTo>
                    <a:pt x="3033486" y="798285"/>
                  </a:lnTo>
                  <a:lnTo>
                    <a:pt x="2946400" y="1016000"/>
                  </a:lnTo>
                  <a:lnTo>
                    <a:pt x="2728686" y="1422400"/>
                  </a:lnTo>
                  <a:lnTo>
                    <a:pt x="2452914" y="1640114"/>
                  </a:lnTo>
                  <a:lnTo>
                    <a:pt x="2090057" y="1828800"/>
                  </a:lnTo>
                  <a:lnTo>
                    <a:pt x="1828800" y="1930400"/>
                  </a:lnTo>
                  <a:lnTo>
                    <a:pt x="1349828" y="1973942"/>
                  </a:lnTo>
                  <a:lnTo>
                    <a:pt x="812800" y="1901371"/>
                  </a:lnTo>
                  <a:lnTo>
                    <a:pt x="406400" y="1886857"/>
                  </a:lnTo>
                  <a:lnTo>
                    <a:pt x="0" y="1944914"/>
                  </a:lnTo>
                  <a:lnTo>
                    <a:pt x="406400" y="1654628"/>
                  </a:lnTo>
                  <a:lnTo>
                    <a:pt x="667657" y="1683657"/>
                  </a:lnTo>
                  <a:lnTo>
                    <a:pt x="1045028" y="1277257"/>
                  </a:lnTo>
                  <a:lnTo>
                    <a:pt x="1741714" y="798285"/>
                  </a:lnTo>
                  <a:lnTo>
                    <a:pt x="1959428" y="290285"/>
                  </a:lnTo>
                  <a:close/>
                </a:path>
              </a:pathLst>
            </a:custGeom>
            <a:solidFill>
              <a:schemeClr val="accent1">
                <a:lumMod val="75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0433" name="TextBox 20"/>
            <p:cNvSpPr txBox="1">
              <a:spLocks noChangeArrowheads="1"/>
            </p:cNvSpPr>
            <p:nvPr/>
          </p:nvSpPr>
          <p:spPr bwMode="auto">
            <a:xfrm rot="-2628505">
              <a:off x="4164851" y="3565948"/>
              <a:ext cx="1365832"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Gander</a:t>
              </a:r>
            </a:p>
          </p:txBody>
        </p:sp>
      </p:grpSp>
      <p:grpSp>
        <p:nvGrpSpPr>
          <p:cNvPr id="7" name="Group 26"/>
          <p:cNvGrpSpPr>
            <a:grpSpLocks/>
          </p:cNvGrpSpPr>
          <p:nvPr/>
        </p:nvGrpSpPr>
        <p:grpSpPr bwMode="auto">
          <a:xfrm>
            <a:off x="4498975" y="3541713"/>
            <a:ext cx="2032000" cy="2017712"/>
            <a:chOff x="4499429" y="3541486"/>
            <a:chExt cx="2032000" cy="2017485"/>
          </a:xfrm>
        </p:grpSpPr>
        <p:sp>
          <p:nvSpPr>
            <p:cNvPr id="18" name="Freeform 17"/>
            <p:cNvSpPr/>
            <p:nvPr/>
          </p:nvSpPr>
          <p:spPr>
            <a:xfrm>
              <a:off x="4499429" y="3541486"/>
              <a:ext cx="2032000" cy="2017485"/>
            </a:xfrm>
            <a:custGeom>
              <a:avLst/>
              <a:gdLst>
                <a:gd name="connsiteX0" fmla="*/ 145142 w 2032000"/>
                <a:gd name="connsiteY0" fmla="*/ 1233714 h 2017485"/>
                <a:gd name="connsiteX1" fmla="*/ 449942 w 2032000"/>
                <a:gd name="connsiteY1" fmla="*/ 1277257 h 2017485"/>
                <a:gd name="connsiteX2" fmla="*/ 333828 w 2032000"/>
                <a:gd name="connsiteY2" fmla="*/ 1538514 h 2017485"/>
                <a:gd name="connsiteX3" fmla="*/ 58057 w 2032000"/>
                <a:gd name="connsiteY3" fmla="*/ 1625600 h 2017485"/>
                <a:gd name="connsiteX4" fmla="*/ 0 w 2032000"/>
                <a:gd name="connsiteY4" fmla="*/ 1770743 h 2017485"/>
                <a:gd name="connsiteX5" fmla="*/ 145142 w 2032000"/>
                <a:gd name="connsiteY5" fmla="*/ 1857828 h 2017485"/>
                <a:gd name="connsiteX6" fmla="*/ 406400 w 2032000"/>
                <a:gd name="connsiteY6" fmla="*/ 1770743 h 2017485"/>
                <a:gd name="connsiteX7" fmla="*/ 856342 w 2032000"/>
                <a:gd name="connsiteY7" fmla="*/ 1349828 h 2017485"/>
                <a:gd name="connsiteX8" fmla="*/ 1074057 w 2032000"/>
                <a:gd name="connsiteY8" fmla="*/ 1364343 h 2017485"/>
                <a:gd name="connsiteX9" fmla="*/ 1204685 w 2032000"/>
                <a:gd name="connsiteY9" fmla="*/ 1146628 h 2017485"/>
                <a:gd name="connsiteX10" fmla="*/ 1248228 w 2032000"/>
                <a:gd name="connsiteY10" fmla="*/ 1291771 h 2017485"/>
                <a:gd name="connsiteX11" fmla="*/ 1146628 w 2032000"/>
                <a:gd name="connsiteY11" fmla="*/ 1582057 h 2017485"/>
                <a:gd name="connsiteX12" fmla="*/ 1088571 w 2032000"/>
                <a:gd name="connsiteY12" fmla="*/ 1814285 h 2017485"/>
                <a:gd name="connsiteX13" fmla="*/ 1088571 w 2032000"/>
                <a:gd name="connsiteY13" fmla="*/ 1814285 h 2017485"/>
                <a:gd name="connsiteX14" fmla="*/ 1204685 w 2032000"/>
                <a:gd name="connsiteY14" fmla="*/ 1857828 h 2017485"/>
                <a:gd name="connsiteX15" fmla="*/ 1451428 w 2032000"/>
                <a:gd name="connsiteY15" fmla="*/ 1538514 h 2017485"/>
                <a:gd name="connsiteX16" fmla="*/ 1509485 w 2032000"/>
                <a:gd name="connsiteY16" fmla="*/ 1538514 h 2017485"/>
                <a:gd name="connsiteX17" fmla="*/ 1422400 w 2032000"/>
                <a:gd name="connsiteY17" fmla="*/ 1814285 h 2017485"/>
                <a:gd name="connsiteX18" fmla="*/ 1465942 w 2032000"/>
                <a:gd name="connsiteY18" fmla="*/ 2002971 h 2017485"/>
                <a:gd name="connsiteX19" fmla="*/ 1538514 w 2032000"/>
                <a:gd name="connsiteY19" fmla="*/ 2017485 h 2017485"/>
                <a:gd name="connsiteX20" fmla="*/ 1611085 w 2032000"/>
                <a:gd name="connsiteY20" fmla="*/ 1915885 h 2017485"/>
                <a:gd name="connsiteX21" fmla="*/ 1669142 w 2032000"/>
                <a:gd name="connsiteY21" fmla="*/ 1915885 h 2017485"/>
                <a:gd name="connsiteX22" fmla="*/ 1727200 w 2032000"/>
                <a:gd name="connsiteY22" fmla="*/ 2002971 h 2017485"/>
                <a:gd name="connsiteX23" fmla="*/ 1785257 w 2032000"/>
                <a:gd name="connsiteY23" fmla="*/ 1973943 h 2017485"/>
                <a:gd name="connsiteX24" fmla="*/ 1872342 w 2032000"/>
                <a:gd name="connsiteY24" fmla="*/ 1828800 h 2017485"/>
                <a:gd name="connsiteX25" fmla="*/ 2032000 w 2032000"/>
                <a:gd name="connsiteY25" fmla="*/ 1190171 h 2017485"/>
                <a:gd name="connsiteX26" fmla="*/ 1930400 w 2032000"/>
                <a:gd name="connsiteY26" fmla="*/ 943428 h 2017485"/>
                <a:gd name="connsiteX27" fmla="*/ 1930400 w 2032000"/>
                <a:gd name="connsiteY27" fmla="*/ 943428 h 2017485"/>
                <a:gd name="connsiteX28" fmla="*/ 1756228 w 2032000"/>
                <a:gd name="connsiteY28" fmla="*/ 1277257 h 2017485"/>
                <a:gd name="connsiteX29" fmla="*/ 1698171 w 2032000"/>
                <a:gd name="connsiteY29" fmla="*/ 1219200 h 2017485"/>
                <a:gd name="connsiteX30" fmla="*/ 1654628 w 2032000"/>
                <a:gd name="connsiteY30" fmla="*/ 1117600 h 2017485"/>
                <a:gd name="connsiteX31" fmla="*/ 1886857 w 2032000"/>
                <a:gd name="connsiteY31" fmla="*/ 638628 h 2017485"/>
                <a:gd name="connsiteX32" fmla="*/ 1814285 w 2032000"/>
                <a:gd name="connsiteY32" fmla="*/ 595085 h 2017485"/>
                <a:gd name="connsiteX33" fmla="*/ 1625600 w 2032000"/>
                <a:gd name="connsiteY33" fmla="*/ 740228 h 2017485"/>
                <a:gd name="connsiteX34" fmla="*/ 1451428 w 2032000"/>
                <a:gd name="connsiteY34" fmla="*/ 1190171 h 2017485"/>
                <a:gd name="connsiteX35" fmla="*/ 1335314 w 2032000"/>
                <a:gd name="connsiteY35" fmla="*/ 1030514 h 2017485"/>
                <a:gd name="connsiteX36" fmla="*/ 1494971 w 2032000"/>
                <a:gd name="connsiteY36" fmla="*/ 580571 h 2017485"/>
                <a:gd name="connsiteX37" fmla="*/ 1567542 w 2032000"/>
                <a:gd name="connsiteY37" fmla="*/ 420914 h 2017485"/>
                <a:gd name="connsiteX38" fmla="*/ 1654628 w 2032000"/>
                <a:gd name="connsiteY38" fmla="*/ 464457 h 2017485"/>
                <a:gd name="connsiteX39" fmla="*/ 1770742 w 2032000"/>
                <a:gd name="connsiteY39" fmla="*/ 188685 h 2017485"/>
                <a:gd name="connsiteX40" fmla="*/ 1770742 w 2032000"/>
                <a:gd name="connsiteY40" fmla="*/ 188685 h 2017485"/>
                <a:gd name="connsiteX41" fmla="*/ 1596571 w 2032000"/>
                <a:gd name="connsiteY41" fmla="*/ 290285 h 2017485"/>
                <a:gd name="connsiteX42" fmla="*/ 1465942 w 2032000"/>
                <a:gd name="connsiteY42" fmla="*/ 188685 h 2017485"/>
                <a:gd name="connsiteX43" fmla="*/ 1393371 w 2032000"/>
                <a:gd name="connsiteY43" fmla="*/ 290285 h 2017485"/>
                <a:gd name="connsiteX44" fmla="*/ 1349828 w 2032000"/>
                <a:gd name="connsiteY44" fmla="*/ 0 h 2017485"/>
                <a:gd name="connsiteX45" fmla="*/ 1204685 w 2032000"/>
                <a:gd name="connsiteY45" fmla="*/ 72571 h 2017485"/>
                <a:gd name="connsiteX46" fmla="*/ 1030514 w 2032000"/>
                <a:gd name="connsiteY46" fmla="*/ 420914 h 2017485"/>
                <a:gd name="connsiteX47" fmla="*/ 899885 w 2032000"/>
                <a:gd name="connsiteY47" fmla="*/ 740228 h 2017485"/>
                <a:gd name="connsiteX48" fmla="*/ 580571 w 2032000"/>
                <a:gd name="connsiteY48" fmla="*/ 972457 h 2017485"/>
                <a:gd name="connsiteX49" fmla="*/ 145142 w 2032000"/>
                <a:gd name="connsiteY49" fmla="*/ 1233714 h 20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32000" h="2017485">
                  <a:moveTo>
                    <a:pt x="145142" y="1233714"/>
                  </a:moveTo>
                  <a:lnTo>
                    <a:pt x="449942" y="1277257"/>
                  </a:lnTo>
                  <a:lnTo>
                    <a:pt x="333828" y="1538514"/>
                  </a:lnTo>
                  <a:lnTo>
                    <a:pt x="58057" y="1625600"/>
                  </a:lnTo>
                  <a:lnTo>
                    <a:pt x="0" y="1770743"/>
                  </a:lnTo>
                  <a:lnTo>
                    <a:pt x="145142" y="1857828"/>
                  </a:lnTo>
                  <a:lnTo>
                    <a:pt x="406400" y="1770743"/>
                  </a:lnTo>
                  <a:lnTo>
                    <a:pt x="856342" y="1349828"/>
                  </a:lnTo>
                  <a:lnTo>
                    <a:pt x="1074057" y="1364343"/>
                  </a:lnTo>
                  <a:lnTo>
                    <a:pt x="1204685" y="1146628"/>
                  </a:lnTo>
                  <a:lnTo>
                    <a:pt x="1248228" y="1291771"/>
                  </a:lnTo>
                  <a:lnTo>
                    <a:pt x="1146628" y="1582057"/>
                  </a:lnTo>
                  <a:lnTo>
                    <a:pt x="1088571" y="1814285"/>
                  </a:lnTo>
                  <a:lnTo>
                    <a:pt x="1088571" y="1814285"/>
                  </a:lnTo>
                  <a:lnTo>
                    <a:pt x="1204685" y="1857828"/>
                  </a:lnTo>
                  <a:lnTo>
                    <a:pt x="1451428" y="1538514"/>
                  </a:lnTo>
                  <a:lnTo>
                    <a:pt x="1509485" y="1538514"/>
                  </a:lnTo>
                  <a:lnTo>
                    <a:pt x="1422400" y="1814285"/>
                  </a:lnTo>
                  <a:lnTo>
                    <a:pt x="1465942" y="2002971"/>
                  </a:lnTo>
                  <a:lnTo>
                    <a:pt x="1538514" y="2017485"/>
                  </a:lnTo>
                  <a:lnTo>
                    <a:pt x="1611085" y="1915885"/>
                  </a:lnTo>
                  <a:lnTo>
                    <a:pt x="1669142" y="1915885"/>
                  </a:lnTo>
                  <a:lnTo>
                    <a:pt x="1727200" y="2002971"/>
                  </a:lnTo>
                  <a:lnTo>
                    <a:pt x="1785257" y="1973943"/>
                  </a:lnTo>
                  <a:lnTo>
                    <a:pt x="1872342" y="1828800"/>
                  </a:lnTo>
                  <a:lnTo>
                    <a:pt x="2032000" y="1190171"/>
                  </a:lnTo>
                  <a:lnTo>
                    <a:pt x="1930400" y="943428"/>
                  </a:lnTo>
                  <a:lnTo>
                    <a:pt x="1930400" y="943428"/>
                  </a:lnTo>
                  <a:lnTo>
                    <a:pt x="1756228" y="1277257"/>
                  </a:lnTo>
                  <a:lnTo>
                    <a:pt x="1698171" y="1219200"/>
                  </a:lnTo>
                  <a:lnTo>
                    <a:pt x="1654628" y="1117600"/>
                  </a:lnTo>
                  <a:lnTo>
                    <a:pt x="1886857" y="638628"/>
                  </a:lnTo>
                  <a:lnTo>
                    <a:pt x="1814285" y="595085"/>
                  </a:lnTo>
                  <a:lnTo>
                    <a:pt x="1625600" y="740228"/>
                  </a:lnTo>
                  <a:lnTo>
                    <a:pt x="1451428" y="1190171"/>
                  </a:lnTo>
                  <a:lnTo>
                    <a:pt x="1335314" y="1030514"/>
                  </a:lnTo>
                  <a:lnTo>
                    <a:pt x="1494971" y="580571"/>
                  </a:lnTo>
                  <a:lnTo>
                    <a:pt x="1567542" y="420914"/>
                  </a:lnTo>
                  <a:lnTo>
                    <a:pt x="1654628" y="464457"/>
                  </a:lnTo>
                  <a:lnTo>
                    <a:pt x="1770742" y="188685"/>
                  </a:lnTo>
                  <a:lnTo>
                    <a:pt x="1770742" y="188685"/>
                  </a:lnTo>
                  <a:lnTo>
                    <a:pt x="1596571" y="290285"/>
                  </a:lnTo>
                  <a:lnTo>
                    <a:pt x="1465942" y="188685"/>
                  </a:lnTo>
                  <a:lnTo>
                    <a:pt x="1393371" y="290285"/>
                  </a:lnTo>
                  <a:lnTo>
                    <a:pt x="1349828" y="0"/>
                  </a:lnTo>
                  <a:lnTo>
                    <a:pt x="1204685" y="72571"/>
                  </a:lnTo>
                  <a:lnTo>
                    <a:pt x="1030514" y="420914"/>
                  </a:lnTo>
                  <a:lnTo>
                    <a:pt x="899885" y="740228"/>
                  </a:lnTo>
                  <a:lnTo>
                    <a:pt x="580571" y="972457"/>
                  </a:lnTo>
                  <a:lnTo>
                    <a:pt x="145142" y="1233714"/>
                  </a:lnTo>
                  <a:close/>
                </a:path>
              </a:pathLst>
            </a:custGeom>
            <a:solidFill>
              <a:schemeClr val="accent4">
                <a:lumMod val="75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0431" name="TextBox 21"/>
            <p:cNvSpPr txBox="1">
              <a:spLocks noChangeArrowheads="1"/>
            </p:cNvSpPr>
            <p:nvPr/>
          </p:nvSpPr>
          <p:spPr bwMode="auto">
            <a:xfrm rot="-2255348">
              <a:off x="4868802" y="4327947"/>
              <a:ext cx="1365832"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Avalon</a:t>
              </a:r>
            </a:p>
          </p:txBody>
        </p:sp>
      </p:grpSp>
      <p:sp>
        <p:nvSpPr>
          <p:cNvPr id="60429" name="TextBox 22"/>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ISLAND FORMATION OVERVIEW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1579563" y="841375"/>
            <a:ext cx="5984875" cy="601662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1571625" y="854075"/>
            <a:ext cx="6000750" cy="6016625"/>
          </a:xfrm>
          <a:prstGeom prst="rect">
            <a:avLst/>
          </a:prstGeom>
          <a:noFill/>
          <a:ln w="9525">
            <a:noFill/>
            <a:miter lim="800000"/>
            <a:headEnd/>
            <a:tailEnd/>
          </a:ln>
        </p:spPr>
      </p:pic>
      <p:sp>
        <p:nvSpPr>
          <p:cNvPr id="61444"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8A1465ED-FAC3-4E85-8B43-ACF0638E61E8}" type="slidenum">
              <a:rPr lang="en-US" sz="1200" b="1" smtClean="0">
                <a:solidFill>
                  <a:schemeClr val="tx1"/>
                </a:solidFill>
                <a:latin typeface="Calibri" pitchFamily="34" charset="0"/>
              </a:rPr>
              <a:pPr fontAlgn="base">
                <a:spcBef>
                  <a:spcPct val="0"/>
                </a:spcBef>
                <a:spcAft>
                  <a:spcPct val="0"/>
                </a:spcAft>
                <a:defRPr/>
              </a:pPr>
              <a:t>26</a:t>
            </a:fld>
            <a:endParaRPr lang="en-US" sz="1200" b="1" dirty="0">
              <a:solidFill>
                <a:schemeClr val="tx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2388" y="862013"/>
            <a:ext cx="9091612" cy="2566987"/>
          </a:xfrm>
          <a:prstGeom prst="rect">
            <a:avLst/>
          </a:prstGeom>
          <a:noFill/>
          <a:ln w="9525">
            <a:noFill/>
            <a:miter lim="800000"/>
            <a:headEnd/>
            <a:tailEnd/>
          </a:ln>
        </p:spPr>
      </p:pic>
      <p:sp>
        <p:nvSpPr>
          <p:cNvPr id="3" name="Freeform 2"/>
          <p:cNvSpPr/>
          <p:nvPr/>
        </p:nvSpPr>
        <p:spPr>
          <a:xfrm>
            <a:off x="694944" y="1508760"/>
            <a:ext cx="1124712" cy="877824"/>
          </a:xfrm>
          <a:custGeom>
            <a:avLst/>
            <a:gdLst>
              <a:gd name="connsiteX0" fmla="*/ 832104 w 1124712"/>
              <a:gd name="connsiteY0" fmla="*/ 0 h 877824"/>
              <a:gd name="connsiteX1" fmla="*/ 1124712 w 1124712"/>
              <a:gd name="connsiteY1" fmla="*/ 91440 h 877824"/>
              <a:gd name="connsiteX2" fmla="*/ 64008 w 1124712"/>
              <a:gd name="connsiteY2" fmla="*/ 877824 h 877824"/>
              <a:gd name="connsiteX3" fmla="*/ 0 w 1124712"/>
              <a:gd name="connsiteY3" fmla="*/ 676656 h 877824"/>
              <a:gd name="connsiteX4" fmla="*/ 832104 w 1124712"/>
              <a:gd name="connsiteY4" fmla="*/ 0 h 877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877824">
                <a:moveTo>
                  <a:pt x="832104" y="0"/>
                </a:moveTo>
                <a:lnTo>
                  <a:pt x="1124712" y="91440"/>
                </a:lnTo>
                <a:lnTo>
                  <a:pt x="64008" y="877824"/>
                </a:lnTo>
                <a:lnTo>
                  <a:pt x="0" y="676656"/>
                </a:lnTo>
                <a:lnTo>
                  <a:pt x="832104" y="0"/>
                </a:lnTo>
                <a:close/>
              </a:path>
            </a:pathLst>
          </a:custGeom>
          <a:solidFill>
            <a:srgbClr val="E5E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8110728" y="1453896"/>
            <a:ext cx="950976" cy="1170432"/>
          </a:xfrm>
          <a:custGeom>
            <a:avLst/>
            <a:gdLst>
              <a:gd name="connsiteX0" fmla="*/ 658368 w 950976"/>
              <a:gd name="connsiteY0" fmla="*/ 18288 h 1170432"/>
              <a:gd name="connsiteX1" fmla="*/ 658368 w 950976"/>
              <a:gd name="connsiteY1" fmla="*/ 18288 h 1170432"/>
              <a:gd name="connsiteX2" fmla="*/ 630936 w 950976"/>
              <a:gd name="connsiteY2" fmla="*/ 91440 h 1170432"/>
              <a:gd name="connsiteX3" fmla="*/ 603504 w 950976"/>
              <a:gd name="connsiteY3" fmla="*/ 128016 h 1170432"/>
              <a:gd name="connsiteX4" fmla="*/ 576072 w 950976"/>
              <a:gd name="connsiteY4" fmla="*/ 164592 h 1170432"/>
              <a:gd name="connsiteX5" fmla="*/ 0 w 950976"/>
              <a:gd name="connsiteY5" fmla="*/ 1042416 h 1170432"/>
              <a:gd name="connsiteX6" fmla="*/ 82296 w 950976"/>
              <a:gd name="connsiteY6" fmla="*/ 1170432 h 1170432"/>
              <a:gd name="connsiteX7" fmla="*/ 246888 w 950976"/>
              <a:gd name="connsiteY7" fmla="*/ 1152144 h 1170432"/>
              <a:gd name="connsiteX8" fmla="*/ 950976 w 950976"/>
              <a:gd name="connsiteY8" fmla="*/ 0 h 1170432"/>
              <a:gd name="connsiteX9" fmla="*/ 658368 w 950976"/>
              <a:gd name="connsiteY9" fmla="*/ 18288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0976" h="1170432">
                <a:moveTo>
                  <a:pt x="658368" y="18288"/>
                </a:moveTo>
                <a:lnTo>
                  <a:pt x="658368" y="18288"/>
                </a:lnTo>
                <a:cubicBezTo>
                  <a:pt x="649224" y="42672"/>
                  <a:pt x="642582" y="68147"/>
                  <a:pt x="630936" y="91440"/>
                </a:cubicBezTo>
                <a:cubicBezTo>
                  <a:pt x="624120" y="105071"/>
                  <a:pt x="612362" y="115615"/>
                  <a:pt x="603504" y="128016"/>
                </a:cubicBezTo>
                <a:cubicBezTo>
                  <a:pt x="577655" y="164204"/>
                  <a:pt x="595015" y="145649"/>
                  <a:pt x="576072" y="164592"/>
                </a:cubicBezTo>
                <a:lnTo>
                  <a:pt x="0" y="1042416"/>
                </a:lnTo>
                <a:lnTo>
                  <a:pt x="82296" y="1170432"/>
                </a:lnTo>
                <a:lnTo>
                  <a:pt x="246888" y="1152144"/>
                </a:lnTo>
                <a:lnTo>
                  <a:pt x="950976" y="0"/>
                </a:lnTo>
                <a:lnTo>
                  <a:pt x="658368" y="18288"/>
                </a:lnTo>
                <a:close/>
              </a:path>
            </a:pathLst>
          </a:cu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1764792" y="1905000"/>
            <a:ext cx="2350008" cy="874776"/>
          </a:xfrm>
          <a:custGeom>
            <a:avLst/>
            <a:gdLst>
              <a:gd name="connsiteX0" fmla="*/ 685800 w 1673352"/>
              <a:gd name="connsiteY0" fmla="*/ 0 h 548640"/>
              <a:gd name="connsiteX1" fmla="*/ 0 w 1673352"/>
              <a:gd name="connsiteY1" fmla="*/ 539496 h 548640"/>
              <a:gd name="connsiteX2" fmla="*/ 1170432 w 1673352"/>
              <a:gd name="connsiteY2" fmla="*/ 548640 h 548640"/>
              <a:gd name="connsiteX3" fmla="*/ 1673352 w 1673352"/>
              <a:gd name="connsiteY3" fmla="*/ 338328 h 548640"/>
              <a:gd name="connsiteX4" fmla="*/ 1673352 w 1673352"/>
              <a:gd name="connsiteY4" fmla="*/ 9144 h 548640"/>
              <a:gd name="connsiteX5" fmla="*/ 685800 w 1673352"/>
              <a:gd name="connsiteY5" fmla="*/ 0 h 548640"/>
              <a:gd name="connsiteX0" fmla="*/ 1207008 w 1673352"/>
              <a:gd name="connsiteY0" fmla="*/ 0 h 1103376"/>
              <a:gd name="connsiteX1" fmla="*/ 0 w 1673352"/>
              <a:gd name="connsiteY1" fmla="*/ 1094232 h 1103376"/>
              <a:gd name="connsiteX2" fmla="*/ 1170432 w 1673352"/>
              <a:gd name="connsiteY2" fmla="*/ 1103376 h 1103376"/>
              <a:gd name="connsiteX3" fmla="*/ 1673352 w 1673352"/>
              <a:gd name="connsiteY3" fmla="*/ 893064 h 1103376"/>
              <a:gd name="connsiteX4" fmla="*/ 1673352 w 1673352"/>
              <a:gd name="connsiteY4" fmla="*/ 563880 h 1103376"/>
              <a:gd name="connsiteX5" fmla="*/ 1207008 w 1673352"/>
              <a:gd name="connsiteY5" fmla="*/ 0 h 1103376"/>
              <a:gd name="connsiteX0" fmla="*/ 1207008 w 2273808"/>
              <a:gd name="connsiteY0" fmla="*/ 0 h 1103376"/>
              <a:gd name="connsiteX1" fmla="*/ 0 w 2273808"/>
              <a:gd name="connsiteY1" fmla="*/ 1094232 h 1103376"/>
              <a:gd name="connsiteX2" fmla="*/ 1170432 w 2273808"/>
              <a:gd name="connsiteY2" fmla="*/ 1103376 h 1103376"/>
              <a:gd name="connsiteX3" fmla="*/ 1673352 w 2273808"/>
              <a:gd name="connsiteY3" fmla="*/ 893064 h 1103376"/>
              <a:gd name="connsiteX4" fmla="*/ 2273808 w 2273808"/>
              <a:gd name="connsiteY4" fmla="*/ 0 h 1103376"/>
              <a:gd name="connsiteX5" fmla="*/ 1207008 w 2273808"/>
              <a:gd name="connsiteY5" fmla="*/ 0 h 1103376"/>
              <a:gd name="connsiteX0" fmla="*/ 1207008 w 2654808"/>
              <a:gd name="connsiteY0" fmla="*/ 0 h 1103376"/>
              <a:gd name="connsiteX1" fmla="*/ 0 w 2654808"/>
              <a:gd name="connsiteY1" fmla="*/ 1094232 h 1103376"/>
              <a:gd name="connsiteX2" fmla="*/ 1170432 w 2654808"/>
              <a:gd name="connsiteY2" fmla="*/ 1103376 h 1103376"/>
              <a:gd name="connsiteX3" fmla="*/ 1673352 w 2654808"/>
              <a:gd name="connsiteY3" fmla="*/ 893064 h 1103376"/>
              <a:gd name="connsiteX4" fmla="*/ 2654808 w 2654808"/>
              <a:gd name="connsiteY4" fmla="*/ 0 h 1103376"/>
              <a:gd name="connsiteX5" fmla="*/ 1207008 w 2654808"/>
              <a:gd name="connsiteY5" fmla="*/ 0 h 1103376"/>
              <a:gd name="connsiteX0" fmla="*/ 1207008 w 2571428"/>
              <a:gd name="connsiteY0" fmla="*/ 105284 h 1208660"/>
              <a:gd name="connsiteX1" fmla="*/ 0 w 2571428"/>
              <a:gd name="connsiteY1" fmla="*/ 1199516 h 1208660"/>
              <a:gd name="connsiteX2" fmla="*/ 1170432 w 2571428"/>
              <a:gd name="connsiteY2" fmla="*/ 1208660 h 1208660"/>
              <a:gd name="connsiteX3" fmla="*/ 1673352 w 2571428"/>
              <a:gd name="connsiteY3" fmla="*/ 998348 h 1208660"/>
              <a:gd name="connsiteX4" fmla="*/ 2571428 w 2571428"/>
              <a:gd name="connsiteY4" fmla="*/ 0 h 1208660"/>
              <a:gd name="connsiteX5" fmla="*/ 1207008 w 2571428"/>
              <a:gd name="connsiteY5" fmla="*/ 105284 h 1208660"/>
              <a:gd name="connsiteX0" fmla="*/ 1207008 w 2571428"/>
              <a:gd name="connsiteY0" fmla="*/ 105284 h 1208660"/>
              <a:gd name="connsiteX1" fmla="*/ 0 w 2571428"/>
              <a:gd name="connsiteY1" fmla="*/ 1199516 h 1208660"/>
              <a:gd name="connsiteX2" fmla="*/ 1170432 w 2571428"/>
              <a:gd name="connsiteY2" fmla="*/ 1208660 h 1208660"/>
              <a:gd name="connsiteX3" fmla="*/ 1821011 w 2571428"/>
              <a:gd name="connsiteY3" fmla="*/ 947556 h 1208660"/>
              <a:gd name="connsiteX4" fmla="*/ 2571428 w 2571428"/>
              <a:gd name="connsiteY4" fmla="*/ 0 h 1208660"/>
              <a:gd name="connsiteX5" fmla="*/ 1207008 w 2571428"/>
              <a:gd name="connsiteY5" fmla="*/ 105284 h 12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428" h="1208660">
                <a:moveTo>
                  <a:pt x="1207008" y="105284"/>
                </a:moveTo>
                <a:lnTo>
                  <a:pt x="0" y="1199516"/>
                </a:lnTo>
                <a:lnTo>
                  <a:pt x="1170432" y="1208660"/>
                </a:lnTo>
                <a:lnTo>
                  <a:pt x="1821011" y="947556"/>
                </a:lnTo>
                <a:lnTo>
                  <a:pt x="2571428" y="0"/>
                </a:lnTo>
                <a:lnTo>
                  <a:pt x="1207008" y="105284"/>
                </a:lnTo>
                <a:close/>
              </a:path>
            </a:pathLst>
          </a:custGeom>
          <a:solidFill>
            <a:srgbClr val="EDB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4267200" y="1600200"/>
            <a:ext cx="2438400" cy="533400"/>
          </a:xfrm>
          <a:custGeom>
            <a:avLst/>
            <a:gdLst>
              <a:gd name="connsiteX0" fmla="*/ 685800 w 1673352"/>
              <a:gd name="connsiteY0" fmla="*/ 0 h 548640"/>
              <a:gd name="connsiteX1" fmla="*/ 0 w 1673352"/>
              <a:gd name="connsiteY1" fmla="*/ 539496 h 548640"/>
              <a:gd name="connsiteX2" fmla="*/ 1170432 w 1673352"/>
              <a:gd name="connsiteY2" fmla="*/ 548640 h 548640"/>
              <a:gd name="connsiteX3" fmla="*/ 1673352 w 1673352"/>
              <a:gd name="connsiteY3" fmla="*/ 338328 h 548640"/>
              <a:gd name="connsiteX4" fmla="*/ 1673352 w 1673352"/>
              <a:gd name="connsiteY4" fmla="*/ 9144 h 548640"/>
              <a:gd name="connsiteX5" fmla="*/ 685800 w 1673352"/>
              <a:gd name="connsiteY5" fmla="*/ 0 h 548640"/>
              <a:gd name="connsiteX0" fmla="*/ 685800 w 2667000"/>
              <a:gd name="connsiteY0" fmla="*/ 0 h 548640"/>
              <a:gd name="connsiteX1" fmla="*/ 0 w 2667000"/>
              <a:gd name="connsiteY1" fmla="*/ 539496 h 548640"/>
              <a:gd name="connsiteX2" fmla="*/ 1170432 w 2667000"/>
              <a:gd name="connsiteY2" fmla="*/ 548640 h 548640"/>
              <a:gd name="connsiteX3" fmla="*/ 1673352 w 2667000"/>
              <a:gd name="connsiteY3" fmla="*/ 338328 h 548640"/>
              <a:gd name="connsiteX4" fmla="*/ 2667000 w 2667000"/>
              <a:gd name="connsiteY4" fmla="*/ 0 h 548640"/>
              <a:gd name="connsiteX5" fmla="*/ 685800 w 2667000"/>
              <a:gd name="connsiteY5" fmla="*/ 0 h 548640"/>
              <a:gd name="connsiteX0" fmla="*/ 685800 w 2667000"/>
              <a:gd name="connsiteY0" fmla="*/ 0 h 548640"/>
              <a:gd name="connsiteX1" fmla="*/ 0 w 2667000"/>
              <a:gd name="connsiteY1" fmla="*/ 539496 h 548640"/>
              <a:gd name="connsiteX2" fmla="*/ 1170432 w 2667000"/>
              <a:gd name="connsiteY2" fmla="*/ 548640 h 548640"/>
              <a:gd name="connsiteX3" fmla="*/ 2514600 w 2667000"/>
              <a:gd name="connsiteY3" fmla="*/ 304800 h 548640"/>
              <a:gd name="connsiteX4" fmla="*/ 2667000 w 2667000"/>
              <a:gd name="connsiteY4" fmla="*/ 0 h 548640"/>
              <a:gd name="connsiteX5" fmla="*/ 685800 w 2667000"/>
              <a:gd name="connsiteY5" fmla="*/ 0 h 548640"/>
              <a:gd name="connsiteX0" fmla="*/ 685800 w 2667000"/>
              <a:gd name="connsiteY0" fmla="*/ 0 h 539496"/>
              <a:gd name="connsiteX1" fmla="*/ 0 w 2667000"/>
              <a:gd name="connsiteY1" fmla="*/ 539496 h 539496"/>
              <a:gd name="connsiteX2" fmla="*/ 2133600 w 2667000"/>
              <a:gd name="connsiteY2" fmla="*/ 533400 h 539496"/>
              <a:gd name="connsiteX3" fmla="*/ 2514600 w 2667000"/>
              <a:gd name="connsiteY3" fmla="*/ 304800 h 539496"/>
              <a:gd name="connsiteX4" fmla="*/ 2667000 w 2667000"/>
              <a:gd name="connsiteY4" fmla="*/ 0 h 539496"/>
              <a:gd name="connsiteX5" fmla="*/ 685800 w 2667000"/>
              <a:gd name="connsiteY5" fmla="*/ 0 h 539496"/>
              <a:gd name="connsiteX0" fmla="*/ 457200 w 2438400"/>
              <a:gd name="connsiteY0" fmla="*/ 0 h 533400"/>
              <a:gd name="connsiteX1" fmla="*/ 0 w 2438400"/>
              <a:gd name="connsiteY1" fmla="*/ 533400 h 533400"/>
              <a:gd name="connsiteX2" fmla="*/ 1905000 w 2438400"/>
              <a:gd name="connsiteY2" fmla="*/ 533400 h 533400"/>
              <a:gd name="connsiteX3" fmla="*/ 2286000 w 2438400"/>
              <a:gd name="connsiteY3" fmla="*/ 304800 h 533400"/>
              <a:gd name="connsiteX4" fmla="*/ 2438400 w 2438400"/>
              <a:gd name="connsiteY4" fmla="*/ 0 h 533400"/>
              <a:gd name="connsiteX5" fmla="*/ 457200 w 2438400"/>
              <a:gd name="connsiteY5" fmla="*/ 0 h 533400"/>
              <a:gd name="connsiteX0" fmla="*/ 457200 w 2438400"/>
              <a:gd name="connsiteY0" fmla="*/ 0 h 533400"/>
              <a:gd name="connsiteX1" fmla="*/ 0 w 2438400"/>
              <a:gd name="connsiteY1" fmla="*/ 533400 h 533400"/>
              <a:gd name="connsiteX2" fmla="*/ 1905000 w 2438400"/>
              <a:gd name="connsiteY2" fmla="*/ 533400 h 533400"/>
              <a:gd name="connsiteX3" fmla="*/ 2286000 w 2438400"/>
              <a:gd name="connsiteY3" fmla="*/ 304800 h 533400"/>
              <a:gd name="connsiteX4" fmla="*/ 2438400 w 2438400"/>
              <a:gd name="connsiteY4" fmla="*/ 0 h 533400"/>
              <a:gd name="connsiteX5" fmla="*/ 1295400 w 2438400"/>
              <a:gd name="connsiteY5" fmla="*/ 76200 h 533400"/>
              <a:gd name="connsiteX6" fmla="*/ 457200 w 2438400"/>
              <a:gd name="connsiteY6"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0" h="533400">
                <a:moveTo>
                  <a:pt x="457200" y="0"/>
                </a:moveTo>
                <a:lnTo>
                  <a:pt x="0" y="533400"/>
                </a:lnTo>
                <a:lnTo>
                  <a:pt x="1905000" y="533400"/>
                </a:lnTo>
                <a:lnTo>
                  <a:pt x="2286000" y="304800"/>
                </a:lnTo>
                <a:lnTo>
                  <a:pt x="2438400" y="0"/>
                </a:lnTo>
                <a:lnTo>
                  <a:pt x="1295400" y="76200"/>
                </a:lnTo>
                <a:lnTo>
                  <a:pt x="457200" y="0"/>
                </a:lnTo>
                <a:close/>
              </a:path>
            </a:pathLst>
          </a:custGeom>
          <a:gradFill flip="none" rotWithShape="1">
            <a:gsLst>
              <a:gs pos="0">
                <a:srgbClr val="EDB073">
                  <a:shade val="30000"/>
                  <a:satMod val="115000"/>
                </a:srgbClr>
              </a:gs>
              <a:gs pos="50000">
                <a:srgbClr val="EDB073">
                  <a:shade val="67500"/>
                  <a:satMod val="115000"/>
                </a:srgbClr>
              </a:gs>
              <a:gs pos="100000">
                <a:srgbClr val="EDB07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5000" y="914400"/>
            <a:ext cx="228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343400" y="1066800"/>
            <a:ext cx="838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33400" y="914400"/>
            <a:ext cx="1981200" cy="830997"/>
          </a:xfrm>
          <a:prstGeom prst="rect">
            <a:avLst/>
          </a:prstGeom>
          <a:solidFill>
            <a:schemeClr val="bg1">
              <a:alpha val="57000"/>
            </a:schemeClr>
          </a:solidFill>
        </p:spPr>
        <p:txBody>
          <a:bodyPr wrap="square" rtlCol="0">
            <a:spAutoFit/>
          </a:bodyPr>
          <a:lstStyle/>
          <a:p>
            <a:pPr algn="ctr"/>
            <a:r>
              <a:rPr lang="en-US" sz="2400" b="1" dirty="0"/>
              <a:t>CONTINENTAL CRUST</a:t>
            </a:r>
          </a:p>
        </p:txBody>
      </p:sp>
      <p:sp>
        <p:nvSpPr>
          <p:cNvPr id="10" name="TextBox 9"/>
          <p:cNvSpPr txBox="1"/>
          <p:nvPr/>
        </p:nvSpPr>
        <p:spPr>
          <a:xfrm>
            <a:off x="6781800" y="1219200"/>
            <a:ext cx="1981200" cy="830997"/>
          </a:xfrm>
          <a:prstGeom prst="rect">
            <a:avLst/>
          </a:prstGeom>
          <a:solidFill>
            <a:schemeClr val="bg1">
              <a:alpha val="57000"/>
            </a:schemeClr>
          </a:solidFill>
        </p:spPr>
        <p:txBody>
          <a:bodyPr wrap="square" rtlCol="0">
            <a:spAutoFit/>
          </a:bodyPr>
          <a:lstStyle/>
          <a:p>
            <a:pPr algn="ctr"/>
            <a:r>
              <a:rPr lang="en-US" sz="2400" b="1" dirty="0"/>
              <a:t>CONTINENTAL</a:t>
            </a:r>
          </a:p>
          <a:p>
            <a:pPr algn="ctr"/>
            <a:r>
              <a:rPr lang="en-US" sz="2400" b="1" dirty="0"/>
              <a:t>CRUST</a:t>
            </a:r>
          </a:p>
        </p:txBody>
      </p:sp>
      <p:pic>
        <p:nvPicPr>
          <p:cNvPr id="11" name="Picture 2" descr="Map of Connecticut"/>
          <p:cNvPicPr>
            <a:picLocks noChangeAspect="1" noChangeArrowheads="1"/>
          </p:cNvPicPr>
          <p:nvPr/>
        </p:nvPicPr>
        <p:blipFill>
          <a:blip r:embed="rId3" cstate="print"/>
          <a:srcRect r="42837"/>
          <a:stretch>
            <a:fillRect/>
          </a:stretch>
        </p:blipFill>
        <p:spPr bwMode="auto">
          <a:xfrm rot="1299712">
            <a:off x="811213" y="1535402"/>
            <a:ext cx="791597" cy="1656681"/>
          </a:xfrm>
          <a:prstGeom prst="rect">
            <a:avLst/>
          </a:prstGeom>
          <a:noFill/>
          <a:effectLst>
            <a:outerShdw blurRad="50800" dist="38100" dir="2700000" algn="tl" rotWithShape="0">
              <a:prstClr val="black">
                <a:alpha val="40000"/>
              </a:prstClr>
            </a:outerShdw>
          </a:effectLst>
        </p:spPr>
      </p:pic>
      <p:pic>
        <p:nvPicPr>
          <p:cNvPr id="13" name="Picture 2" descr="Map of Connecticut"/>
          <p:cNvPicPr>
            <a:picLocks noChangeAspect="1" noChangeArrowheads="1"/>
          </p:cNvPicPr>
          <p:nvPr/>
        </p:nvPicPr>
        <p:blipFill>
          <a:blip r:embed="rId3" cstate="print"/>
          <a:srcRect l="59499" t="61647" r="-2913"/>
          <a:stretch>
            <a:fillRect/>
          </a:stretch>
        </p:blipFill>
        <p:spPr bwMode="auto">
          <a:xfrm rot="1299712">
            <a:off x="7075162" y="2185418"/>
            <a:ext cx="601198" cy="635382"/>
          </a:xfrm>
          <a:prstGeom prst="rect">
            <a:avLst/>
          </a:prstGeom>
          <a:noFill/>
          <a:effectLst>
            <a:outerShdw blurRad="50800" dist="38100" dir="2700000" algn="tl" rotWithShape="0">
              <a:prstClr val="black">
                <a:alpha val="40000"/>
              </a:prstClr>
            </a:outerShdw>
          </a:effectLst>
        </p:spPr>
      </p:pic>
      <p:sp>
        <p:nvSpPr>
          <p:cNvPr id="14" name="TextBox 2"/>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ISLAND FORMATION OVERVIEW</a:t>
            </a:r>
          </a:p>
        </p:txBody>
      </p:sp>
      <p:sp>
        <p:nvSpPr>
          <p:cNvPr id="15" name="TextBox 14"/>
          <p:cNvSpPr txBox="1"/>
          <p:nvPr/>
        </p:nvSpPr>
        <p:spPr>
          <a:xfrm>
            <a:off x="2514600" y="914400"/>
            <a:ext cx="4495800" cy="584775"/>
          </a:xfrm>
          <a:prstGeom prst="rect">
            <a:avLst/>
          </a:prstGeom>
          <a:noFill/>
        </p:spPr>
        <p:txBody>
          <a:bodyPr wrap="square" rtlCol="0">
            <a:spAutoFit/>
          </a:bodyPr>
          <a:lstStyle/>
          <a:p>
            <a:pPr algn="ctr"/>
            <a:r>
              <a:rPr lang="en-US" sz="3200" b="1" dirty="0"/>
              <a:t>DIVIRGENT BOUNDARY</a:t>
            </a:r>
          </a:p>
        </p:txBody>
      </p:sp>
      <p:sp>
        <p:nvSpPr>
          <p:cNvPr id="16" name="Rectangle 15"/>
          <p:cNvSpPr/>
          <p:nvPr/>
        </p:nvSpPr>
        <p:spPr>
          <a:xfrm>
            <a:off x="2895600" y="1676400"/>
            <a:ext cx="990600" cy="304800"/>
          </a:xfrm>
          <a:prstGeom prst="rect">
            <a:avLst/>
          </a:prstGeom>
          <a:solidFill>
            <a:srgbClr val="EDB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267200" y="2286000"/>
            <a:ext cx="990600" cy="304800"/>
          </a:xfrm>
          <a:prstGeom prst="rect">
            <a:avLst/>
          </a:prstGeom>
          <a:solidFill>
            <a:srgbClr val="EDB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514600" y="1752600"/>
            <a:ext cx="1524000" cy="830997"/>
          </a:xfrm>
          <a:prstGeom prst="rect">
            <a:avLst/>
          </a:prstGeom>
          <a:noFill/>
        </p:spPr>
        <p:txBody>
          <a:bodyPr wrap="square" rtlCol="0">
            <a:spAutoFit/>
          </a:bodyPr>
          <a:lstStyle/>
          <a:p>
            <a:pPr algn="ctr"/>
            <a:r>
              <a:rPr lang="en-US" sz="2400" b="1" dirty="0"/>
              <a:t>OCEANIC CRUST</a:t>
            </a:r>
          </a:p>
        </p:txBody>
      </p:sp>
      <p:grpSp>
        <p:nvGrpSpPr>
          <p:cNvPr id="22" name="Group 21"/>
          <p:cNvGrpSpPr/>
          <p:nvPr/>
        </p:nvGrpSpPr>
        <p:grpSpPr>
          <a:xfrm>
            <a:off x="3200400" y="2743200"/>
            <a:ext cx="2667000" cy="1757065"/>
            <a:chOff x="3200400" y="2743200"/>
            <a:chExt cx="2667000" cy="1757065"/>
          </a:xfrm>
        </p:grpSpPr>
        <p:sp>
          <p:nvSpPr>
            <p:cNvPr id="19" name="TextBox 18"/>
            <p:cNvSpPr txBox="1"/>
            <p:nvPr/>
          </p:nvSpPr>
          <p:spPr>
            <a:xfrm>
              <a:off x="3200400" y="4038600"/>
              <a:ext cx="2667000" cy="461665"/>
            </a:xfrm>
            <a:prstGeom prst="rect">
              <a:avLst/>
            </a:prstGeom>
            <a:solidFill>
              <a:schemeClr val="bg1">
                <a:alpha val="57000"/>
              </a:schemeClr>
            </a:solidFill>
          </p:spPr>
          <p:txBody>
            <a:bodyPr wrap="square" rtlCol="0">
              <a:spAutoFit/>
            </a:bodyPr>
            <a:lstStyle/>
            <a:p>
              <a:pPr algn="ctr"/>
              <a:r>
                <a:rPr lang="en-US" sz="2400" b="1" dirty="0"/>
                <a:t>MID-OCEAN RIDGE</a:t>
              </a:r>
            </a:p>
          </p:txBody>
        </p:sp>
        <p:cxnSp>
          <p:nvCxnSpPr>
            <p:cNvPr id="21" name="Straight Arrow Connector 20"/>
            <p:cNvCxnSpPr/>
            <p:nvPr/>
          </p:nvCxnSpPr>
          <p:spPr>
            <a:xfrm flipH="1" flipV="1">
              <a:off x="3657600" y="2743200"/>
              <a:ext cx="1219200" cy="1295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4343400" y="1752600"/>
            <a:ext cx="1524000" cy="830997"/>
          </a:xfrm>
          <a:prstGeom prst="rect">
            <a:avLst/>
          </a:prstGeom>
          <a:noFill/>
        </p:spPr>
        <p:txBody>
          <a:bodyPr wrap="square" rtlCol="0">
            <a:spAutoFit/>
          </a:bodyPr>
          <a:lstStyle/>
          <a:p>
            <a:pPr algn="ctr"/>
            <a:r>
              <a:rPr lang="en-US" sz="2400" b="1" dirty="0"/>
              <a:t>OCEANIC CRUST</a:t>
            </a:r>
          </a:p>
        </p:txBody>
      </p:sp>
      <p:sp>
        <p:nvSpPr>
          <p:cNvPr id="25" name="Left Brace 24"/>
          <p:cNvSpPr/>
          <p:nvPr/>
        </p:nvSpPr>
        <p:spPr>
          <a:xfrm rot="16200000">
            <a:off x="1295400" y="1752600"/>
            <a:ext cx="1066800" cy="3352800"/>
          </a:xfrm>
          <a:prstGeom prst="leftBrace">
            <a:avLst>
              <a:gd name="adj1" fmla="val 36000"/>
              <a:gd name="adj2" fmla="val 49455"/>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TextBox 25"/>
          <p:cNvSpPr txBox="1"/>
          <p:nvPr/>
        </p:nvSpPr>
        <p:spPr>
          <a:xfrm>
            <a:off x="457200" y="3962400"/>
            <a:ext cx="2514600" cy="1569660"/>
          </a:xfrm>
          <a:prstGeom prst="rect">
            <a:avLst/>
          </a:prstGeom>
          <a:noFill/>
        </p:spPr>
        <p:txBody>
          <a:bodyPr wrap="square" rtlCol="0">
            <a:spAutoFit/>
          </a:bodyPr>
          <a:lstStyle/>
          <a:p>
            <a:pPr algn="ctr"/>
            <a:r>
              <a:rPr lang="en-US" sz="2400" b="1" dirty="0"/>
              <a:t>A COMBINATION PLATE</a:t>
            </a:r>
          </a:p>
          <a:p>
            <a:pPr algn="ctr"/>
            <a:r>
              <a:rPr lang="en-US" sz="2400" b="1" dirty="0"/>
              <a:t>(both continent &amp; oceanic crust)</a:t>
            </a:r>
          </a:p>
        </p:txBody>
      </p:sp>
      <p:sp>
        <p:nvSpPr>
          <p:cNvPr id="27" name="Left Brace 26"/>
          <p:cNvSpPr/>
          <p:nvPr/>
        </p:nvSpPr>
        <p:spPr>
          <a:xfrm rot="16200000">
            <a:off x="5524500" y="1104900"/>
            <a:ext cx="1066800" cy="4648200"/>
          </a:xfrm>
          <a:prstGeom prst="leftBrace">
            <a:avLst>
              <a:gd name="adj1" fmla="val 36000"/>
              <a:gd name="adj2" fmla="val 70307"/>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TextBox 27"/>
          <p:cNvSpPr txBox="1"/>
          <p:nvPr/>
        </p:nvSpPr>
        <p:spPr>
          <a:xfrm>
            <a:off x="5867400" y="3962400"/>
            <a:ext cx="2514600" cy="1569660"/>
          </a:xfrm>
          <a:prstGeom prst="rect">
            <a:avLst/>
          </a:prstGeom>
          <a:noFill/>
        </p:spPr>
        <p:txBody>
          <a:bodyPr wrap="square" rtlCol="0">
            <a:spAutoFit/>
          </a:bodyPr>
          <a:lstStyle/>
          <a:p>
            <a:pPr algn="ctr"/>
            <a:r>
              <a:rPr lang="en-US" sz="2400" b="1" dirty="0"/>
              <a:t>A COMBINATION PLATE</a:t>
            </a:r>
          </a:p>
          <a:p>
            <a:pPr algn="ctr"/>
            <a:r>
              <a:rPr lang="en-US" sz="2400" b="1" dirty="0"/>
              <a:t>(both continent &amp; oceanic crust)</a:t>
            </a:r>
          </a:p>
        </p:txBody>
      </p:sp>
      <p:sp>
        <p:nvSpPr>
          <p:cNvPr id="29" name="Freeform 28"/>
          <p:cNvSpPr/>
          <p:nvPr/>
        </p:nvSpPr>
        <p:spPr>
          <a:xfrm>
            <a:off x="1655064" y="1591056"/>
            <a:ext cx="1216152" cy="1234440"/>
          </a:xfrm>
          <a:custGeom>
            <a:avLst/>
            <a:gdLst>
              <a:gd name="connsiteX0" fmla="*/ 1216152 w 1216152"/>
              <a:gd name="connsiteY0" fmla="*/ 0 h 1234440"/>
              <a:gd name="connsiteX1" fmla="*/ 914400 w 1216152"/>
              <a:gd name="connsiteY1" fmla="*/ 429768 h 1234440"/>
              <a:gd name="connsiteX2" fmla="*/ 640080 w 1216152"/>
              <a:gd name="connsiteY2" fmla="*/ 704088 h 1234440"/>
              <a:gd name="connsiteX3" fmla="*/ 374904 w 1216152"/>
              <a:gd name="connsiteY3" fmla="*/ 950976 h 1234440"/>
              <a:gd name="connsiteX4" fmla="*/ 0 w 1216152"/>
              <a:gd name="connsiteY4" fmla="*/ 123444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152" h="1234440">
                <a:moveTo>
                  <a:pt x="1216152" y="0"/>
                </a:moveTo>
                <a:lnTo>
                  <a:pt x="914400" y="429768"/>
                </a:lnTo>
                <a:lnTo>
                  <a:pt x="640080" y="704088"/>
                </a:lnTo>
                <a:lnTo>
                  <a:pt x="374904" y="950976"/>
                </a:lnTo>
                <a:lnTo>
                  <a:pt x="0" y="1234440"/>
                </a:lnTo>
              </a:path>
            </a:pathLst>
          </a:cu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Freeform 29"/>
          <p:cNvSpPr/>
          <p:nvPr/>
        </p:nvSpPr>
        <p:spPr>
          <a:xfrm>
            <a:off x="5559552" y="1572768"/>
            <a:ext cx="1143000" cy="1234440"/>
          </a:xfrm>
          <a:custGeom>
            <a:avLst/>
            <a:gdLst>
              <a:gd name="connsiteX0" fmla="*/ 1143000 w 1143000"/>
              <a:gd name="connsiteY0" fmla="*/ 0 h 1234440"/>
              <a:gd name="connsiteX1" fmla="*/ 1051560 w 1143000"/>
              <a:gd name="connsiteY1" fmla="*/ 283464 h 1234440"/>
              <a:gd name="connsiteX2" fmla="*/ 905256 w 1143000"/>
              <a:gd name="connsiteY2" fmla="*/ 493776 h 1234440"/>
              <a:gd name="connsiteX3" fmla="*/ 685800 w 1143000"/>
              <a:gd name="connsiteY3" fmla="*/ 704088 h 1234440"/>
              <a:gd name="connsiteX4" fmla="*/ 0 w 1143000"/>
              <a:gd name="connsiteY4" fmla="*/ 123444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234440">
                <a:moveTo>
                  <a:pt x="1143000" y="0"/>
                </a:moveTo>
                <a:lnTo>
                  <a:pt x="1051560" y="283464"/>
                </a:lnTo>
                <a:lnTo>
                  <a:pt x="905256" y="493776"/>
                </a:lnTo>
                <a:lnTo>
                  <a:pt x="685800" y="704088"/>
                </a:lnTo>
                <a:lnTo>
                  <a:pt x="0" y="1234440"/>
                </a:lnTo>
              </a:path>
            </a:pathLst>
          </a:cu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2" name="Straight Arrow Connector 31"/>
          <p:cNvCxnSpPr/>
          <p:nvPr/>
        </p:nvCxnSpPr>
        <p:spPr>
          <a:xfrm flipH="1">
            <a:off x="3429000" y="1752600"/>
            <a:ext cx="914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0" y="1752600"/>
            <a:ext cx="9144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descr="Map of Connecticut"/>
          <p:cNvPicPr>
            <a:picLocks noChangeAspect="1" noChangeArrowheads="1"/>
          </p:cNvPicPr>
          <p:nvPr/>
        </p:nvPicPr>
        <p:blipFill>
          <a:blip r:embed="rId3" cstate="print"/>
          <a:srcRect r="-2913"/>
          <a:stretch>
            <a:fillRect/>
          </a:stretch>
        </p:blipFill>
        <p:spPr bwMode="auto">
          <a:xfrm>
            <a:off x="3211726" y="3581400"/>
            <a:ext cx="2720549" cy="3162534"/>
          </a:xfrm>
          <a:prstGeom prst="rect">
            <a:avLst/>
          </a:prstGeom>
          <a:noFill/>
          <a:effectLst>
            <a:outerShdw blurRad="50800" dist="38100" dir="2700000" algn="tl" rotWithShape="0">
              <a:prstClr val="black">
                <a:alpha val="40000"/>
              </a:prstClr>
            </a:outerShdw>
          </a:effectLst>
        </p:spPr>
      </p:pic>
      <p:sp>
        <p:nvSpPr>
          <p:cNvPr id="37" name="Rectangle 36"/>
          <p:cNvSpPr/>
          <p:nvPr/>
        </p:nvSpPr>
        <p:spPr>
          <a:xfrm>
            <a:off x="3276600" y="3657600"/>
            <a:ext cx="1447800" cy="2743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4800600" y="5105400"/>
            <a:ext cx="1066800" cy="1600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80">
                                          <p:stCondLst>
                                            <p:cond delay="0"/>
                                          </p:stCondLst>
                                        </p:cTn>
                                        <p:tgtEl>
                                          <p:spTgt spid="23"/>
                                        </p:tgtEl>
                                      </p:cBhvr>
                                    </p:animEffect>
                                    <p:anim calcmode="lin" valueType="num">
                                      <p:cBhvr>
                                        <p:cTn id="5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3" dur="26">
                                          <p:stCondLst>
                                            <p:cond delay="650"/>
                                          </p:stCondLst>
                                        </p:cTn>
                                        <p:tgtEl>
                                          <p:spTgt spid="23"/>
                                        </p:tgtEl>
                                      </p:cBhvr>
                                      <p:to x="100000" y="60000"/>
                                    </p:animScale>
                                    <p:animScale>
                                      <p:cBhvr>
                                        <p:cTn id="64" dur="166" decel="50000">
                                          <p:stCondLst>
                                            <p:cond delay="676"/>
                                          </p:stCondLst>
                                        </p:cTn>
                                        <p:tgtEl>
                                          <p:spTgt spid="23"/>
                                        </p:tgtEl>
                                      </p:cBhvr>
                                      <p:to x="100000" y="100000"/>
                                    </p:animScale>
                                    <p:animScale>
                                      <p:cBhvr>
                                        <p:cTn id="65" dur="26">
                                          <p:stCondLst>
                                            <p:cond delay="1312"/>
                                          </p:stCondLst>
                                        </p:cTn>
                                        <p:tgtEl>
                                          <p:spTgt spid="23"/>
                                        </p:tgtEl>
                                      </p:cBhvr>
                                      <p:to x="100000" y="80000"/>
                                    </p:animScale>
                                    <p:animScale>
                                      <p:cBhvr>
                                        <p:cTn id="66" dur="166" decel="50000">
                                          <p:stCondLst>
                                            <p:cond delay="1338"/>
                                          </p:stCondLst>
                                        </p:cTn>
                                        <p:tgtEl>
                                          <p:spTgt spid="23"/>
                                        </p:tgtEl>
                                      </p:cBhvr>
                                      <p:to x="100000" y="100000"/>
                                    </p:animScale>
                                    <p:animScale>
                                      <p:cBhvr>
                                        <p:cTn id="67" dur="26">
                                          <p:stCondLst>
                                            <p:cond delay="1642"/>
                                          </p:stCondLst>
                                        </p:cTn>
                                        <p:tgtEl>
                                          <p:spTgt spid="23"/>
                                        </p:tgtEl>
                                      </p:cBhvr>
                                      <p:to x="100000" y="90000"/>
                                    </p:animScale>
                                    <p:animScale>
                                      <p:cBhvr>
                                        <p:cTn id="68" dur="166" decel="50000">
                                          <p:stCondLst>
                                            <p:cond delay="1668"/>
                                          </p:stCondLst>
                                        </p:cTn>
                                        <p:tgtEl>
                                          <p:spTgt spid="23"/>
                                        </p:tgtEl>
                                      </p:cBhvr>
                                      <p:to x="100000" y="100000"/>
                                    </p:animScale>
                                    <p:animScale>
                                      <p:cBhvr>
                                        <p:cTn id="69" dur="26">
                                          <p:stCondLst>
                                            <p:cond delay="1808"/>
                                          </p:stCondLst>
                                        </p:cTn>
                                        <p:tgtEl>
                                          <p:spTgt spid="23"/>
                                        </p:tgtEl>
                                      </p:cBhvr>
                                      <p:to x="100000" y="95000"/>
                                    </p:animScale>
                                    <p:animScale>
                                      <p:cBhvr>
                                        <p:cTn id="70" dur="166" decel="50000">
                                          <p:stCondLst>
                                            <p:cond delay="1834"/>
                                          </p:stCondLst>
                                        </p:cTn>
                                        <p:tgtEl>
                                          <p:spTgt spid="2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10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down)">
                                      <p:cBhvr>
                                        <p:cTn id="80" dur="580">
                                          <p:stCondLst>
                                            <p:cond delay="0"/>
                                          </p:stCondLst>
                                        </p:cTn>
                                        <p:tgtEl>
                                          <p:spTgt spid="29"/>
                                        </p:tgtEl>
                                      </p:cBhvr>
                                    </p:animEffect>
                                    <p:anim calcmode="lin" valueType="num">
                                      <p:cBhvr>
                                        <p:cTn id="8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6" dur="26">
                                          <p:stCondLst>
                                            <p:cond delay="650"/>
                                          </p:stCondLst>
                                        </p:cTn>
                                        <p:tgtEl>
                                          <p:spTgt spid="29"/>
                                        </p:tgtEl>
                                      </p:cBhvr>
                                      <p:to x="100000" y="60000"/>
                                    </p:animScale>
                                    <p:animScale>
                                      <p:cBhvr>
                                        <p:cTn id="87" dur="166" decel="50000">
                                          <p:stCondLst>
                                            <p:cond delay="676"/>
                                          </p:stCondLst>
                                        </p:cTn>
                                        <p:tgtEl>
                                          <p:spTgt spid="29"/>
                                        </p:tgtEl>
                                      </p:cBhvr>
                                      <p:to x="100000" y="100000"/>
                                    </p:animScale>
                                    <p:animScale>
                                      <p:cBhvr>
                                        <p:cTn id="88" dur="26">
                                          <p:stCondLst>
                                            <p:cond delay="1312"/>
                                          </p:stCondLst>
                                        </p:cTn>
                                        <p:tgtEl>
                                          <p:spTgt spid="29"/>
                                        </p:tgtEl>
                                      </p:cBhvr>
                                      <p:to x="100000" y="80000"/>
                                    </p:animScale>
                                    <p:animScale>
                                      <p:cBhvr>
                                        <p:cTn id="89" dur="166" decel="50000">
                                          <p:stCondLst>
                                            <p:cond delay="1338"/>
                                          </p:stCondLst>
                                        </p:cTn>
                                        <p:tgtEl>
                                          <p:spTgt spid="29"/>
                                        </p:tgtEl>
                                      </p:cBhvr>
                                      <p:to x="100000" y="100000"/>
                                    </p:animScale>
                                    <p:animScale>
                                      <p:cBhvr>
                                        <p:cTn id="90" dur="26">
                                          <p:stCondLst>
                                            <p:cond delay="1642"/>
                                          </p:stCondLst>
                                        </p:cTn>
                                        <p:tgtEl>
                                          <p:spTgt spid="29"/>
                                        </p:tgtEl>
                                      </p:cBhvr>
                                      <p:to x="100000" y="90000"/>
                                    </p:animScale>
                                    <p:animScale>
                                      <p:cBhvr>
                                        <p:cTn id="91" dur="166" decel="50000">
                                          <p:stCondLst>
                                            <p:cond delay="1668"/>
                                          </p:stCondLst>
                                        </p:cTn>
                                        <p:tgtEl>
                                          <p:spTgt spid="29"/>
                                        </p:tgtEl>
                                      </p:cBhvr>
                                      <p:to x="100000" y="100000"/>
                                    </p:animScale>
                                    <p:animScale>
                                      <p:cBhvr>
                                        <p:cTn id="92" dur="26">
                                          <p:stCondLst>
                                            <p:cond delay="1808"/>
                                          </p:stCondLst>
                                        </p:cTn>
                                        <p:tgtEl>
                                          <p:spTgt spid="29"/>
                                        </p:tgtEl>
                                      </p:cBhvr>
                                      <p:to x="100000" y="95000"/>
                                    </p:animScale>
                                    <p:animScale>
                                      <p:cBhvr>
                                        <p:cTn id="93" dur="166" decel="50000">
                                          <p:stCondLst>
                                            <p:cond delay="1834"/>
                                          </p:stCondLst>
                                        </p:cTn>
                                        <p:tgtEl>
                                          <p:spTgt spid="29"/>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down)">
                                      <p:cBhvr>
                                        <p:cTn id="96" dur="580">
                                          <p:stCondLst>
                                            <p:cond delay="0"/>
                                          </p:stCondLst>
                                        </p:cTn>
                                        <p:tgtEl>
                                          <p:spTgt spid="30"/>
                                        </p:tgtEl>
                                      </p:cBhvr>
                                    </p:animEffect>
                                    <p:anim calcmode="lin" valueType="num">
                                      <p:cBhvr>
                                        <p:cTn id="9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2" dur="26">
                                          <p:stCondLst>
                                            <p:cond delay="650"/>
                                          </p:stCondLst>
                                        </p:cTn>
                                        <p:tgtEl>
                                          <p:spTgt spid="30"/>
                                        </p:tgtEl>
                                      </p:cBhvr>
                                      <p:to x="100000" y="60000"/>
                                    </p:animScale>
                                    <p:animScale>
                                      <p:cBhvr>
                                        <p:cTn id="103" dur="166" decel="50000">
                                          <p:stCondLst>
                                            <p:cond delay="676"/>
                                          </p:stCondLst>
                                        </p:cTn>
                                        <p:tgtEl>
                                          <p:spTgt spid="30"/>
                                        </p:tgtEl>
                                      </p:cBhvr>
                                      <p:to x="100000" y="100000"/>
                                    </p:animScale>
                                    <p:animScale>
                                      <p:cBhvr>
                                        <p:cTn id="104" dur="26">
                                          <p:stCondLst>
                                            <p:cond delay="1312"/>
                                          </p:stCondLst>
                                        </p:cTn>
                                        <p:tgtEl>
                                          <p:spTgt spid="30"/>
                                        </p:tgtEl>
                                      </p:cBhvr>
                                      <p:to x="100000" y="80000"/>
                                    </p:animScale>
                                    <p:animScale>
                                      <p:cBhvr>
                                        <p:cTn id="105" dur="166" decel="50000">
                                          <p:stCondLst>
                                            <p:cond delay="1338"/>
                                          </p:stCondLst>
                                        </p:cTn>
                                        <p:tgtEl>
                                          <p:spTgt spid="30"/>
                                        </p:tgtEl>
                                      </p:cBhvr>
                                      <p:to x="100000" y="100000"/>
                                    </p:animScale>
                                    <p:animScale>
                                      <p:cBhvr>
                                        <p:cTn id="106" dur="26">
                                          <p:stCondLst>
                                            <p:cond delay="1642"/>
                                          </p:stCondLst>
                                        </p:cTn>
                                        <p:tgtEl>
                                          <p:spTgt spid="30"/>
                                        </p:tgtEl>
                                      </p:cBhvr>
                                      <p:to x="100000" y="90000"/>
                                    </p:animScale>
                                    <p:animScale>
                                      <p:cBhvr>
                                        <p:cTn id="107" dur="166" decel="50000">
                                          <p:stCondLst>
                                            <p:cond delay="1668"/>
                                          </p:stCondLst>
                                        </p:cTn>
                                        <p:tgtEl>
                                          <p:spTgt spid="30"/>
                                        </p:tgtEl>
                                      </p:cBhvr>
                                      <p:to x="100000" y="100000"/>
                                    </p:animScale>
                                    <p:animScale>
                                      <p:cBhvr>
                                        <p:cTn id="108" dur="26">
                                          <p:stCondLst>
                                            <p:cond delay="1808"/>
                                          </p:stCondLst>
                                        </p:cTn>
                                        <p:tgtEl>
                                          <p:spTgt spid="30"/>
                                        </p:tgtEl>
                                      </p:cBhvr>
                                      <p:to x="100000" y="95000"/>
                                    </p:animScale>
                                    <p:animScale>
                                      <p:cBhvr>
                                        <p:cTn id="109" dur="166" decel="50000">
                                          <p:stCondLst>
                                            <p:cond delay="1834"/>
                                          </p:stCondLst>
                                        </p:cTn>
                                        <p:tgtEl>
                                          <p:spTgt spid="30"/>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wipe(up)">
                                      <p:cBhvr>
                                        <p:cTn id="114" dur="1000"/>
                                        <p:tgtEl>
                                          <p:spTgt spid="25"/>
                                        </p:tgtEl>
                                      </p:cBhvr>
                                    </p:animEffect>
                                  </p:childTnLst>
                                </p:cTn>
                              </p:par>
                            </p:childTnLst>
                          </p:cTn>
                        </p:par>
                        <p:par>
                          <p:cTn id="115" fill="hold">
                            <p:stCondLst>
                              <p:cond delay="1000"/>
                            </p:stCondLst>
                            <p:childTnLst>
                              <p:par>
                                <p:cTn id="116" presetID="22" presetClass="entr" presetSubtype="1" fill="hold" grpId="0" nodeType="after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wipe(up)">
                                      <p:cBhvr>
                                        <p:cTn id="118" dur="1000"/>
                                        <p:tgtEl>
                                          <p:spTgt spid="26"/>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wipe(up)">
                                      <p:cBhvr>
                                        <p:cTn id="123" dur="1000"/>
                                        <p:tgtEl>
                                          <p:spTgt spid="27"/>
                                        </p:tgtEl>
                                      </p:cBhvr>
                                    </p:animEffect>
                                  </p:childTnLst>
                                </p:cTn>
                              </p:par>
                            </p:childTnLst>
                          </p:cTn>
                        </p:par>
                        <p:par>
                          <p:cTn id="124" fill="hold">
                            <p:stCondLst>
                              <p:cond delay="1000"/>
                            </p:stCondLst>
                            <p:childTnLst>
                              <p:par>
                                <p:cTn id="125" presetID="22" presetClass="entr" presetSubtype="1"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up)">
                                      <p:cBhvr>
                                        <p:cTn id="127" dur="1000"/>
                                        <p:tgtEl>
                                          <p:spTgt spid="2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2" repeatCount="indefinite" fill="hold"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right)">
                                      <p:cBhvr>
                                        <p:cTn id="132" dur="1000"/>
                                        <p:tgtEl>
                                          <p:spTgt spid="32"/>
                                        </p:tgtEl>
                                      </p:cBhvr>
                                    </p:animEffect>
                                  </p:childTnLst>
                                </p:cTn>
                              </p:par>
                              <p:par>
                                <p:cTn id="133" presetID="22" presetClass="entr" presetSubtype="8" repeatCount="indefinite" fill="hold" nodeType="with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wipe(left)">
                                      <p:cBhvr>
                                        <p:cTn id="135" dur="1000"/>
                                        <p:tgtEl>
                                          <p:spTgt spid="33"/>
                                        </p:tgtEl>
                                      </p:cBhvr>
                                    </p:animEffect>
                                  </p:childTnLst>
                                </p:cTn>
                              </p:par>
                            </p:childTnLst>
                          </p:cTn>
                        </p:par>
                      </p:childTnLst>
                    </p:cTn>
                  </p:par>
                  <p:par>
                    <p:cTn id="136" fill="hold">
                      <p:stCondLst>
                        <p:cond delay="indefinite"/>
                      </p:stCondLst>
                      <p:childTnLst>
                        <p:par>
                          <p:cTn id="137" fill="hold">
                            <p:stCondLst>
                              <p:cond delay="0"/>
                            </p:stCondLst>
                            <p:childTnLst>
                              <p:par>
                                <p:cTn id="138" presetID="51" presetClass="entr" presetSubtype="0" fill="hold" grpId="0" nodeType="clickEffect">
                                  <p:stCondLst>
                                    <p:cond delay="0"/>
                                  </p:stCondLst>
                                  <p:childTnLst>
                                    <p:set>
                                      <p:cBhvr>
                                        <p:cTn id="139" dur="1" fill="hold">
                                          <p:stCondLst>
                                            <p:cond delay="0"/>
                                          </p:stCondLst>
                                        </p:cTn>
                                        <p:tgtEl>
                                          <p:spTgt spid="15"/>
                                        </p:tgtEl>
                                        <p:attrNameLst>
                                          <p:attrName>style.visibility</p:attrName>
                                        </p:attrNameLst>
                                      </p:cBhvr>
                                      <p:to>
                                        <p:strVal val="visible"/>
                                      </p:to>
                                    </p:set>
                                    <p:animEffect transition="in" filter="fade">
                                      <p:cBhvr>
                                        <p:cTn id="140" dur="770" decel="100000"/>
                                        <p:tgtEl>
                                          <p:spTgt spid="15"/>
                                        </p:tgtEl>
                                      </p:cBhvr>
                                    </p:animEffect>
                                    <p:animScale>
                                      <p:cBhvr>
                                        <p:cTn id="141" dur="770" decel="100000"/>
                                        <p:tgtEl>
                                          <p:spTgt spid="15"/>
                                        </p:tgtEl>
                                      </p:cBhvr>
                                      <p:from x="10000" y="10000"/>
                                      <p:to x="200000" y="450000"/>
                                    </p:animScale>
                                    <p:animScale>
                                      <p:cBhvr>
                                        <p:cTn id="142" dur="1230" accel="100000" fill="hold">
                                          <p:stCondLst>
                                            <p:cond delay="770"/>
                                          </p:stCondLst>
                                        </p:cTn>
                                        <p:tgtEl>
                                          <p:spTgt spid="15"/>
                                        </p:tgtEl>
                                      </p:cBhvr>
                                      <p:from x="200000" y="450000"/>
                                      <p:to x="100000" y="100000"/>
                                    </p:animScale>
                                    <p:set>
                                      <p:cBhvr>
                                        <p:cTn id="143" dur="770" fill="hold"/>
                                        <p:tgtEl>
                                          <p:spTgt spid="15"/>
                                        </p:tgtEl>
                                        <p:attrNameLst>
                                          <p:attrName>ppt_x</p:attrName>
                                        </p:attrNameLst>
                                      </p:cBhvr>
                                      <p:to>
                                        <p:strVal val="(0.5)"/>
                                      </p:to>
                                    </p:set>
                                    <p:anim from="(0.5)" to="(#ppt_x)" calcmode="lin" valueType="num">
                                      <p:cBhvr>
                                        <p:cTn id="144" dur="1230" accel="100000" fill="hold">
                                          <p:stCondLst>
                                            <p:cond delay="770"/>
                                          </p:stCondLst>
                                        </p:cTn>
                                        <p:tgtEl>
                                          <p:spTgt spid="15"/>
                                        </p:tgtEl>
                                        <p:attrNameLst>
                                          <p:attrName>ppt_x</p:attrName>
                                        </p:attrNameLst>
                                      </p:cBhvr>
                                    </p:anim>
                                    <p:set>
                                      <p:cBhvr>
                                        <p:cTn id="145" dur="770" fill="hold"/>
                                        <p:tgtEl>
                                          <p:spTgt spid="15"/>
                                        </p:tgtEl>
                                        <p:attrNameLst>
                                          <p:attrName>ppt_y</p:attrName>
                                        </p:attrNameLst>
                                      </p:cBhvr>
                                      <p:to>
                                        <p:strVal val="(#ppt_y+0.4)"/>
                                      </p:to>
                                    </p:set>
                                    <p:anim from="(#ppt_y+0.4)" to="(#ppt_y)" calcmode="lin" valueType="num">
                                      <p:cBhvr>
                                        <p:cTn id="146" dur="1230" accel="100000" fill="hold">
                                          <p:stCondLst>
                                            <p:cond delay="770"/>
                                          </p:stCondLst>
                                        </p:cTn>
                                        <p:tgtEl>
                                          <p:spTgt spid="15"/>
                                        </p:tgtEl>
                                        <p:attrNameLst>
                                          <p:attrName>ppt_y</p:attrName>
                                        </p:attrNameLst>
                                      </p:cBhvr>
                                    </p:anim>
                                  </p:childTnLst>
                                </p:cTn>
                              </p:par>
                            </p:childTnLst>
                          </p:cTn>
                        </p:par>
                      </p:childTnLst>
                    </p:cTn>
                  </p:par>
                  <p:par>
                    <p:cTn id="147" fill="hold">
                      <p:stCondLst>
                        <p:cond delay="indefinite"/>
                      </p:stCondLst>
                      <p:childTnLst>
                        <p:par>
                          <p:cTn id="148" fill="hold">
                            <p:stCondLst>
                              <p:cond delay="0"/>
                            </p:stCondLst>
                            <p:childTnLst>
                              <p:par>
                                <p:cTn id="149" presetID="53" presetClass="entr" presetSubtype="0" fill="hold" nodeType="clickEffect">
                                  <p:stCondLst>
                                    <p:cond delay="0"/>
                                  </p:stCondLst>
                                  <p:childTnLst>
                                    <p:set>
                                      <p:cBhvr>
                                        <p:cTn id="150" dur="1" fill="hold">
                                          <p:stCondLst>
                                            <p:cond delay="0"/>
                                          </p:stCondLst>
                                        </p:cTn>
                                        <p:tgtEl>
                                          <p:spTgt spid="12"/>
                                        </p:tgtEl>
                                        <p:attrNameLst>
                                          <p:attrName>style.visibility</p:attrName>
                                        </p:attrNameLst>
                                      </p:cBhvr>
                                      <p:to>
                                        <p:strVal val="visible"/>
                                      </p:to>
                                    </p:set>
                                    <p:anim calcmode="lin" valueType="num">
                                      <p:cBhvr>
                                        <p:cTn id="151" dur="500" fill="hold"/>
                                        <p:tgtEl>
                                          <p:spTgt spid="12"/>
                                        </p:tgtEl>
                                        <p:attrNameLst>
                                          <p:attrName>ppt_w</p:attrName>
                                        </p:attrNameLst>
                                      </p:cBhvr>
                                      <p:tavLst>
                                        <p:tav tm="0">
                                          <p:val>
                                            <p:fltVal val="0"/>
                                          </p:val>
                                        </p:tav>
                                        <p:tav tm="100000">
                                          <p:val>
                                            <p:strVal val="#ppt_w"/>
                                          </p:val>
                                        </p:tav>
                                      </p:tavLst>
                                    </p:anim>
                                    <p:anim calcmode="lin" valueType="num">
                                      <p:cBhvr>
                                        <p:cTn id="152" dur="500" fill="hold"/>
                                        <p:tgtEl>
                                          <p:spTgt spid="12"/>
                                        </p:tgtEl>
                                        <p:attrNameLst>
                                          <p:attrName>ppt_h</p:attrName>
                                        </p:attrNameLst>
                                      </p:cBhvr>
                                      <p:tavLst>
                                        <p:tav tm="0">
                                          <p:val>
                                            <p:fltVal val="0"/>
                                          </p:val>
                                        </p:tav>
                                        <p:tav tm="100000">
                                          <p:val>
                                            <p:strVal val="#ppt_h"/>
                                          </p:val>
                                        </p:tav>
                                      </p:tavLst>
                                    </p:anim>
                                    <p:animEffect transition="in" filter="fade">
                                      <p:cBhvr>
                                        <p:cTn id="153" dur="500"/>
                                        <p:tgtEl>
                                          <p:spTgt spid="12"/>
                                        </p:tgtEl>
                                      </p:cBhvr>
                                    </p:animEffect>
                                  </p:childTnLst>
                                </p:cTn>
                              </p:par>
                            </p:childTnLst>
                          </p:cTn>
                        </p:par>
                      </p:childTnLst>
                    </p:cTn>
                  </p:par>
                  <p:par>
                    <p:cTn id="154" fill="hold">
                      <p:stCondLst>
                        <p:cond delay="indefinite"/>
                      </p:stCondLst>
                      <p:childTnLst>
                        <p:par>
                          <p:cTn id="155" fill="hold">
                            <p:stCondLst>
                              <p:cond delay="0"/>
                            </p:stCondLst>
                            <p:childTnLst>
                              <p:par>
                                <p:cTn id="156" presetID="53" presetClass="entr" presetSubtype="0" fill="hold" grpId="0" nodeType="click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p:cTn id="158" dur="500" fill="hold"/>
                                        <p:tgtEl>
                                          <p:spTgt spid="37"/>
                                        </p:tgtEl>
                                        <p:attrNameLst>
                                          <p:attrName>ppt_w</p:attrName>
                                        </p:attrNameLst>
                                      </p:cBhvr>
                                      <p:tavLst>
                                        <p:tav tm="0">
                                          <p:val>
                                            <p:fltVal val="0"/>
                                          </p:val>
                                        </p:tav>
                                        <p:tav tm="100000">
                                          <p:val>
                                            <p:strVal val="#ppt_w"/>
                                          </p:val>
                                        </p:tav>
                                      </p:tavLst>
                                    </p:anim>
                                    <p:anim calcmode="lin" valueType="num">
                                      <p:cBhvr>
                                        <p:cTn id="159" dur="500" fill="hold"/>
                                        <p:tgtEl>
                                          <p:spTgt spid="37"/>
                                        </p:tgtEl>
                                        <p:attrNameLst>
                                          <p:attrName>ppt_h</p:attrName>
                                        </p:attrNameLst>
                                      </p:cBhvr>
                                      <p:tavLst>
                                        <p:tav tm="0">
                                          <p:val>
                                            <p:fltVal val="0"/>
                                          </p:val>
                                        </p:tav>
                                        <p:tav tm="100000">
                                          <p:val>
                                            <p:strVal val="#ppt_h"/>
                                          </p:val>
                                        </p:tav>
                                      </p:tavLst>
                                    </p:anim>
                                    <p:animEffect transition="in" filter="fade">
                                      <p:cBhvr>
                                        <p:cTn id="160" dur="500"/>
                                        <p:tgtEl>
                                          <p:spTgt spid="37"/>
                                        </p:tgtEl>
                                      </p:cBhvr>
                                    </p:animEffect>
                                  </p:childTnLst>
                                </p:cTn>
                              </p:par>
                            </p:childTnLst>
                          </p:cTn>
                        </p:par>
                      </p:childTnLst>
                    </p:cTn>
                  </p:par>
                  <p:par>
                    <p:cTn id="161" fill="hold">
                      <p:stCondLst>
                        <p:cond delay="indefinite"/>
                      </p:stCondLst>
                      <p:childTnLst>
                        <p:par>
                          <p:cTn id="162" fill="hold">
                            <p:stCondLst>
                              <p:cond delay="0"/>
                            </p:stCondLst>
                            <p:childTnLst>
                              <p:par>
                                <p:cTn id="163" presetID="35" presetClass="path" presetSubtype="0" accel="50000" decel="50000" fill="hold" grpId="1" nodeType="clickEffect">
                                  <p:stCondLst>
                                    <p:cond delay="0"/>
                                  </p:stCondLst>
                                  <p:childTnLst>
                                    <p:animMotion origin="layout" path="M 5.55112E-17 -3.33333E-6 L -0.30417 -0.41111 " pathEditMode="relative" rAng="0" ptsTypes="AA">
                                      <p:cBhvr>
                                        <p:cTn id="164" dur="2000" fill="hold"/>
                                        <p:tgtEl>
                                          <p:spTgt spid="37"/>
                                        </p:tgtEl>
                                        <p:attrNameLst>
                                          <p:attrName>ppt_x</p:attrName>
                                          <p:attrName>ppt_y</p:attrName>
                                        </p:attrNameLst>
                                      </p:cBhvr>
                                      <p:rCtr x="-15200" y="-20600"/>
                                    </p:animMotion>
                                  </p:childTnLst>
                                </p:cTn>
                              </p:par>
                              <p:par>
                                <p:cTn id="165" presetID="22" presetClass="entr" presetSubtype="1" fill="hold" nodeType="withEffect">
                                  <p:stCondLst>
                                    <p:cond delay="0"/>
                                  </p:stCondLst>
                                  <p:childTnLst>
                                    <p:set>
                                      <p:cBhvr>
                                        <p:cTn id="166" dur="1" fill="hold">
                                          <p:stCondLst>
                                            <p:cond delay="0"/>
                                          </p:stCondLst>
                                        </p:cTn>
                                        <p:tgtEl>
                                          <p:spTgt spid="11"/>
                                        </p:tgtEl>
                                        <p:attrNameLst>
                                          <p:attrName>style.visibility</p:attrName>
                                        </p:attrNameLst>
                                      </p:cBhvr>
                                      <p:to>
                                        <p:strVal val="visible"/>
                                      </p:to>
                                    </p:set>
                                    <p:animEffect transition="in" filter="wipe(up)">
                                      <p:cBhvr>
                                        <p:cTn id="167" dur="5000"/>
                                        <p:tgtEl>
                                          <p:spTgt spid="11"/>
                                        </p:tgtEl>
                                      </p:cBhvr>
                                    </p:animEffect>
                                  </p:childTnLst>
                                </p:cTn>
                              </p:par>
                              <p:par>
                                <p:cTn id="168" presetID="10" presetClass="exit" presetSubtype="0" fill="hold" grpId="2" nodeType="withEffect">
                                  <p:stCondLst>
                                    <p:cond delay="0"/>
                                  </p:stCondLst>
                                  <p:childTnLst>
                                    <p:animEffect transition="out" filter="fade">
                                      <p:cBhvr>
                                        <p:cTn id="169" dur="2000"/>
                                        <p:tgtEl>
                                          <p:spTgt spid="37"/>
                                        </p:tgtEl>
                                      </p:cBhvr>
                                    </p:animEffect>
                                    <p:set>
                                      <p:cBhvr>
                                        <p:cTn id="170" dur="1" fill="hold">
                                          <p:stCondLst>
                                            <p:cond delay="1999"/>
                                          </p:stCondLst>
                                        </p:cTn>
                                        <p:tgtEl>
                                          <p:spTgt spid="37"/>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53" presetClass="entr" presetSubtype="0" fill="hold" grpId="0" nodeType="clickEffect">
                                  <p:stCondLst>
                                    <p:cond delay="0"/>
                                  </p:stCondLst>
                                  <p:childTnLst>
                                    <p:set>
                                      <p:cBhvr>
                                        <p:cTn id="174" dur="1" fill="hold">
                                          <p:stCondLst>
                                            <p:cond delay="0"/>
                                          </p:stCondLst>
                                        </p:cTn>
                                        <p:tgtEl>
                                          <p:spTgt spid="38"/>
                                        </p:tgtEl>
                                        <p:attrNameLst>
                                          <p:attrName>style.visibility</p:attrName>
                                        </p:attrNameLst>
                                      </p:cBhvr>
                                      <p:to>
                                        <p:strVal val="visible"/>
                                      </p:to>
                                    </p:set>
                                    <p:anim calcmode="lin" valueType="num">
                                      <p:cBhvr>
                                        <p:cTn id="175" dur="500" fill="hold"/>
                                        <p:tgtEl>
                                          <p:spTgt spid="38"/>
                                        </p:tgtEl>
                                        <p:attrNameLst>
                                          <p:attrName>ppt_w</p:attrName>
                                        </p:attrNameLst>
                                      </p:cBhvr>
                                      <p:tavLst>
                                        <p:tav tm="0">
                                          <p:val>
                                            <p:fltVal val="0"/>
                                          </p:val>
                                        </p:tav>
                                        <p:tav tm="100000">
                                          <p:val>
                                            <p:strVal val="#ppt_w"/>
                                          </p:val>
                                        </p:tav>
                                      </p:tavLst>
                                    </p:anim>
                                    <p:anim calcmode="lin" valueType="num">
                                      <p:cBhvr>
                                        <p:cTn id="176" dur="500" fill="hold"/>
                                        <p:tgtEl>
                                          <p:spTgt spid="38"/>
                                        </p:tgtEl>
                                        <p:attrNameLst>
                                          <p:attrName>ppt_h</p:attrName>
                                        </p:attrNameLst>
                                      </p:cBhvr>
                                      <p:tavLst>
                                        <p:tav tm="0">
                                          <p:val>
                                            <p:fltVal val="0"/>
                                          </p:val>
                                        </p:tav>
                                        <p:tav tm="100000">
                                          <p:val>
                                            <p:strVal val="#ppt_h"/>
                                          </p:val>
                                        </p:tav>
                                      </p:tavLst>
                                    </p:anim>
                                    <p:animEffect transition="in" filter="fade">
                                      <p:cBhvr>
                                        <p:cTn id="177" dur="500"/>
                                        <p:tgtEl>
                                          <p:spTgt spid="38"/>
                                        </p:tgtEl>
                                      </p:cBhvr>
                                    </p:animEffect>
                                  </p:childTnLst>
                                </p:cTn>
                              </p:par>
                            </p:childTnLst>
                          </p:cTn>
                        </p:par>
                      </p:childTnLst>
                    </p:cTn>
                  </p:par>
                  <p:par>
                    <p:cTn id="178" fill="hold">
                      <p:stCondLst>
                        <p:cond delay="indefinite"/>
                      </p:stCondLst>
                      <p:childTnLst>
                        <p:par>
                          <p:cTn id="179" fill="hold">
                            <p:stCondLst>
                              <p:cond delay="0"/>
                            </p:stCondLst>
                            <p:childTnLst>
                              <p:par>
                                <p:cTn id="180" presetID="35" presetClass="path" presetSubtype="0" accel="50000" decel="50000" fill="hold" grpId="1" nodeType="clickEffect">
                                  <p:stCondLst>
                                    <p:cond delay="0"/>
                                  </p:stCondLst>
                                  <p:childTnLst>
                                    <p:animMotion origin="layout" path="M -3.33333E-6 -1.11111E-6 L 0.225 -0.50555 " pathEditMode="relative" rAng="0" ptsTypes="AA">
                                      <p:cBhvr>
                                        <p:cTn id="181" dur="2000" fill="hold"/>
                                        <p:tgtEl>
                                          <p:spTgt spid="38"/>
                                        </p:tgtEl>
                                        <p:attrNameLst>
                                          <p:attrName>ppt_x</p:attrName>
                                          <p:attrName>ppt_y</p:attrName>
                                        </p:attrNameLst>
                                      </p:cBhvr>
                                      <p:rCtr x="11200" y="-25300"/>
                                    </p:animMotion>
                                  </p:childTnLst>
                                </p:cTn>
                              </p:par>
                              <p:par>
                                <p:cTn id="182" presetID="22" presetClass="entr" presetSubtype="1" fill="hold" nodeType="withEffect">
                                  <p:stCondLst>
                                    <p:cond delay="0"/>
                                  </p:stCondLst>
                                  <p:childTnLst>
                                    <p:set>
                                      <p:cBhvr>
                                        <p:cTn id="183" dur="1" fill="hold">
                                          <p:stCondLst>
                                            <p:cond delay="0"/>
                                          </p:stCondLst>
                                        </p:cTn>
                                        <p:tgtEl>
                                          <p:spTgt spid="13"/>
                                        </p:tgtEl>
                                        <p:attrNameLst>
                                          <p:attrName>style.visibility</p:attrName>
                                        </p:attrNameLst>
                                      </p:cBhvr>
                                      <p:to>
                                        <p:strVal val="visible"/>
                                      </p:to>
                                    </p:set>
                                    <p:animEffect transition="in" filter="wipe(up)">
                                      <p:cBhvr>
                                        <p:cTn id="184" dur="5000"/>
                                        <p:tgtEl>
                                          <p:spTgt spid="13"/>
                                        </p:tgtEl>
                                      </p:cBhvr>
                                    </p:animEffect>
                                  </p:childTnLst>
                                </p:cTn>
                              </p:par>
                              <p:par>
                                <p:cTn id="185" presetID="10" presetClass="exit" presetSubtype="0" fill="hold" grpId="2" nodeType="withEffect">
                                  <p:stCondLst>
                                    <p:cond delay="0"/>
                                  </p:stCondLst>
                                  <p:childTnLst>
                                    <p:animEffect transition="out" filter="fade">
                                      <p:cBhvr>
                                        <p:cTn id="186" dur="2000"/>
                                        <p:tgtEl>
                                          <p:spTgt spid="38"/>
                                        </p:tgtEl>
                                      </p:cBhvr>
                                    </p:animEffect>
                                    <p:set>
                                      <p:cBhvr>
                                        <p:cTn id="187" dur="1" fill="hold">
                                          <p:stCondLst>
                                            <p:cond delay="1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P spid="18" grpId="0"/>
      <p:bldP spid="23" grpId="0"/>
      <p:bldP spid="25" grpId="0" animBg="1"/>
      <p:bldP spid="26" grpId="0"/>
      <p:bldP spid="27" grpId="0" animBg="1"/>
      <p:bldP spid="28" grpId="0"/>
      <p:bldP spid="29" grpId="0" animBg="1"/>
      <p:bldP spid="30" grpId="0" animBg="1"/>
      <p:bldP spid="37" grpId="0" animBg="1"/>
      <p:bldP spid="37" grpId="1" animBg="1"/>
      <p:bldP spid="37" grpId="2" animBg="1"/>
      <p:bldP spid="38" grpId="0" animBg="1"/>
      <p:bldP spid="38" grpId="1" animBg="1"/>
      <p:bldP spid="38"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geologic scale.bmp"/>
          <p:cNvPicPr>
            <a:picLocks noChangeAspect="1"/>
          </p:cNvPicPr>
          <p:nvPr/>
        </p:nvPicPr>
        <p:blipFill>
          <a:blip r:embed="rId3" cstate="print"/>
          <a:srcRect l="2226" t="2531"/>
          <a:stretch>
            <a:fillRect/>
          </a:stretch>
        </p:blipFill>
        <p:spPr bwMode="auto">
          <a:xfrm>
            <a:off x="0" y="889000"/>
            <a:ext cx="4495800" cy="5969000"/>
          </a:xfrm>
          <a:prstGeom prst="rect">
            <a:avLst/>
          </a:prstGeom>
          <a:noFill/>
          <a:ln w="9525">
            <a:noFill/>
            <a:miter lim="800000"/>
            <a:headEnd/>
            <a:tailEnd/>
          </a:ln>
        </p:spPr>
      </p:pic>
      <p:sp>
        <p:nvSpPr>
          <p:cNvPr id="62466" name="TextBox 2"/>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ISLAND FORMATION OVERVIEW</a:t>
            </a:r>
          </a:p>
        </p:txBody>
      </p:sp>
      <p:sp>
        <p:nvSpPr>
          <p:cNvPr id="62467"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B8048D2A-CFC3-4369-898A-66A929D00CD0}" type="slidenum">
              <a:rPr lang="en-US" sz="1200" b="1" smtClean="0">
                <a:solidFill>
                  <a:schemeClr val="tx1"/>
                </a:solidFill>
                <a:latin typeface="Calibri" pitchFamily="34" charset="0"/>
              </a:rPr>
              <a:pPr fontAlgn="base">
                <a:spcBef>
                  <a:spcPct val="0"/>
                </a:spcBef>
                <a:spcAft>
                  <a:spcPct val="0"/>
                </a:spcAft>
                <a:defRPr/>
              </a:pPr>
              <a:t>28</a:t>
            </a:fld>
            <a:endParaRPr lang="en-US" sz="1200" b="1" dirty="0">
              <a:solidFill>
                <a:schemeClr val="tx1"/>
              </a:solidFill>
              <a:latin typeface="Calibri"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52388" y="862013"/>
            <a:ext cx="9091612" cy="2566987"/>
          </a:xfrm>
          <a:prstGeom prst="rect">
            <a:avLst/>
          </a:prstGeom>
          <a:noFill/>
          <a:ln w="9525">
            <a:noFill/>
            <a:miter lim="800000"/>
            <a:headEnd/>
            <a:tailEnd/>
          </a:ln>
        </p:spPr>
      </p:pic>
      <p:pic>
        <p:nvPicPr>
          <p:cNvPr id="62469" name="Picture 2"/>
          <p:cNvPicPr>
            <a:picLocks noChangeAspect="1" noChangeArrowheads="1"/>
          </p:cNvPicPr>
          <p:nvPr/>
        </p:nvPicPr>
        <p:blipFill>
          <a:blip r:embed="rId5" cstate="print"/>
          <a:srcRect/>
          <a:stretch>
            <a:fillRect/>
          </a:stretch>
        </p:blipFill>
        <p:spPr bwMode="auto">
          <a:xfrm>
            <a:off x="-8458200" y="0"/>
            <a:ext cx="8043862" cy="6029325"/>
          </a:xfrm>
          <a:prstGeom prst="rect">
            <a:avLst/>
          </a:prstGeom>
          <a:noFill/>
          <a:ln w="9525">
            <a:noFill/>
            <a:miter lim="800000"/>
            <a:headEnd/>
            <a:tailEnd/>
          </a:ln>
        </p:spPr>
      </p:pic>
      <p:sp>
        <p:nvSpPr>
          <p:cNvPr id="6" name="Freeform 5"/>
          <p:cNvSpPr/>
          <p:nvPr/>
        </p:nvSpPr>
        <p:spPr>
          <a:xfrm>
            <a:off x="690563" y="1779588"/>
            <a:ext cx="1160462" cy="855662"/>
          </a:xfrm>
          <a:custGeom>
            <a:avLst/>
            <a:gdLst>
              <a:gd name="connsiteX0" fmla="*/ 0 w 1161142"/>
              <a:gd name="connsiteY0" fmla="*/ 827315 h 856343"/>
              <a:gd name="connsiteX1" fmla="*/ 0 w 1161142"/>
              <a:gd name="connsiteY1" fmla="*/ 711200 h 856343"/>
              <a:gd name="connsiteX2" fmla="*/ 246742 w 1161142"/>
              <a:gd name="connsiteY2" fmla="*/ 537029 h 856343"/>
              <a:gd name="connsiteX3" fmla="*/ 493485 w 1161142"/>
              <a:gd name="connsiteY3" fmla="*/ 319315 h 856343"/>
              <a:gd name="connsiteX4" fmla="*/ 653142 w 1161142"/>
              <a:gd name="connsiteY4" fmla="*/ 188686 h 856343"/>
              <a:gd name="connsiteX5" fmla="*/ 856342 w 1161142"/>
              <a:gd name="connsiteY5" fmla="*/ 72572 h 856343"/>
              <a:gd name="connsiteX6" fmla="*/ 1030514 w 1161142"/>
              <a:gd name="connsiteY6" fmla="*/ 29029 h 856343"/>
              <a:gd name="connsiteX7" fmla="*/ 1161142 w 1161142"/>
              <a:gd name="connsiteY7" fmla="*/ 0 h 856343"/>
              <a:gd name="connsiteX8" fmla="*/ 1088571 w 1161142"/>
              <a:gd name="connsiteY8" fmla="*/ 87086 h 856343"/>
              <a:gd name="connsiteX9" fmla="*/ 986971 w 1161142"/>
              <a:gd name="connsiteY9" fmla="*/ 188686 h 856343"/>
              <a:gd name="connsiteX10" fmla="*/ 798285 w 1161142"/>
              <a:gd name="connsiteY10" fmla="*/ 319315 h 856343"/>
              <a:gd name="connsiteX11" fmla="*/ 566057 w 1161142"/>
              <a:gd name="connsiteY11" fmla="*/ 478972 h 856343"/>
              <a:gd name="connsiteX12" fmla="*/ 566057 w 1161142"/>
              <a:gd name="connsiteY12" fmla="*/ 609600 h 856343"/>
              <a:gd name="connsiteX13" fmla="*/ 827314 w 1161142"/>
              <a:gd name="connsiteY13" fmla="*/ 391886 h 856343"/>
              <a:gd name="connsiteX14" fmla="*/ 827314 w 1161142"/>
              <a:gd name="connsiteY14" fmla="*/ 391886 h 856343"/>
              <a:gd name="connsiteX15" fmla="*/ 725714 w 1161142"/>
              <a:gd name="connsiteY15" fmla="*/ 566057 h 856343"/>
              <a:gd name="connsiteX16" fmla="*/ 203200 w 1161142"/>
              <a:gd name="connsiteY16" fmla="*/ 856343 h 856343"/>
              <a:gd name="connsiteX17" fmla="*/ 0 w 1161142"/>
              <a:gd name="connsiteY17" fmla="*/ 82731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1142" h="856343">
                <a:moveTo>
                  <a:pt x="0" y="827315"/>
                </a:moveTo>
                <a:lnTo>
                  <a:pt x="0" y="711200"/>
                </a:lnTo>
                <a:lnTo>
                  <a:pt x="246742" y="537029"/>
                </a:lnTo>
                <a:lnTo>
                  <a:pt x="493485" y="319315"/>
                </a:lnTo>
                <a:lnTo>
                  <a:pt x="653142" y="188686"/>
                </a:lnTo>
                <a:lnTo>
                  <a:pt x="856342" y="72572"/>
                </a:lnTo>
                <a:lnTo>
                  <a:pt x="1030514" y="29029"/>
                </a:lnTo>
                <a:lnTo>
                  <a:pt x="1161142" y="0"/>
                </a:lnTo>
                <a:lnTo>
                  <a:pt x="1088571" y="87086"/>
                </a:lnTo>
                <a:lnTo>
                  <a:pt x="986971" y="188686"/>
                </a:lnTo>
                <a:lnTo>
                  <a:pt x="798285" y="319315"/>
                </a:lnTo>
                <a:lnTo>
                  <a:pt x="566057" y="478972"/>
                </a:lnTo>
                <a:lnTo>
                  <a:pt x="566057" y="609600"/>
                </a:lnTo>
                <a:lnTo>
                  <a:pt x="827314" y="391886"/>
                </a:lnTo>
                <a:lnTo>
                  <a:pt x="827314" y="391886"/>
                </a:lnTo>
                <a:lnTo>
                  <a:pt x="725714" y="566057"/>
                </a:lnTo>
                <a:lnTo>
                  <a:pt x="203200" y="856343"/>
                </a:lnTo>
                <a:lnTo>
                  <a:pt x="0" y="827315"/>
                </a:lnTo>
                <a:close/>
              </a:path>
            </a:pathLst>
          </a:custGeom>
          <a:solidFill>
            <a:schemeClr val="bg2">
              <a:lumMod val="60000"/>
              <a:lumOff val="40000"/>
            </a:schemeClr>
          </a:solidFill>
          <a:ln w="38100">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7" name="Freeform 6"/>
          <p:cNvSpPr/>
          <p:nvPr/>
        </p:nvSpPr>
        <p:spPr>
          <a:xfrm>
            <a:off x="6859588" y="2257425"/>
            <a:ext cx="855662" cy="392113"/>
          </a:xfrm>
          <a:custGeom>
            <a:avLst/>
            <a:gdLst>
              <a:gd name="connsiteX0" fmla="*/ 319314 w 856343"/>
              <a:gd name="connsiteY0" fmla="*/ 87085 h 391885"/>
              <a:gd name="connsiteX1" fmla="*/ 449943 w 856343"/>
              <a:gd name="connsiteY1" fmla="*/ 101600 h 391885"/>
              <a:gd name="connsiteX2" fmla="*/ 624114 w 856343"/>
              <a:gd name="connsiteY2" fmla="*/ 0 h 391885"/>
              <a:gd name="connsiteX3" fmla="*/ 711200 w 856343"/>
              <a:gd name="connsiteY3" fmla="*/ 29028 h 391885"/>
              <a:gd name="connsiteX4" fmla="*/ 566057 w 856343"/>
              <a:gd name="connsiteY4" fmla="*/ 159657 h 391885"/>
              <a:gd name="connsiteX5" fmla="*/ 580571 w 856343"/>
              <a:gd name="connsiteY5" fmla="*/ 174171 h 391885"/>
              <a:gd name="connsiteX6" fmla="*/ 740229 w 856343"/>
              <a:gd name="connsiteY6" fmla="*/ 101600 h 391885"/>
              <a:gd name="connsiteX7" fmla="*/ 798286 w 856343"/>
              <a:gd name="connsiteY7" fmla="*/ 130628 h 391885"/>
              <a:gd name="connsiteX8" fmla="*/ 580571 w 856343"/>
              <a:gd name="connsiteY8" fmla="*/ 304800 h 391885"/>
              <a:gd name="connsiteX9" fmla="*/ 682171 w 856343"/>
              <a:gd name="connsiteY9" fmla="*/ 290285 h 391885"/>
              <a:gd name="connsiteX10" fmla="*/ 783771 w 856343"/>
              <a:gd name="connsiteY10" fmla="*/ 188685 h 391885"/>
              <a:gd name="connsiteX11" fmla="*/ 856343 w 856343"/>
              <a:gd name="connsiteY11" fmla="*/ 290285 h 391885"/>
              <a:gd name="connsiteX12" fmla="*/ 783771 w 856343"/>
              <a:gd name="connsiteY12" fmla="*/ 362857 h 391885"/>
              <a:gd name="connsiteX13" fmla="*/ 0 w 856343"/>
              <a:gd name="connsiteY13" fmla="*/ 391885 h 391885"/>
              <a:gd name="connsiteX14" fmla="*/ 203200 w 856343"/>
              <a:gd name="connsiteY14" fmla="*/ 145143 h 391885"/>
              <a:gd name="connsiteX15" fmla="*/ 319314 w 856343"/>
              <a:gd name="connsiteY15" fmla="*/ 87085 h 3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343" h="391885">
                <a:moveTo>
                  <a:pt x="319314" y="87085"/>
                </a:moveTo>
                <a:lnTo>
                  <a:pt x="449943" y="101600"/>
                </a:lnTo>
                <a:lnTo>
                  <a:pt x="624114" y="0"/>
                </a:lnTo>
                <a:lnTo>
                  <a:pt x="711200" y="29028"/>
                </a:lnTo>
                <a:lnTo>
                  <a:pt x="566057" y="159657"/>
                </a:lnTo>
                <a:lnTo>
                  <a:pt x="580571" y="174171"/>
                </a:lnTo>
                <a:lnTo>
                  <a:pt x="740229" y="101600"/>
                </a:lnTo>
                <a:lnTo>
                  <a:pt x="798286" y="130628"/>
                </a:lnTo>
                <a:lnTo>
                  <a:pt x="580571" y="304800"/>
                </a:lnTo>
                <a:lnTo>
                  <a:pt x="682171" y="290285"/>
                </a:lnTo>
                <a:lnTo>
                  <a:pt x="783771" y="188685"/>
                </a:lnTo>
                <a:lnTo>
                  <a:pt x="856343" y="290285"/>
                </a:lnTo>
                <a:lnTo>
                  <a:pt x="783771" y="362857"/>
                </a:lnTo>
                <a:lnTo>
                  <a:pt x="0" y="391885"/>
                </a:lnTo>
                <a:lnTo>
                  <a:pt x="203200" y="145143"/>
                </a:lnTo>
                <a:lnTo>
                  <a:pt x="319314" y="87085"/>
                </a:lnTo>
                <a:close/>
              </a:path>
            </a:pathLst>
          </a:custGeom>
          <a:solidFill>
            <a:schemeClr val="accent4">
              <a:lumMod val="75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1027" name="Picture 3"/>
          <p:cNvPicPr>
            <a:picLocks noChangeAspect="1" noChangeArrowheads="1"/>
          </p:cNvPicPr>
          <p:nvPr/>
        </p:nvPicPr>
        <p:blipFill>
          <a:blip r:embed="rId6" cstate="print"/>
          <a:srcRect/>
          <a:stretch>
            <a:fillRect/>
          </a:stretch>
        </p:blipFill>
        <p:spPr bwMode="auto">
          <a:xfrm>
            <a:off x="244475" y="3862388"/>
            <a:ext cx="8655050" cy="2995612"/>
          </a:xfrm>
          <a:prstGeom prst="rect">
            <a:avLst/>
          </a:prstGeom>
          <a:noFill/>
          <a:ln w="9525">
            <a:noFill/>
            <a:miter lim="800000"/>
            <a:headEnd/>
            <a:tailEnd/>
          </a:ln>
        </p:spPr>
      </p:pic>
      <p:sp>
        <p:nvSpPr>
          <p:cNvPr id="9" name="Rectangle 8"/>
          <p:cNvSpPr/>
          <p:nvPr/>
        </p:nvSpPr>
        <p:spPr>
          <a:xfrm>
            <a:off x="9144000" y="5486400"/>
            <a:ext cx="638175" cy="377825"/>
          </a:xfrm>
          <a:prstGeom prst="rect">
            <a:avLst/>
          </a:prstGeom>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1028" name="Picture 4"/>
          <p:cNvPicPr>
            <a:picLocks noChangeAspect="1" noChangeArrowheads="1"/>
          </p:cNvPicPr>
          <p:nvPr/>
        </p:nvPicPr>
        <p:blipFill>
          <a:blip r:embed="rId7" cstate="print"/>
          <a:srcRect/>
          <a:stretch>
            <a:fillRect/>
          </a:stretch>
        </p:blipFill>
        <p:spPr bwMode="auto">
          <a:xfrm>
            <a:off x="3268663" y="2592388"/>
            <a:ext cx="681037" cy="401637"/>
          </a:xfrm>
          <a:prstGeom prst="rect">
            <a:avLst/>
          </a:prstGeom>
          <a:noFill/>
          <a:ln w="9525">
            <a:noFill/>
            <a:miter lim="800000"/>
            <a:headEnd/>
            <a:tailEnd/>
          </a:ln>
        </p:spPr>
      </p:pic>
      <p:sp>
        <p:nvSpPr>
          <p:cNvPr id="11" name="TextBox 10"/>
          <p:cNvSpPr txBox="1">
            <a:spLocks noChangeArrowheads="1"/>
          </p:cNvSpPr>
          <p:nvPr/>
        </p:nvSpPr>
        <p:spPr bwMode="auto">
          <a:xfrm>
            <a:off x="5205413" y="890588"/>
            <a:ext cx="3938587" cy="585787"/>
          </a:xfrm>
          <a:prstGeom prst="rect">
            <a:avLst/>
          </a:prstGeom>
          <a:solidFill>
            <a:schemeClr val="tx1"/>
          </a:solidFill>
          <a:ln w="9525">
            <a:noFill/>
            <a:miter lim="800000"/>
            <a:headEnd/>
            <a:tailEnd/>
          </a:ln>
        </p:spPr>
        <p:txBody>
          <a:bodyPr>
            <a:spAutoFit/>
          </a:bodyPr>
          <a:lstStyle/>
          <a:p>
            <a:pPr marL="225425" indent="-225425" algn="ctr"/>
            <a:r>
              <a:rPr lang="en-US" sz="3200" b="1" dirty="0">
                <a:solidFill>
                  <a:schemeClr val="bg1"/>
                </a:solidFill>
                <a:latin typeface="Calibri" pitchFamily="34" charset="0"/>
              </a:rPr>
              <a:t>540 Million Years Ago</a:t>
            </a:r>
          </a:p>
        </p:txBody>
      </p:sp>
      <p:cxnSp>
        <p:nvCxnSpPr>
          <p:cNvPr id="13" name="Straight Arrow Connector 12"/>
          <p:cNvCxnSpPr/>
          <p:nvPr/>
        </p:nvCxnSpPr>
        <p:spPr>
          <a:xfrm>
            <a:off x="4506913" y="2011363"/>
            <a:ext cx="525462" cy="41275"/>
          </a:xfrm>
          <a:prstGeom prst="straightConnector1">
            <a:avLst/>
          </a:prstGeom>
          <a:ln w="76200">
            <a:solidFill>
              <a:schemeClr val="tx1"/>
            </a:solidFill>
            <a:headEnd type="none" w="med" len="med"/>
            <a:tailEnd type="triangle" w="med" len="med"/>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3200400" y="2017713"/>
            <a:ext cx="522288" cy="7937"/>
          </a:xfrm>
          <a:prstGeom prst="straightConnector1">
            <a:avLst/>
          </a:prstGeom>
          <a:ln w="76200">
            <a:solidFill>
              <a:schemeClr val="tx1"/>
            </a:solidFill>
            <a:headEnd type="none" w="med" len="med"/>
            <a:tailEnd type="triangle" w="med" len="med"/>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898525"/>
            <a:ext cx="4343400" cy="461963"/>
          </a:xfrm>
          <a:prstGeom prst="rect">
            <a:avLst/>
          </a:prstGeom>
          <a:solidFill>
            <a:schemeClr val="tx1"/>
          </a:solidFill>
        </p:spPr>
        <p:txBody>
          <a:bodyPr>
            <a:spAutoFit/>
          </a:bodyPr>
          <a:lstStyle/>
          <a:p>
            <a:pPr marL="225425" indent="-225425" algn="ct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Calibri" pitchFamily="34" charset="0"/>
                <a:cs typeface="+mn-cs"/>
              </a:rPr>
              <a:t>Proto-North American Continent</a:t>
            </a:r>
          </a:p>
        </p:txBody>
      </p:sp>
      <p:grpSp>
        <p:nvGrpSpPr>
          <p:cNvPr id="2" name="Group 22"/>
          <p:cNvGrpSpPr>
            <a:grpSpLocks/>
          </p:cNvGrpSpPr>
          <p:nvPr/>
        </p:nvGrpSpPr>
        <p:grpSpPr bwMode="auto">
          <a:xfrm>
            <a:off x="146050" y="1484313"/>
            <a:ext cx="2676525" cy="1457325"/>
            <a:chOff x="145774" y="1484243"/>
            <a:chExt cx="2676939" cy="1457740"/>
          </a:xfrm>
        </p:grpSpPr>
        <p:sp>
          <p:nvSpPr>
            <p:cNvPr id="19" name="Freeform 18"/>
            <p:cNvSpPr/>
            <p:nvPr/>
          </p:nvSpPr>
          <p:spPr>
            <a:xfrm>
              <a:off x="158476" y="1484243"/>
              <a:ext cx="2664237" cy="1457740"/>
            </a:xfrm>
            <a:custGeom>
              <a:avLst/>
              <a:gdLst>
                <a:gd name="connsiteX0" fmla="*/ 0 w 2663687"/>
                <a:gd name="connsiteY0" fmla="*/ 1139687 h 1457740"/>
                <a:gd name="connsiteX1" fmla="*/ 13252 w 2663687"/>
                <a:gd name="connsiteY1" fmla="*/ 1457740 h 1457740"/>
                <a:gd name="connsiteX2" fmla="*/ 1537252 w 2663687"/>
                <a:gd name="connsiteY2" fmla="*/ 1431235 h 1457740"/>
                <a:gd name="connsiteX3" fmla="*/ 1457739 w 2663687"/>
                <a:gd name="connsiteY3" fmla="*/ 1285461 h 1457740"/>
                <a:gd name="connsiteX4" fmla="*/ 1842052 w 2663687"/>
                <a:gd name="connsiteY4" fmla="*/ 1007166 h 1457740"/>
                <a:gd name="connsiteX5" fmla="*/ 2292626 w 2663687"/>
                <a:gd name="connsiteY5" fmla="*/ 609600 h 1457740"/>
                <a:gd name="connsiteX6" fmla="*/ 2557670 w 2663687"/>
                <a:gd name="connsiteY6" fmla="*/ 251792 h 1457740"/>
                <a:gd name="connsiteX7" fmla="*/ 2663687 w 2663687"/>
                <a:gd name="connsiteY7" fmla="*/ 66261 h 1457740"/>
                <a:gd name="connsiteX8" fmla="*/ 2478157 w 2663687"/>
                <a:gd name="connsiteY8" fmla="*/ 66261 h 1457740"/>
                <a:gd name="connsiteX9" fmla="*/ 2451652 w 2663687"/>
                <a:gd name="connsiteY9" fmla="*/ 39757 h 1457740"/>
                <a:gd name="connsiteX10" fmla="*/ 2160104 w 2663687"/>
                <a:gd name="connsiteY10" fmla="*/ 66261 h 1457740"/>
                <a:gd name="connsiteX11" fmla="*/ 2107096 w 2663687"/>
                <a:gd name="connsiteY11" fmla="*/ 26505 h 1457740"/>
                <a:gd name="connsiteX12" fmla="*/ 1364974 w 2663687"/>
                <a:gd name="connsiteY12" fmla="*/ 0 h 1457740"/>
                <a:gd name="connsiteX13" fmla="*/ 0 w 2663687"/>
                <a:gd name="connsiteY13" fmla="*/ 1139687 h 1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3687" h="1457740">
                  <a:moveTo>
                    <a:pt x="0" y="1139687"/>
                  </a:moveTo>
                  <a:lnTo>
                    <a:pt x="13252" y="1457740"/>
                  </a:lnTo>
                  <a:lnTo>
                    <a:pt x="1537252" y="1431235"/>
                  </a:lnTo>
                  <a:lnTo>
                    <a:pt x="1457739" y="1285461"/>
                  </a:lnTo>
                  <a:lnTo>
                    <a:pt x="1842052" y="1007166"/>
                  </a:lnTo>
                  <a:lnTo>
                    <a:pt x="2292626" y="609600"/>
                  </a:lnTo>
                  <a:lnTo>
                    <a:pt x="2557670" y="251792"/>
                  </a:lnTo>
                  <a:lnTo>
                    <a:pt x="2663687" y="66261"/>
                  </a:lnTo>
                  <a:lnTo>
                    <a:pt x="2478157" y="66261"/>
                  </a:lnTo>
                  <a:lnTo>
                    <a:pt x="2451652" y="39757"/>
                  </a:lnTo>
                  <a:lnTo>
                    <a:pt x="2160104" y="66261"/>
                  </a:lnTo>
                  <a:lnTo>
                    <a:pt x="2107096" y="26505"/>
                  </a:lnTo>
                  <a:lnTo>
                    <a:pt x="1364974" y="0"/>
                  </a:lnTo>
                  <a:lnTo>
                    <a:pt x="0" y="1139687"/>
                  </a:lnTo>
                  <a:close/>
                </a:path>
              </a:pathLst>
            </a:cu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2" name="Freeform 21"/>
            <p:cNvSpPr/>
            <p:nvPr/>
          </p:nvSpPr>
          <p:spPr>
            <a:xfrm>
              <a:off x="145774" y="2610101"/>
              <a:ext cx="1470252" cy="185791"/>
            </a:xfrm>
            <a:custGeom>
              <a:avLst/>
              <a:gdLst>
                <a:gd name="connsiteX0" fmla="*/ 0 w 1470991"/>
                <a:gd name="connsiteY0" fmla="*/ 0 h 185531"/>
                <a:gd name="connsiteX1" fmla="*/ 715617 w 1470991"/>
                <a:gd name="connsiteY1" fmla="*/ 13252 h 185531"/>
                <a:gd name="connsiteX2" fmla="*/ 702365 w 1470991"/>
                <a:gd name="connsiteY2" fmla="*/ 53009 h 185531"/>
                <a:gd name="connsiteX3" fmla="*/ 927652 w 1470991"/>
                <a:gd name="connsiteY3" fmla="*/ 39757 h 185531"/>
                <a:gd name="connsiteX4" fmla="*/ 1007165 w 1470991"/>
                <a:gd name="connsiteY4" fmla="*/ 106018 h 185531"/>
                <a:gd name="connsiteX5" fmla="*/ 1192696 w 1470991"/>
                <a:gd name="connsiteY5" fmla="*/ 92765 h 185531"/>
                <a:gd name="connsiteX6" fmla="*/ 1272209 w 1470991"/>
                <a:gd name="connsiteY6" fmla="*/ 185531 h 185531"/>
                <a:gd name="connsiteX7" fmla="*/ 1470991 w 1470991"/>
                <a:gd name="connsiteY7" fmla="*/ 159026 h 185531"/>
                <a:gd name="connsiteX8" fmla="*/ 1470991 w 1470991"/>
                <a:gd name="connsiteY8" fmla="*/ 159026 h 18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991" h="185531">
                  <a:moveTo>
                    <a:pt x="0" y="0"/>
                  </a:moveTo>
                  <a:lnTo>
                    <a:pt x="715617" y="13252"/>
                  </a:lnTo>
                  <a:lnTo>
                    <a:pt x="702365" y="53009"/>
                  </a:lnTo>
                  <a:lnTo>
                    <a:pt x="927652" y="39757"/>
                  </a:lnTo>
                  <a:lnTo>
                    <a:pt x="1007165" y="106018"/>
                  </a:lnTo>
                  <a:lnTo>
                    <a:pt x="1192696" y="92765"/>
                  </a:lnTo>
                  <a:lnTo>
                    <a:pt x="1272209" y="185531"/>
                  </a:lnTo>
                  <a:lnTo>
                    <a:pt x="1470991" y="159026"/>
                  </a:lnTo>
                  <a:lnTo>
                    <a:pt x="1470991" y="159026"/>
                  </a:lnTo>
                </a:path>
              </a:pathLst>
            </a:cu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grpSp>
        <p:nvGrpSpPr>
          <p:cNvPr id="3" name="Group 26"/>
          <p:cNvGrpSpPr>
            <a:grpSpLocks/>
          </p:cNvGrpSpPr>
          <p:nvPr/>
        </p:nvGrpSpPr>
        <p:grpSpPr bwMode="auto">
          <a:xfrm>
            <a:off x="5419725" y="1471613"/>
            <a:ext cx="3644900" cy="1444625"/>
            <a:chOff x="5420139" y="1470991"/>
            <a:chExt cx="3644348" cy="1444487"/>
          </a:xfrm>
        </p:grpSpPr>
        <p:sp>
          <p:nvSpPr>
            <p:cNvPr id="24" name="Freeform 23"/>
            <p:cNvSpPr/>
            <p:nvPr/>
          </p:nvSpPr>
          <p:spPr>
            <a:xfrm>
              <a:off x="5420139" y="1470991"/>
              <a:ext cx="3644348" cy="1444487"/>
            </a:xfrm>
            <a:custGeom>
              <a:avLst/>
              <a:gdLst>
                <a:gd name="connsiteX0" fmla="*/ 0 w 3644348"/>
                <a:gd name="connsiteY0" fmla="*/ 1391479 h 1444487"/>
                <a:gd name="connsiteX1" fmla="*/ 198783 w 3644348"/>
                <a:gd name="connsiteY1" fmla="*/ 1285461 h 1444487"/>
                <a:gd name="connsiteX2" fmla="*/ 649357 w 3644348"/>
                <a:gd name="connsiteY2" fmla="*/ 940905 h 1444487"/>
                <a:gd name="connsiteX3" fmla="*/ 967409 w 3644348"/>
                <a:gd name="connsiteY3" fmla="*/ 662609 h 1444487"/>
                <a:gd name="connsiteX4" fmla="*/ 1192696 w 3644348"/>
                <a:gd name="connsiteY4" fmla="*/ 437322 h 1444487"/>
                <a:gd name="connsiteX5" fmla="*/ 1298713 w 3644348"/>
                <a:gd name="connsiteY5" fmla="*/ 92766 h 1444487"/>
                <a:gd name="connsiteX6" fmla="*/ 1510748 w 3644348"/>
                <a:gd name="connsiteY6" fmla="*/ 92766 h 1444487"/>
                <a:gd name="connsiteX7" fmla="*/ 1537252 w 3644348"/>
                <a:gd name="connsiteY7" fmla="*/ 39757 h 1444487"/>
                <a:gd name="connsiteX8" fmla="*/ 1855304 w 3644348"/>
                <a:gd name="connsiteY8" fmla="*/ 79513 h 1444487"/>
                <a:gd name="connsiteX9" fmla="*/ 1881809 w 3644348"/>
                <a:gd name="connsiteY9" fmla="*/ 53009 h 1444487"/>
                <a:gd name="connsiteX10" fmla="*/ 2504661 w 3644348"/>
                <a:gd name="connsiteY10" fmla="*/ 79513 h 1444487"/>
                <a:gd name="connsiteX11" fmla="*/ 2504661 w 3644348"/>
                <a:gd name="connsiteY11" fmla="*/ 79513 h 1444487"/>
                <a:gd name="connsiteX12" fmla="*/ 3644348 w 3644348"/>
                <a:gd name="connsiteY12" fmla="*/ 0 h 1444487"/>
                <a:gd name="connsiteX13" fmla="*/ 3644348 w 3644348"/>
                <a:gd name="connsiteY13" fmla="*/ 212035 h 1444487"/>
                <a:gd name="connsiteX14" fmla="*/ 2928731 w 3644348"/>
                <a:gd name="connsiteY14" fmla="*/ 1444487 h 1444487"/>
                <a:gd name="connsiteX15" fmla="*/ 0 w 3644348"/>
                <a:gd name="connsiteY15" fmla="*/ 1391479 h 144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4348" h="1444487">
                  <a:moveTo>
                    <a:pt x="0" y="1391479"/>
                  </a:moveTo>
                  <a:lnTo>
                    <a:pt x="198783" y="1285461"/>
                  </a:lnTo>
                  <a:lnTo>
                    <a:pt x="649357" y="940905"/>
                  </a:lnTo>
                  <a:lnTo>
                    <a:pt x="967409" y="662609"/>
                  </a:lnTo>
                  <a:lnTo>
                    <a:pt x="1192696" y="437322"/>
                  </a:lnTo>
                  <a:lnTo>
                    <a:pt x="1298713" y="92766"/>
                  </a:lnTo>
                  <a:lnTo>
                    <a:pt x="1510748" y="92766"/>
                  </a:lnTo>
                  <a:lnTo>
                    <a:pt x="1537252" y="39757"/>
                  </a:lnTo>
                  <a:lnTo>
                    <a:pt x="1855304" y="79513"/>
                  </a:lnTo>
                  <a:lnTo>
                    <a:pt x="1881809" y="53009"/>
                  </a:lnTo>
                  <a:lnTo>
                    <a:pt x="2504661" y="79513"/>
                  </a:lnTo>
                  <a:lnTo>
                    <a:pt x="2504661" y="79513"/>
                  </a:lnTo>
                  <a:lnTo>
                    <a:pt x="3644348" y="0"/>
                  </a:lnTo>
                  <a:lnTo>
                    <a:pt x="3644348" y="212035"/>
                  </a:lnTo>
                  <a:lnTo>
                    <a:pt x="2928731" y="1444487"/>
                  </a:lnTo>
                  <a:lnTo>
                    <a:pt x="0" y="1391479"/>
                  </a:lnTo>
                  <a:close/>
                </a:path>
              </a:pathLst>
            </a:custGeom>
            <a:ln w="76200">
              <a:solidFill>
                <a:srgbClr val="00B0F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5" name="Freeform 24"/>
            <p:cNvSpPr/>
            <p:nvPr/>
          </p:nvSpPr>
          <p:spPr>
            <a:xfrm>
              <a:off x="8348633" y="1483690"/>
              <a:ext cx="703155" cy="1300038"/>
            </a:xfrm>
            <a:custGeom>
              <a:avLst/>
              <a:gdLst>
                <a:gd name="connsiteX0" fmla="*/ 13252 w 702365"/>
                <a:gd name="connsiteY0" fmla="*/ 1298714 h 1298714"/>
                <a:gd name="connsiteX1" fmla="*/ 0 w 702365"/>
                <a:gd name="connsiteY1" fmla="*/ 1152940 h 1298714"/>
                <a:gd name="connsiteX2" fmla="*/ 702365 w 702365"/>
                <a:gd name="connsiteY2" fmla="*/ 0 h 1298714"/>
                <a:gd name="connsiteX3" fmla="*/ 702365 w 702365"/>
                <a:gd name="connsiteY3" fmla="*/ 0 h 1298714"/>
              </a:gdLst>
              <a:ahLst/>
              <a:cxnLst>
                <a:cxn ang="0">
                  <a:pos x="connsiteX0" y="connsiteY0"/>
                </a:cxn>
                <a:cxn ang="0">
                  <a:pos x="connsiteX1" y="connsiteY1"/>
                </a:cxn>
                <a:cxn ang="0">
                  <a:pos x="connsiteX2" y="connsiteY2"/>
                </a:cxn>
                <a:cxn ang="0">
                  <a:pos x="connsiteX3" y="connsiteY3"/>
                </a:cxn>
              </a:cxnLst>
              <a:rect l="l" t="t" r="r" b="b"/>
              <a:pathLst>
                <a:path w="702365" h="1298714">
                  <a:moveTo>
                    <a:pt x="13252" y="1298714"/>
                  </a:moveTo>
                  <a:lnTo>
                    <a:pt x="0" y="1152940"/>
                  </a:lnTo>
                  <a:lnTo>
                    <a:pt x="702365" y="0"/>
                  </a:lnTo>
                  <a:lnTo>
                    <a:pt x="702365" y="0"/>
                  </a:lnTo>
                </a:path>
              </a:pathLst>
            </a:cu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 name="Freeform 25"/>
            <p:cNvSpPr/>
            <p:nvPr/>
          </p:nvSpPr>
          <p:spPr>
            <a:xfrm>
              <a:off x="5551882" y="2610707"/>
              <a:ext cx="2796751" cy="185719"/>
            </a:xfrm>
            <a:custGeom>
              <a:avLst/>
              <a:gdLst>
                <a:gd name="connsiteX0" fmla="*/ 2796209 w 2796209"/>
                <a:gd name="connsiteY0" fmla="*/ 0 h 185531"/>
                <a:gd name="connsiteX1" fmla="*/ 1285461 w 2796209"/>
                <a:gd name="connsiteY1" fmla="*/ 39757 h 185531"/>
                <a:gd name="connsiteX2" fmla="*/ 1232452 w 2796209"/>
                <a:gd name="connsiteY2" fmla="*/ 79513 h 185531"/>
                <a:gd name="connsiteX3" fmla="*/ 940904 w 2796209"/>
                <a:gd name="connsiteY3" fmla="*/ 79513 h 185531"/>
                <a:gd name="connsiteX4" fmla="*/ 901148 w 2796209"/>
                <a:gd name="connsiteY4" fmla="*/ 145774 h 185531"/>
                <a:gd name="connsiteX5" fmla="*/ 596348 w 2796209"/>
                <a:gd name="connsiteY5" fmla="*/ 106018 h 185531"/>
                <a:gd name="connsiteX6" fmla="*/ 543339 w 2796209"/>
                <a:gd name="connsiteY6" fmla="*/ 159026 h 185531"/>
                <a:gd name="connsiteX7" fmla="*/ 304800 w 2796209"/>
                <a:gd name="connsiteY7" fmla="*/ 106018 h 185531"/>
                <a:gd name="connsiteX8" fmla="*/ 225287 w 2796209"/>
                <a:gd name="connsiteY8" fmla="*/ 172279 h 185531"/>
                <a:gd name="connsiteX9" fmla="*/ 0 w 2796209"/>
                <a:gd name="connsiteY9" fmla="*/ 185531 h 185531"/>
                <a:gd name="connsiteX10" fmla="*/ 0 w 2796209"/>
                <a:gd name="connsiteY10" fmla="*/ 185531 h 18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209" h="185531">
                  <a:moveTo>
                    <a:pt x="2796209" y="0"/>
                  </a:moveTo>
                  <a:lnTo>
                    <a:pt x="1285461" y="39757"/>
                  </a:lnTo>
                  <a:lnTo>
                    <a:pt x="1232452" y="79513"/>
                  </a:lnTo>
                  <a:lnTo>
                    <a:pt x="940904" y="79513"/>
                  </a:lnTo>
                  <a:lnTo>
                    <a:pt x="901148" y="145774"/>
                  </a:lnTo>
                  <a:lnTo>
                    <a:pt x="596348" y="106018"/>
                  </a:lnTo>
                  <a:lnTo>
                    <a:pt x="543339" y="159026"/>
                  </a:lnTo>
                  <a:lnTo>
                    <a:pt x="304800" y="106018"/>
                  </a:lnTo>
                  <a:lnTo>
                    <a:pt x="225287" y="172279"/>
                  </a:lnTo>
                  <a:lnTo>
                    <a:pt x="0" y="185531"/>
                  </a:lnTo>
                  <a:lnTo>
                    <a:pt x="0" y="185531"/>
                  </a:lnTo>
                </a:path>
              </a:pathLst>
            </a:cu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sp>
        <p:nvSpPr>
          <p:cNvPr id="28" name="TextBox 27"/>
          <p:cNvSpPr txBox="1"/>
          <p:nvPr/>
        </p:nvSpPr>
        <p:spPr>
          <a:xfrm>
            <a:off x="6718300" y="1670050"/>
            <a:ext cx="1749425" cy="461963"/>
          </a:xfrm>
          <a:prstGeom prst="rect">
            <a:avLst/>
          </a:prstGeom>
          <a:noFill/>
        </p:spPr>
        <p:txBody>
          <a:bodyPr>
            <a:spAutoFit/>
          </a:bodyPr>
          <a:lstStyle/>
          <a:p>
            <a:pPr marL="225425" indent="-225425" algn="ct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Calibri" pitchFamily="34" charset="0"/>
                <a:cs typeface="+mn-cs"/>
              </a:rPr>
              <a:t>Africa</a:t>
            </a:r>
          </a:p>
        </p:txBody>
      </p:sp>
      <p:grpSp>
        <p:nvGrpSpPr>
          <p:cNvPr id="4" name="Group 34"/>
          <p:cNvGrpSpPr>
            <a:grpSpLocks/>
          </p:cNvGrpSpPr>
          <p:nvPr/>
        </p:nvGrpSpPr>
        <p:grpSpPr bwMode="auto">
          <a:xfrm>
            <a:off x="0" y="2319338"/>
            <a:ext cx="2411413" cy="2128837"/>
            <a:chOff x="0" y="2319130"/>
            <a:chExt cx="2411896" cy="2129710"/>
          </a:xfrm>
        </p:grpSpPr>
        <p:sp>
          <p:nvSpPr>
            <p:cNvPr id="62488" name="TextBox 28"/>
            <p:cNvSpPr txBox="1">
              <a:spLocks noChangeArrowheads="1"/>
            </p:cNvSpPr>
            <p:nvPr/>
          </p:nvSpPr>
          <p:spPr bwMode="auto">
            <a:xfrm>
              <a:off x="0" y="3617843"/>
              <a:ext cx="2411896" cy="830997"/>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2400" b="1" dirty="0">
                  <a:solidFill>
                    <a:schemeClr val="bg1"/>
                  </a:solidFill>
                  <a:latin typeface="Calibri" pitchFamily="34" charset="0"/>
                </a:rPr>
                <a:t>Future</a:t>
              </a:r>
            </a:p>
            <a:p>
              <a:pPr marL="225425" indent="-225425" algn="ctr"/>
              <a:r>
                <a:rPr lang="en-US" sz="2400" b="1" dirty="0">
                  <a:solidFill>
                    <a:schemeClr val="bg1"/>
                  </a:solidFill>
                  <a:latin typeface="Calibri" pitchFamily="34" charset="0"/>
                </a:rPr>
                <a:t>Western Zone</a:t>
              </a:r>
            </a:p>
          </p:txBody>
        </p:sp>
        <p:cxnSp>
          <p:nvCxnSpPr>
            <p:cNvPr id="32" name="Straight Arrow Connector 31"/>
            <p:cNvCxnSpPr>
              <a:stCxn id="62488" idx="0"/>
            </p:cNvCxnSpPr>
            <p:nvPr/>
          </p:nvCxnSpPr>
          <p:spPr>
            <a:xfrm rot="16200000" flipV="1">
              <a:off x="510347" y="2921844"/>
              <a:ext cx="1299108" cy="93681"/>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35"/>
          <p:cNvGrpSpPr>
            <a:grpSpLocks/>
          </p:cNvGrpSpPr>
          <p:nvPr/>
        </p:nvGrpSpPr>
        <p:grpSpPr bwMode="auto">
          <a:xfrm>
            <a:off x="6732588" y="2465388"/>
            <a:ext cx="2411412" cy="1990725"/>
            <a:chOff x="6732104" y="2464904"/>
            <a:chExt cx="2411896" cy="1990562"/>
          </a:xfrm>
        </p:grpSpPr>
        <p:sp>
          <p:nvSpPr>
            <p:cNvPr id="62486" name="TextBox 29"/>
            <p:cNvSpPr txBox="1">
              <a:spLocks noChangeArrowheads="1"/>
            </p:cNvSpPr>
            <p:nvPr/>
          </p:nvSpPr>
          <p:spPr bwMode="auto">
            <a:xfrm>
              <a:off x="6732104" y="3624469"/>
              <a:ext cx="2411896" cy="830997"/>
            </a:xfrm>
            <a:prstGeom prst="rect">
              <a:avLst/>
            </a:prstGeom>
            <a:solidFill>
              <a:schemeClr val="tx1"/>
            </a:solidFill>
            <a:ln w="9525">
              <a:solidFill>
                <a:schemeClr val="bg1"/>
              </a:solidFill>
              <a:miter lim="800000"/>
              <a:headEnd/>
              <a:tailEnd/>
            </a:ln>
          </p:spPr>
          <p:txBody>
            <a:bodyPr>
              <a:spAutoFit/>
            </a:bodyPr>
            <a:lstStyle/>
            <a:p>
              <a:pPr marL="225425" indent="-225425" algn="ctr"/>
              <a:r>
                <a:rPr lang="en-US" sz="2400" b="1" dirty="0">
                  <a:solidFill>
                    <a:schemeClr val="bg1"/>
                  </a:solidFill>
                  <a:latin typeface="Calibri" pitchFamily="34" charset="0"/>
                </a:rPr>
                <a:t>Future</a:t>
              </a:r>
            </a:p>
            <a:p>
              <a:pPr marL="225425" indent="-225425" algn="ctr"/>
              <a:r>
                <a:rPr lang="en-US" sz="2400" b="1" dirty="0">
                  <a:solidFill>
                    <a:schemeClr val="bg1"/>
                  </a:solidFill>
                  <a:latin typeface="Calibri" pitchFamily="34" charset="0"/>
                </a:rPr>
                <a:t>Eastern Zone</a:t>
              </a:r>
            </a:p>
          </p:txBody>
        </p:sp>
        <p:cxnSp>
          <p:nvCxnSpPr>
            <p:cNvPr id="33" name="Straight Arrow Connector 32"/>
            <p:cNvCxnSpPr/>
            <p:nvPr/>
          </p:nvCxnSpPr>
          <p:spPr>
            <a:xfrm rot="16200000" flipV="1">
              <a:off x="6978379" y="2736258"/>
              <a:ext cx="1158780" cy="616074"/>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4" name="Striped Right Arrow 33"/>
          <p:cNvSpPr/>
          <p:nvPr/>
        </p:nvSpPr>
        <p:spPr>
          <a:xfrm rot="10800000">
            <a:off x="3175000" y="5054600"/>
            <a:ext cx="2373313" cy="1062038"/>
          </a:xfrm>
          <a:prstGeom prst="stripedRightArrow">
            <a:avLst/>
          </a:prstGeom>
          <a:solidFill>
            <a:srgbClr val="FF0000"/>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35" name="Picture 3"/>
          <p:cNvPicPr>
            <a:picLocks noChangeAspect="1" noChangeArrowheads="1"/>
          </p:cNvPicPr>
          <p:nvPr/>
        </p:nvPicPr>
        <p:blipFill>
          <a:blip r:embed="rId8" cstate="print"/>
          <a:srcRect l="4821" t="12750" r="47500" b="49750"/>
          <a:stretch>
            <a:fillRect/>
          </a:stretch>
        </p:blipFill>
        <p:spPr bwMode="auto">
          <a:xfrm>
            <a:off x="0" y="885861"/>
            <a:ext cx="9144000" cy="256853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5"/>
                                        </p:tgtEl>
                                      </p:cBhvr>
                                    </p:animEffect>
                                    <p:set>
                                      <p:cBhvr>
                                        <p:cTn id="7" dur="1" fill="hold">
                                          <p:stCondLst>
                                            <p:cond delay="1999"/>
                                          </p:stCondLst>
                                        </p:cTn>
                                        <p:tgtEl>
                                          <p:spTgt spid="3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childTnLst>
                                </p:cTn>
                              </p:par>
                            </p:childTnLst>
                          </p:cTn>
                        </p:par>
                        <p:par>
                          <p:cTn id="15" fill="hold">
                            <p:stCondLst>
                              <p:cond delay="1500"/>
                            </p:stCondLst>
                            <p:childTnLst>
                              <p:par>
                                <p:cTn id="16" presetID="34"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 from="(-#ppt_w/2)" to="(#ppt_x)" calcmode="lin" valueType="num">
                                      <p:cBhvr>
                                        <p:cTn id="18" dur="600" fill="hold">
                                          <p:stCondLst>
                                            <p:cond delay="0"/>
                                          </p:stCondLst>
                                        </p:cTn>
                                        <p:tgtEl>
                                          <p:spTgt spid="34"/>
                                        </p:tgtEl>
                                        <p:attrNameLst>
                                          <p:attrName>ppt_x</p:attrName>
                                        </p:attrNameLst>
                                      </p:cBhvr>
                                    </p:anim>
                                    <p:anim from="0" to="-1.0" calcmode="lin" valueType="num">
                                      <p:cBhvr>
                                        <p:cTn id="19" dur="200" decel="50000" autoRev="1" fill="hold">
                                          <p:stCondLst>
                                            <p:cond delay="600"/>
                                          </p:stCondLst>
                                        </p:cTn>
                                        <p:tgtEl>
                                          <p:spTgt spid="34"/>
                                        </p:tgtEl>
                                        <p:attrNameLst>
                                          <p:attrName>xshear</p:attrName>
                                        </p:attrNameLst>
                                      </p:cBhvr>
                                    </p:anim>
                                    <p:animScale>
                                      <p:cBhvr>
                                        <p:cTn id="20" dur="200" decel="100000" autoRev="1" fill="hold">
                                          <p:stCondLst>
                                            <p:cond delay="600"/>
                                          </p:stCondLst>
                                        </p:cTn>
                                        <p:tgtEl>
                                          <p:spTgt spid="34"/>
                                        </p:tgtEl>
                                      </p:cBhvr>
                                      <p:from x="100000" y="100000"/>
                                      <p:to x="80000" y="100000"/>
                                    </p:animScale>
                                    <p:anim by="(#ppt_h/3+#ppt_w*0.1)" calcmode="lin" valueType="num">
                                      <p:cBhvr additive="sum">
                                        <p:cTn id="21" dur="200" decel="100000" autoRev="1" fill="hold">
                                          <p:stCondLst>
                                            <p:cond delay="600"/>
                                          </p:stCondLst>
                                        </p:cTn>
                                        <p:tgtEl>
                                          <p:spTgt spid="34"/>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31"/>
                                        </p:tgtEl>
                                      </p:cBhvr>
                                    </p:animEffect>
                                    <p:set>
                                      <p:cBhvr>
                                        <p:cTn id="26" dur="1" fill="hold">
                                          <p:stCondLst>
                                            <p:cond delay="999"/>
                                          </p:stCondLst>
                                        </p:cTn>
                                        <p:tgtEl>
                                          <p:spTgt spid="31"/>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34"/>
                                        </p:tgtEl>
                                      </p:cBhvr>
                                    </p:animEffect>
                                    <p:set>
                                      <p:cBhvr>
                                        <p:cTn id="29" dur="1" fill="hold">
                                          <p:stCondLst>
                                            <p:cond delay="999"/>
                                          </p:stCondLst>
                                        </p:cTn>
                                        <p:tgtEl>
                                          <p:spTgt spid="34"/>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1000"/>
                                        <p:tgtEl>
                                          <p:spTgt spid="1026"/>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childTnLst>
                          </p:cTn>
                        </p:par>
                        <p:par>
                          <p:cTn id="40" fill="hold">
                            <p:stCondLst>
                              <p:cond delay="3000"/>
                            </p:stCondLst>
                            <p:childTnLst>
                              <p:par>
                                <p:cTn id="41" presetID="26"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down)">
                                      <p:cBhvr>
                                        <p:cTn id="59" dur="580">
                                          <p:stCondLst>
                                            <p:cond delay="0"/>
                                          </p:stCondLst>
                                        </p:cTn>
                                        <p:tgtEl>
                                          <p:spTgt spid="2"/>
                                        </p:tgtEl>
                                      </p:cBhvr>
                                    </p:animEffect>
                                    <p:anim calcmode="lin" valueType="num">
                                      <p:cBhvr>
                                        <p:cTn id="6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5" dur="26">
                                          <p:stCondLst>
                                            <p:cond delay="650"/>
                                          </p:stCondLst>
                                        </p:cTn>
                                        <p:tgtEl>
                                          <p:spTgt spid="2"/>
                                        </p:tgtEl>
                                      </p:cBhvr>
                                      <p:to x="100000" y="60000"/>
                                    </p:animScale>
                                    <p:animScale>
                                      <p:cBhvr>
                                        <p:cTn id="66" dur="166" decel="50000">
                                          <p:stCondLst>
                                            <p:cond delay="676"/>
                                          </p:stCondLst>
                                        </p:cTn>
                                        <p:tgtEl>
                                          <p:spTgt spid="2"/>
                                        </p:tgtEl>
                                      </p:cBhvr>
                                      <p:to x="100000" y="100000"/>
                                    </p:animScale>
                                    <p:animScale>
                                      <p:cBhvr>
                                        <p:cTn id="67" dur="26">
                                          <p:stCondLst>
                                            <p:cond delay="1312"/>
                                          </p:stCondLst>
                                        </p:cTn>
                                        <p:tgtEl>
                                          <p:spTgt spid="2"/>
                                        </p:tgtEl>
                                      </p:cBhvr>
                                      <p:to x="100000" y="80000"/>
                                    </p:animScale>
                                    <p:animScale>
                                      <p:cBhvr>
                                        <p:cTn id="68" dur="166" decel="50000">
                                          <p:stCondLst>
                                            <p:cond delay="1338"/>
                                          </p:stCondLst>
                                        </p:cTn>
                                        <p:tgtEl>
                                          <p:spTgt spid="2"/>
                                        </p:tgtEl>
                                      </p:cBhvr>
                                      <p:to x="100000" y="100000"/>
                                    </p:animScale>
                                    <p:animScale>
                                      <p:cBhvr>
                                        <p:cTn id="69" dur="26">
                                          <p:stCondLst>
                                            <p:cond delay="1642"/>
                                          </p:stCondLst>
                                        </p:cTn>
                                        <p:tgtEl>
                                          <p:spTgt spid="2"/>
                                        </p:tgtEl>
                                      </p:cBhvr>
                                      <p:to x="100000" y="90000"/>
                                    </p:animScale>
                                    <p:animScale>
                                      <p:cBhvr>
                                        <p:cTn id="70" dur="166" decel="50000">
                                          <p:stCondLst>
                                            <p:cond delay="1668"/>
                                          </p:stCondLst>
                                        </p:cTn>
                                        <p:tgtEl>
                                          <p:spTgt spid="2"/>
                                        </p:tgtEl>
                                      </p:cBhvr>
                                      <p:to x="100000" y="100000"/>
                                    </p:animScale>
                                    <p:animScale>
                                      <p:cBhvr>
                                        <p:cTn id="71" dur="26">
                                          <p:stCondLst>
                                            <p:cond delay="1808"/>
                                          </p:stCondLst>
                                        </p:cTn>
                                        <p:tgtEl>
                                          <p:spTgt spid="2"/>
                                        </p:tgtEl>
                                      </p:cBhvr>
                                      <p:to x="100000" y="95000"/>
                                    </p:animScale>
                                    <p:animScale>
                                      <p:cBhvr>
                                        <p:cTn id="72" dur="166" decel="50000">
                                          <p:stCondLst>
                                            <p:cond delay="1834"/>
                                          </p:stCondLst>
                                        </p:cTn>
                                        <p:tgtEl>
                                          <p:spTgt spid="2"/>
                                        </p:tgtEl>
                                      </p:cBhvr>
                                      <p:to x="100000" y="100000"/>
                                    </p:animScale>
                                  </p:childTnLst>
                                </p:cTn>
                              </p:par>
                            </p:childTnLst>
                          </p:cTn>
                        </p:par>
                        <p:par>
                          <p:cTn id="73" fill="hold">
                            <p:stCondLst>
                              <p:cond delay="5000"/>
                            </p:stCondLst>
                            <p:childTnLst>
                              <p:par>
                                <p:cTn id="74" presetID="26" presetClass="entr" presetSubtype="0"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down)">
                                      <p:cBhvr>
                                        <p:cTn id="76" dur="290">
                                          <p:stCondLst>
                                            <p:cond delay="0"/>
                                          </p:stCondLst>
                                        </p:cTn>
                                        <p:tgtEl>
                                          <p:spTgt spid="28"/>
                                        </p:tgtEl>
                                      </p:cBhvr>
                                    </p:animEffect>
                                    <p:anim calcmode="lin" valueType="num">
                                      <p:cBhvr>
                                        <p:cTn id="77"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82" dur="13">
                                          <p:stCondLst>
                                            <p:cond delay="325"/>
                                          </p:stCondLst>
                                        </p:cTn>
                                        <p:tgtEl>
                                          <p:spTgt spid="28"/>
                                        </p:tgtEl>
                                      </p:cBhvr>
                                      <p:to x="100000" y="60000"/>
                                    </p:animScale>
                                    <p:animScale>
                                      <p:cBhvr>
                                        <p:cTn id="83" dur="83" decel="50000">
                                          <p:stCondLst>
                                            <p:cond delay="338"/>
                                          </p:stCondLst>
                                        </p:cTn>
                                        <p:tgtEl>
                                          <p:spTgt spid="28"/>
                                        </p:tgtEl>
                                      </p:cBhvr>
                                      <p:to x="100000" y="100000"/>
                                    </p:animScale>
                                    <p:animScale>
                                      <p:cBhvr>
                                        <p:cTn id="84" dur="13">
                                          <p:stCondLst>
                                            <p:cond delay="656"/>
                                          </p:stCondLst>
                                        </p:cTn>
                                        <p:tgtEl>
                                          <p:spTgt spid="28"/>
                                        </p:tgtEl>
                                      </p:cBhvr>
                                      <p:to x="100000" y="80000"/>
                                    </p:animScale>
                                    <p:animScale>
                                      <p:cBhvr>
                                        <p:cTn id="85" dur="83" decel="50000">
                                          <p:stCondLst>
                                            <p:cond delay="669"/>
                                          </p:stCondLst>
                                        </p:cTn>
                                        <p:tgtEl>
                                          <p:spTgt spid="28"/>
                                        </p:tgtEl>
                                      </p:cBhvr>
                                      <p:to x="100000" y="100000"/>
                                    </p:animScale>
                                    <p:animScale>
                                      <p:cBhvr>
                                        <p:cTn id="86" dur="13">
                                          <p:stCondLst>
                                            <p:cond delay="821"/>
                                          </p:stCondLst>
                                        </p:cTn>
                                        <p:tgtEl>
                                          <p:spTgt spid="28"/>
                                        </p:tgtEl>
                                      </p:cBhvr>
                                      <p:to x="100000" y="90000"/>
                                    </p:animScale>
                                    <p:animScale>
                                      <p:cBhvr>
                                        <p:cTn id="87" dur="83" decel="50000">
                                          <p:stCondLst>
                                            <p:cond delay="834"/>
                                          </p:stCondLst>
                                        </p:cTn>
                                        <p:tgtEl>
                                          <p:spTgt spid="28"/>
                                        </p:tgtEl>
                                      </p:cBhvr>
                                      <p:to x="100000" y="100000"/>
                                    </p:animScale>
                                    <p:animScale>
                                      <p:cBhvr>
                                        <p:cTn id="88" dur="13">
                                          <p:stCondLst>
                                            <p:cond delay="904"/>
                                          </p:stCondLst>
                                        </p:cTn>
                                        <p:tgtEl>
                                          <p:spTgt spid="28"/>
                                        </p:tgtEl>
                                      </p:cBhvr>
                                      <p:to x="100000" y="95000"/>
                                    </p:animScale>
                                    <p:animScale>
                                      <p:cBhvr>
                                        <p:cTn id="89" dur="83" decel="50000">
                                          <p:stCondLst>
                                            <p:cond delay="917"/>
                                          </p:stCondLst>
                                        </p:cTn>
                                        <p:tgtEl>
                                          <p:spTgt spid="28"/>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wipe(down)">
                                      <p:cBhvr>
                                        <p:cTn id="92" dur="290">
                                          <p:stCondLst>
                                            <p:cond delay="0"/>
                                          </p:stCondLst>
                                        </p:cTn>
                                        <p:tgtEl>
                                          <p:spTgt spid="3"/>
                                        </p:tgtEl>
                                      </p:cBhvr>
                                    </p:animEffect>
                                    <p:anim calcmode="lin" valueType="num">
                                      <p:cBhvr>
                                        <p:cTn id="93"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98" dur="13">
                                          <p:stCondLst>
                                            <p:cond delay="325"/>
                                          </p:stCondLst>
                                        </p:cTn>
                                        <p:tgtEl>
                                          <p:spTgt spid="3"/>
                                        </p:tgtEl>
                                      </p:cBhvr>
                                      <p:to x="100000" y="60000"/>
                                    </p:animScale>
                                    <p:animScale>
                                      <p:cBhvr>
                                        <p:cTn id="99" dur="83" decel="50000">
                                          <p:stCondLst>
                                            <p:cond delay="338"/>
                                          </p:stCondLst>
                                        </p:cTn>
                                        <p:tgtEl>
                                          <p:spTgt spid="3"/>
                                        </p:tgtEl>
                                      </p:cBhvr>
                                      <p:to x="100000" y="100000"/>
                                    </p:animScale>
                                    <p:animScale>
                                      <p:cBhvr>
                                        <p:cTn id="100" dur="13">
                                          <p:stCondLst>
                                            <p:cond delay="656"/>
                                          </p:stCondLst>
                                        </p:cTn>
                                        <p:tgtEl>
                                          <p:spTgt spid="3"/>
                                        </p:tgtEl>
                                      </p:cBhvr>
                                      <p:to x="100000" y="80000"/>
                                    </p:animScale>
                                    <p:animScale>
                                      <p:cBhvr>
                                        <p:cTn id="101" dur="83" decel="50000">
                                          <p:stCondLst>
                                            <p:cond delay="669"/>
                                          </p:stCondLst>
                                        </p:cTn>
                                        <p:tgtEl>
                                          <p:spTgt spid="3"/>
                                        </p:tgtEl>
                                      </p:cBhvr>
                                      <p:to x="100000" y="100000"/>
                                    </p:animScale>
                                    <p:animScale>
                                      <p:cBhvr>
                                        <p:cTn id="102" dur="13">
                                          <p:stCondLst>
                                            <p:cond delay="821"/>
                                          </p:stCondLst>
                                        </p:cTn>
                                        <p:tgtEl>
                                          <p:spTgt spid="3"/>
                                        </p:tgtEl>
                                      </p:cBhvr>
                                      <p:to x="100000" y="90000"/>
                                    </p:animScale>
                                    <p:animScale>
                                      <p:cBhvr>
                                        <p:cTn id="103" dur="83" decel="50000">
                                          <p:stCondLst>
                                            <p:cond delay="834"/>
                                          </p:stCondLst>
                                        </p:cTn>
                                        <p:tgtEl>
                                          <p:spTgt spid="3"/>
                                        </p:tgtEl>
                                      </p:cBhvr>
                                      <p:to x="100000" y="100000"/>
                                    </p:animScale>
                                    <p:animScale>
                                      <p:cBhvr>
                                        <p:cTn id="104" dur="13">
                                          <p:stCondLst>
                                            <p:cond delay="904"/>
                                          </p:stCondLst>
                                        </p:cTn>
                                        <p:tgtEl>
                                          <p:spTgt spid="3"/>
                                        </p:tgtEl>
                                      </p:cBhvr>
                                      <p:to x="100000" y="95000"/>
                                    </p:animScale>
                                    <p:animScale>
                                      <p:cBhvr>
                                        <p:cTn id="105" dur="83" decel="50000">
                                          <p:stCondLst>
                                            <p:cond delay="917"/>
                                          </p:stCondLst>
                                        </p:cTn>
                                        <p:tgtEl>
                                          <p:spTgt spid="3"/>
                                        </p:tgtEl>
                                      </p:cBhvr>
                                      <p:to x="100000" y="100000"/>
                                    </p:animScale>
                                  </p:childTnLst>
                                </p:cTn>
                              </p:par>
                            </p:childTnLst>
                          </p:cTn>
                        </p:par>
                        <p:par>
                          <p:cTn id="106" fill="hold">
                            <p:stCondLst>
                              <p:cond delay="6000"/>
                            </p:stCondLst>
                            <p:childTnLst>
                              <p:par>
                                <p:cTn id="107" presetID="1" presetClass="entr" presetSubtype="0" fill="hold" nodeType="afterEffect">
                                  <p:stCondLst>
                                    <p:cond delay="0"/>
                                  </p:stCondLst>
                                  <p:childTnLst>
                                    <p:set>
                                      <p:cBhvr>
                                        <p:cTn id="108" dur="1" fill="hold">
                                          <p:stCondLst>
                                            <p:cond delay="0"/>
                                          </p:stCondLst>
                                        </p:cTn>
                                        <p:tgtEl>
                                          <p:spTgt spid="13"/>
                                        </p:tgtEl>
                                        <p:attrNameLst>
                                          <p:attrName>style.visibility</p:attrName>
                                        </p:attrNameLst>
                                      </p:cBhvr>
                                      <p:to>
                                        <p:strVal val="visible"/>
                                      </p:to>
                                    </p:set>
                                  </p:childTnLst>
                                </p:cTn>
                              </p:par>
                            </p:childTnLst>
                          </p:cTn>
                        </p:par>
                        <p:par>
                          <p:cTn id="109" fill="hold">
                            <p:stCondLst>
                              <p:cond delay="6000"/>
                            </p:stCondLst>
                            <p:childTnLst>
                              <p:par>
                                <p:cTn id="110" presetID="1" presetClass="entr" presetSubtype="0" fill="hold" nodeType="afterEffect">
                                  <p:stCondLst>
                                    <p:cond delay="0"/>
                                  </p:stCondLst>
                                  <p:childTnLst>
                                    <p:set>
                                      <p:cBhvr>
                                        <p:cTn id="111" dur="1" fill="hold">
                                          <p:stCondLst>
                                            <p:cond delay="0"/>
                                          </p:stCondLst>
                                        </p:cTn>
                                        <p:tgtEl>
                                          <p:spTgt spid="16"/>
                                        </p:tgtEl>
                                        <p:attrNameLst>
                                          <p:attrName>style.visibility</p:attrName>
                                        </p:attrNameLst>
                                      </p:cBhvr>
                                      <p:to>
                                        <p:strVal val="visible"/>
                                      </p:to>
                                    </p:set>
                                  </p:childTnLst>
                                </p:cTn>
                              </p:par>
                            </p:childTnLst>
                          </p:cTn>
                        </p:par>
                        <p:par>
                          <p:cTn id="112" fill="hold">
                            <p:stCondLst>
                              <p:cond delay="6000"/>
                            </p:stCondLst>
                            <p:childTnLst>
                              <p:par>
                                <p:cTn id="113" presetID="6" presetClass="emph" presetSubtype="0" repeatCount="indefinite" fill="hold" nodeType="afterEffect">
                                  <p:stCondLst>
                                    <p:cond delay="0"/>
                                  </p:stCondLst>
                                  <p:childTnLst>
                                    <p:animScale>
                                      <p:cBhvr>
                                        <p:cTn id="114" dur="500" fill="hold"/>
                                        <p:tgtEl>
                                          <p:spTgt spid="16"/>
                                        </p:tgtEl>
                                      </p:cBhvr>
                                      <p:by x="120000" y="120000"/>
                                    </p:animScale>
                                  </p:childTnLst>
                                </p:cTn>
                              </p:par>
                            </p:childTnLst>
                          </p:cTn>
                        </p:par>
                        <p:par>
                          <p:cTn id="115" fill="hold">
                            <p:stCondLst>
                              <p:cond delay="6500"/>
                            </p:stCondLst>
                            <p:childTnLst>
                              <p:par>
                                <p:cTn id="116" presetID="6" presetClass="emph" presetSubtype="0" repeatCount="indefinite" fill="hold" nodeType="afterEffect">
                                  <p:stCondLst>
                                    <p:cond delay="0"/>
                                  </p:stCondLst>
                                  <p:childTnLst>
                                    <p:animScale>
                                      <p:cBhvr>
                                        <p:cTn id="117" dur="500" fill="hold"/>
                                        <p:tgtEl>
                                          <p:spTgt spid="13"/>
                                        </p:tgtEl>
                                      </p:cBhvr>
                                      <p:by x="120000" y="120000"/>
                                    </p:animScale>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wipe(down)">
                                      <p:cBhvr>
                                        <p:cTn id="122" dur="1000"/>
                                        <p:tgtEl>
                                          <p:spTgt spid="4"/>
                                        </p:tgtEl>
                                      </p:cBhvr>
                                    </p:animEffect>
                                  </p:childTnLst>
                                </p:cTn>
                              </p:par>
                              <p:par>
                                <p:cTn id="123" presetID="22" presetClass="entr" presetSubtype="4" fill="hold" nodeType="with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wipe(down)">
                                      <p:cBhvr>
                                        <p:cTn id="125" dur="1000"/>
                                        <p:tgtEl>
                                          <p:spTgt spid="5"/>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2000"/>
                                        <p:tgtEl>
                                          <p:spTgt spid="4"/>
                                        </p:tgtEl>
                                      </p:cBhvr>
                                    </p:animEffect>
                                    <p:set>
                                      <p:cBhvr>
                                        <p:cTn id="130" dur="1" fill="hold">
                                          <p:stCondLst>
                                            <p:cond delay="1999"/>
                                          </p:stCondLst>
                                        </p:cTn>
                                        <p:tgtEl>
                                          <p:spTgt spid="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2000"/>
                                        <p:tgtEl>
                                          <p:spTgt spid="5"/>
                                        </p:tgtEl>
                                      </p:cBhvr>
                                    </p:animEffect>
                                    <p:set>
                                      <p:cBhvr>
                                        <p:cTn id="133" dur="1" fill="hold">
                                          <p:stCondLst>
                                            <p:cond delay="1999"/>
                                          </p:stCondLst>
                                        </p:cTn>
                                        <p:tgtEl>
                                          <p:spTgt spid="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1028"/>
                                        </p:tgtEl>
                                        <p:attrNameLst>
                                          <p:attrName>style.visibility</p:attrName>
                                        </p:attrNameLst>
                                      </p:cBhvr>
                                      <p:to>
                                        <p:strVal val="visible"/>
                                      </p:to>
                                    </p:set>
                                  </p:childTnLst>
                                </p:cTn>
                              </p:par>
                              <p:par>
                                <p:cTn id="138" presetID="6" presetClass="emph" presetSubtype="0" fill="hold" nodeType="withEffect">
                                  <p:stCondLst>
                                    <p:cond delay="0"/>
                                  </p:stCondLst>
                                  <p:childTnLst>
                                    <p:animScale>
                                      <p:cBhvr>
                                        <p:cTn id="139" dur="2000" fill="hold"/>
                                        <p:tgtEl>
                                          <p:spTgt spid="1028"/>
                                        </p:tgtEl>
                                      </p:cBhvr>
                                      <p:by x="500000" y="500000"/>
                                    </p:animScale>
                                  </p:childTnLst>
                                </p:cTn>
                              </p:par>
                              <p:par>
                                <p:cTn id="140" presetID="42" presetClass="path" presetSubtype="0" accel="50000" decel="50000" fill="hold" nodeType="withEffect">
                                  <p:stCondLst>
                                    <p:cond delay="0"/>
                                  </p:stCondLst>
                                  <p:childTnLst>
                                    <p:animMotion origin="layout" path="M 1.94444E-6 2.78253E-6 L 0.10538 0.3841 " pathEditMode="relative" rAng="0" ptsTypes="AA">
                                      <p:cBhvr>
                                        <p:cTn id="141" dur="2000" fill="hold"/>
                                        <p:tgtEl>
                                          <p:spTgt spid="1028"/>
                                        </p:tgtEl>
                                        <p:attrNameLst>
                                          <p:attrName>ppt_x</p:attrName>
                                          <p:attrName>ppt_y</p:attrName>
                                        </p:attrNameLst>
                                      </p:cBhvr>
                                      <p:rCtr x="5300" y="19200"/>
                                    </p:animMotion>
                                  </p:childTnLst>
                                </p:cTn>
                              </p:par>
                            </p:childTnLst>
                          </p:cTn>
                        </p:par>
                        <p:par>
                          <p:cTn id="142" fill="hold">
                            <p:stCondLst>
                              <p:cond delay="2000"/>
                            </p:stCondLst>
                            <p:childTnLst>
                              <p:par>
                                <p:cTn id="143" presetID="10" presetClass="exit" presetSubtype="0" fill="hold" nodeType="afterEffect">
                                  <p:stCondLst>
                                    <p:cond delay="0"/>
                                  </p:stCondLst>
                                  <p:childTnLst>
                                    <p:animEffect transition="out" filter="fade">
                                      <p:cBhvr>
                                        <p:cTn id="144" dur="2000"/>
                                        <p:tgtEl>
                                          <p:spTgt spid="1028"/>
                                        </p:tgtEl>
                                      </p:cBhvr>
                                    </p:animEffect>
                                    <p:set>
                                      <p:cBhvr>
                                        <p:cTn id="145" dur="1" fill="hold">
                                          <p:stCondLst>
                                            <p:cond delay="1999"/>
                                          </p:stCondLst>
                                        </p:cTn>
                                        <p:tgtEl>
                                          <p:spTgt spid="1028"/>
                                        </p:tgtEl>
                                        <p:attrNameLst>
                                          <p:attrName>style.visibility</p:attrName>
                                        </p:attrNameLst>
                                      </p:cBhvr>
                                      <p:to>
                                        <p:strVal val="hidden"/>
                                      </p:to>
                                    </p:set>
                                  </p:childTnLst>
                                </p:cTn>
                              </p:par>
                              <p:par>
                                <p:cTn id="146" presetID="10" presetClass="entr" presetSubtype="0" fill="hold" nodeType="withEffect">
                                  <p:stCondLst>
                                    <p:cond delay="0"/>
                                  </p:stCondLst>
                                  <p:childTnLst>
                                    <p:set>
                                      <p:cBhvr>
                                        <p:cTn id="147" dur="1" fill="hold">
                                          <p:stCondLst>
                                            <p:cond delay="0"/>
                                          </p:stCondLst>
                                        </p:cTn>
                                        <p:tgtEl>
                                          <p:spTgt spid="1027"/>
                                        </p:tgtEl>
                                        <p:attrNameLst>
                                          <p:attrName>style.visibility</p:attrName>
                                        </p:attrNameLst>
                                      </p:cBhvr>
                                      <p:to>
                                        <p:strVal val="visible"/>
                                      </p:to>
                                    </p:set>
                                    <p:animEffect transition="in" filter="fade">
                                      <p:cBhvr>
                                        <p:cTn id="148"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Box 2"/>
          <p:cNvSpPr txBox="1">
            <a:spLocks noChangeArrowheads="1"/>
          </p:cNvSpPr>
          <p:nvPr/>
        </p:nvSpPr>
        <p:spPr bwMode="auto">
          <a:xfrm>
            <a:off x="0" y="61913"/>
            <a:ext cx="9144000" cy="708025"/>
          </a:xfrm>
          <a:prstGeom prst="rect">
            <a:avLst/>
          </a:prstGeom>
          <a:solidFill>
            <a:srgbClr val="FFFF00"/>
          </a:solidFill>
          <a:ln w="9525">
            <a:noFill/>
            <a:miter lim="800000"/>
            <a:headEnd/>
            <a:tailEnd/>
          </a:ln>
        </p:spPr>
        <p:txBody>
          <a:bodyPr>
            <a:spAutoFit/>
          </a:bodyPr>
          <a:lstStyle/>
          <a:p>
            <a:pPr marL="225425" indent="-225425" algn="ctr"/>
            <a:r>
              <a:rPr lang="en-US" sz="4000" b="1" dirty="0">
                <a:solidFill>
                  <a:schemeClr val="bg1"/>
                </a:solidFill>
                <a:latin typeface="Calibri" pitchFamily="34" charset="0"/>
              </a:rPr>
              <a:t>NEWFOUNDLAND AND THE FRENCH</a:t>
            </a:r>
          </a:p>
        </p:txBody>
      </p:sp>
      <p:pic>
        <p:nvPicPr>
          <p:cNvPr id="2050" name="Picture 2"/>
          <p:cNvPicPr>
            <a:picLocks noChangeAspect="1" noChangeArrowheads="1"/>
          </p:cNvPicPr>
          <p:nvPr/>
        </p:nvPicPr>
        <p:blipFill>
          <a:blip r:embed="rId3" cstate="print"/>
          <a:srcRect/>
          <a:stretch>
            <a:fillRect/>
          </a:stretch>
        </p:blipFill>
        <p:spPr bwMode="auto">
          <a:xfrm>
            <a:off x="11113" y="1111250"/>
            <a:ext cx="9132887" cy="2824163"/>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b="33714"/>
          <a:stretch>
            <a:fillRect/>
          </a:stretch>
        </p:blipFill>
        <p:spPr bwMode="auto">
          <a:xfrm>
            <a:off x="0" y="4549775"/>
            <a:ext cx="9144000" cy="2281238"/>
          </a:xfrm>
          <a:prstGeom prst="rect">
            <a:avLst/>
          </a:prstGeom>
          <a:noFill/>
          <a:ln w="9525">
            <a:noFill/>
            <a:miter lim="800000"/>
            <a:headEnd/>
            <a:tailEnd/>
          </a:ln>
        </p:spPr>
      </p:pic>
      <p:sp>
        <p:nvSpPr>
          <p:cNvPr id="7" name="Freeform 6"/>
          <p:cNvSpPr/>
          <p:nvPr/>
        </p:nvSpPr>
        <p:spPr>
          <a:xfrm>
            <a:off x="877888" y="1731963"/>
            <a:ext cx="1162050" cy="857250"/>
          </a:xfrm>
          <a:custGeom>
            <a:avLst/>
            <a:gdLst>
              <a:gd name="connsiteX0" fmla="*/ 0 w 1161142"/>
              <a:gd name="connsiteY0" fmla="*/ 827315 h 856343"/>
              <a:gd name="connsiteX1" fmla="*/ 0 w 1161142"/>
              <a:gd name="connsiteY1" fmla="*/ 711200 h 856343"/>
              <a:gd name="connsiteX2" fmla="*/ 246742 w 1161142"/>
              <a:gd name="connsiteY2" fmla="*/ 537029 h 856343"/>
              <a:gd name="connsiteX3" fmla="*/ 493485 w 1161142"/>
              <a:gd name="connsiteY3" fmla="*/ 319315 h 856343"/>
              <a:gd name="connsiteX4" fmla="*/ 653142 w 1161142"/>
              <a:gd name="connsiteY4" fmla="*/ 188686 h 856343"/>
              <a:gd name="connsiteX5" fmla="*/ 856342 w 1161142"/>
              <a:gd name="connsiteY5" fmla="*/ 72572 h 856343"/>
              <a:gd name="connsiteX6" fmla="*/ 1030514 w 1161142"/>
              <a:gd name="connsiteY6" fmla="*/ 29029 h 856343"/>
              <a:gd name="connsiteX7" fmla="*/ 1161142 w 1161142"/>
              <a:gd name="connsiteY7" fmla="*/ 0 h 856343"/>
              <a:gd name="connsiteX8" fmla="*/ 1088571 w 1161142"/>
              <a:gd name="connsiteY8" fmla="*/ 87086 h 856343"/>
              <a:gd name="connsiteX9" fmla="*/ 986971 w 1161142"/>
              <a:gd name="connsiteY9" fmla="*/ 188686 h 856343"/>
              <a:gd name="connsiteX10" fmla="*/ 798285 w 1161142"/>
              <a:gd name="connsiteY10" fmla="*/ 319315 h 856343"/>
              <a:gd name="connsiteX11" fmla="*/ 566057 w 1161142"/>
              <a:gd name="connsiteY11" fmla="*/ 478972 h 856343"/>
              <a:gd name="connsiteX12" fmla="*/ 566057 w 1161142"/>
              <a:gd name="connsiteY12" fmla="*/ 609600 h 856343"/>
              <a:gd name="connsiteX13" fmla="*/ 827314 w 1161142"/>
              <a:gd name="connsiteY13" fmla="*/ 391886 h 856343"/>
              <a:gd name="connsiteX14" fmla="*/ 827314 w 1161142"/>
              <a:gd name="connsiteY14" fmla="*/ 391886 h 856343"/>
              <a:gd name="connsiteX15" fmla="*/ 725714 w 1161142"/>
              <a:gd name="connsiteY15" fmla="*/ 566057 h 856343"/>
              <a:gd name="connsiteX16" fmla="*/ 203200 w 1161142"/>
              <a:gd name="connsiteY16" fmla="*/ 856343 h 856343"/>
              <a:gd name="connsiteX17" fmla="*/ 0 w 1161142"/>
              <a:gd name="connsiteY17" fmla="*/ 82731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1142" h="856343">
                <a:moveTo>
                  <a:pt x="0" y="827315"/>
                </a:moveTo>
                <a:lnTo>
                  <a:pt x="0" y="711200"/>
                </a:lnTo>
                <a:lnTo>
                  <a:pt x="246742" y="537029"/>
                </a:lnTo>
                <a:lnTo>
                  <a:pt x="493485" y="319315"/>
                </a:lnTo>
                <a:lnTo>
                  <a:pt x="653142" y="188686"/>
                </a:lnTo>
                <a:lnTo>
                  <a:pt x="856342" y="72572"/>
                </a:lnTo>
                <a:lnTo>
                  <a:pt x="1030514" y="29029"/>
                </a:lnTo>
                <a:lnTo>
                  <a:pt x="1161142" y="0"/>
                </a:lnTo>
                <a:lnTo>
                  <a:pt x="1088571" y="87086"/>
                </a:lnTo>
                <a:lnTo>
                  <a:pt x="986971" y="188686"/>
                </a:lnTo>
                <a:lnTo>
                  <a:pt x="798285" y="319315"/>
                </a:lnTo>
                <a:lnTo>
                  <a:pt x="566057" y="478972"/>
                </a:lnTo>
                <a:lnTo>
                  <a:pt x="566057" y="609600"/>
                </a:lnTo>
                <a:lnTo>
                  <a:pt x="827314" y="391886"/>
                </a:lnTo>
                <a:lnTo>
                  <a:pt x="827314" y="391886"/>
                </a:lnTo>
                <a:lnTo>
                  <a:pt x="725714" y="566057"/>
                </a:lnTo>
                <a:lnTo>
                  <a:pt x="203200" y="856343"/>
                </a:lnTo>
                <a:lnTo>
                  <a:pt x="0" y="827315"/>
                </a:lnTo>
                <a:close/>
              </a:path>
            </a:pathLst>
          </a:custGeom>
          <a:solidFill>
            <a:schemeClr val="bg2">
              <a:lumMod val="60000"/>
              <a:lumOff val="40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8" name="Freeform 7"/>
          <p:cNvSpPr/>
          <p:nvPr/>
        </p:nvSpPr>
        <p:spPr>
          <a:xfrm>
            <a:off x="7046913" y="2211388"/>
            <a:ext cx="855662" cy="392112"/>
          </a:xfrm>
          <a:custGeom>
            <a:avLst/>
            <a:gdLst>
              <a:gd name="connsiteX0" fmla="*/ 319314 w 856343"/>
              <a:gd name="connsiteY0" fmla="*/ 87085 h 391885"/>
              <a:gd name="connsiteX1" fmla="*/ 449943 w 856343"/>
              <a:gd name="connsiteY1" fmla="*/ 101600 h 391885"/>
              <a:gd name="connsiteX2" fmla="*/ 624114 w 856343"/>
              <a:gd name="connsiteY2" fmla="*/ 0 h 391885"/>
              <a:gd name="connsiteX3" fmla="*/ 711200 w 856343"/>
              <a:gd name="connsiteY3" fmla="*/ 29028 h 391885"/>
              <a:gd name="connsiteX4" fmla="*/ 566057 w 856343"/>
              <a:gd name="connsiteY4" fmla="*/ 159657 h 391885"/>
              <a:gd name="connsiteX5" fmla="*/ 580571 w 856343"/>
              <a:gd name="connsiteY5" fmla="*/ 174171 h 391885"/>
              <a:gd name="connsiteX6" fmla="*/ 740229 w 856343"/>
              <a:gd name="connsiteY6" fmla="*/ 101600 h 391885"/>
              <a:gd name="connsiteX7" fmla="*/ 798286 w 856343"/>
              <a:gd name="connsiteY7" fmla="*/ 130628 h 391885"/>
              <a:gd name="connsiteX8" fmla="*/ 580571 w 856343"/>
              <a:gd name="connsiteY8" fmla="*/ 304800 h 391885"/>
              <a:gd name="connsiteX9" fmla="*/ 682171 w 856343"/>
              <a:gd name="connsiteY9" fmla="*/ 290285 h 391885"/>
              <a:gd name="connsiteX10" fmla="*/ 783771 w 856343"/>
              <a:gd name="connsiteY10" fmla="*/ 188685 h 391885"/>
              <a:gd name="connsiteX11" fmla="*/ 856343 w 856343"/>
              <a:gd name="connsiteY11" fmla="*/ 290285 h 391885"/>
              <a:gd name="connsiteX12" fmla="*/ 783771 w 856343"/>
              <a:gd name="connsiteY12" fmla="*/ 362857 h 391885"/>
              <a:gd name="connsiteX13" fmla="*/ 0 w 856343"/>
              <a:gd name="connsiteY13" fmla="*/ 391885 h 391885"/>
              <a:gd name="connsiteX14" fmla="*/ 203200 w 856343"/>
              <a:gd name="connsiteY14" fmla="*/ 145143 h 391885"/>
              <a:gd name="connsiteX15" fmla="*/ 319314 w 856343"/>
              <a:gd name="connsiteY15" fmla="*/ 87085 h 3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343" h="391885">
                <a:moveTo>
                  <a:pt x="319314" y="87085"/>
                </a:moveTo>
                <a:lnTo>
                  <a:pt x="449943" y="101600"/>
                </a:lnTo>
                <a:lnTo>
                  <a:pt x="624114" y="0"/>
                </a:lnTo>
                <a:lnTo>
                  <a:pt x="711200" y="29028"/>
                </a:lnTo>
                <a:lnTo>
                  <a:pt x="566057" y="159657"/>
                </a:lnTo>
                <a:lnTo>
                  <a:pt x="580571" y="174171"/>
                </a:lnTo>
                <a:lnTo>
                  <a:pt x="740229" y="101600"/>
                </a:lnTo>
                <a:lnTo>
                  <a:pt x="798286" y="130628"/>
                </a:lnTo>
                <a:lnTo>
                  <a:pt x="580571" y="304800"/>
                </a:lnTo>
                <a:lnTo>
                  <a:pt x="682171" y="290285"/>
                </a:lnTo>
                <a:lnTo>
                  <a:pt x="783771" y="188685"/>
                </a:lnTo>
                <a:lnTo>
                  <a:pt x="856343" y="290285"/>
                </a:lnTo>
                <a:lnTo>
                  <a:pt x="783771" y="362857"/>
                </a:lnTo>
                <a:lnTo>
                  <a:pt x="0" y="391885"/>
                </a:lnTo>
                <a:lnTo>
                  <a:pt x="203200" y="145143"/>
                </a:lnTo>
                <a:lnTo>
                  <a:pt x="319314" y="87085"/>
                </a:lnTo>
                <a:close/>
              </a:path>
            </a:pathLst>
          </a:custGeom>
          <a:solidFill>
            <a:schemeClr val="accent4">
              <a:lumMod val="75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9" name="Freeform 8"/>
          <p:cNvSpPr/>
          <p:nvPr/>
        </p:nvSpPr>
        <p:spPr>
          <a:xfrm>
            <a:off x="1887538" y="5191125"/>
            <a:ext cx="1160462" cy="855663"/>
          </a:xfrm>
          <a:custGeom>
            <a:avLst/>
            <a:gdLst>
              <a:gd name="connsiteX0" fmla="*/ 0 w 1161142"/>
              <a:gd name="connsiteY0" fmla="*/ 827315 h 856343"/>
              <a:gd name="connsiteX1" fmla="*/ 0 w 1161142"/>
              <a:gd name="connsiteY1" fmla="*/ 711200 h 856343"/>
              <a:gd name="connsiteX2" fmla="*/ 246742 w 1161142"/>
              <a:gd name="connsiteY2" fmla="*/ 537029 h 856343"/>
              <a:gd name="connsiteX3" fmla="*/ 493485 w 1161142"/>
              <a:gd name="connsiteY3" fmla="*/ 319315 h 856343"/>
              <a:gd name="connsiteX4" fmla="*/ 653142 w 1161142"/>
              <a:gd name="connsiteY4" fmla="*/ 188686 h 856343"/>
              <a:gd name="connsiteX5" fmla="*/ 856342 w 1161142"/>
              <a:gd name="connsiteY5" fmla="*/ 72572 h 856343"/>
              <a:gd name="connsiteX6" fmla="*/ 1030514 w 1161142"/>
              <a:gd name="connsiteY6" fmla="*/ 29029 h 856343"/>
              <a:gd name="connsiteX7" fmla="*/ 1161142 w 1161142"/>
              <a:gd name="connsiteY7" fmla="*/ 0 h 856343"/>
              <a:gd name="connsiteX8" fmla="*/ 1088571 w 1161142"/>
              <a:gd name="connsiteY8" fmla="*/ 87086 h 856343"/>
              <a:gd name="connsiteX9" fmla="*/ 986971 w 1161142"/>
              <a:gd name="connsiteY9" fmla="*/ 188686 h 856343"/>
              <a:gd name="connsiteX10" fmla="*/ 798285 w 1161142"/>
              <a:gd name="connsiteY10" fmla="*/ 319315 h 856343"/>
              <a:gd name="connsiteX11" fmla="*/ 566057 w 1161142"/>
              <a:gd name="connsiteY11" fmla="*/ 478972 h 856343"/>
              <a:gd name="connsiteX12" fmla="*/ 566057 w 1161142"/>
              <a:gd name="connsiteY12" fmla="*/ 609600 h 856343"/>
              <a:gd name="connsiteX13" fmla="*/ 827314 w 1161142"/>
              <a:gd name="connsiteY13" fmla="*/ 391886 h 856343"/>
              <a:gd name="connsiteX14" fmla="*/ 827314 w 1161142"/>
              <a:gd name="connsiteY14" fmla="*/ 391886 h 856343"/>
              <a:gd name="connsiteX15" fmla="*/ 725714 w 1161142"/>
              <a:gd name="connsiteY15" fmla="*/ 566057 h 856343"/>
              <a:gd name="connsiteX16" fmla="*/ 203200 w 1161142"/>
              <a:gd name="connsiteY16" fmla="*/ 856343 h 856343"/>
              <a:gd name="connsiteX17" fmla="*/ 0 w 1161142"/>
              <a:gd name="connsiteY17" fmla="*/ 82731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1142" h="856343">
                <a:moveTo>
                  <a:pt x="0" y="827315"/>
                </a:moveTo>
                <a:lnTo>
                  <a:pt x="0" y="711200"/>
                </a:lnTo>
                <a:lnTo>
                  <a:pt x="246742" y="537029"/>
                </a:lnTo>
                <a:lnTo>
                  <a:pt x="493485" y="319315"/>
                </a:lnTo>
                <a:lnTo>
                  <a:pt x="653142" y="188686"/>
                </a:lnTo>
                <a:lnTo>
                  <a:pt x="856342" y="72572"/>
                </a:lnTo>
                <a:lnTo>
                  <a:pt x="1030514" y="29029"/>
                </a:lnTo>
                <a:lnTo>
                  <a:pt x="1161142" y="0"/>
                </a:lnTo>
                <a:lnTo>
                  <a:pt x="1088571" y="87086"/>
                </a:lnTo>
                <a:lnTo>
                  <a:pt x="986971" y="188686"/>
                </a:lnTo>
                <a:lnTo>
                  <a:pt x="798285" y="319315"/>
                </a:lnTo>
                <a:lnTo>
                  <a:pt x="566057" y="478972"/>
                </a:lnTo>
                <a:lnTo>
                  <a:pt x="566057" y="609600"/>
                </a:lnTo>
                <a:lnTo>
                  <a:pt x="827314" y="391886"/>
                </a:lnTo>
                <a:lnTo>
                  <a:pt x="827314" y="391886"/>
                </a:lnTo>
                <a:lnTo>
                  <a:pt x="725714" y="566057"/>
                </a:lnTo>
                <a:lnTo>
                  <a:pt x="203200" y="856343"/>
                </a:lnTo>
                <a:lnTo>
                  <a:pt x="0" y="827315"/>
                </a:lnTo>
                <a:close/>
              </a:path>
            </a:pathLst>
          </a:custGeom>
          <a:solidFill>
            <a:schemeClr val="bg2">
              <a:lumMod val="60000"/>
              <a:lumOff val="40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0" name="Freeform 9"/>
          <p:cNvSpPr/>
          <p:nvPr/>
        </p:nvSpPr>
        <p:spPr>
          <a:xfrm>
            <a:off x="3189288" y="5654675"/>
            <a:ext cx="857250" cy="392113"/>
          </a:xfrm>
          <a:custGeom>
            <a:avLst/>
            <a:gdLst>
              <a:gd name="connsiteX0" fmla="*/ 319314 w 856343"/>
              <a:gd name="connsiteY0" fmla="*/ 87085 h 391885"/>
              <a:gd name="connsiteX1" fmla="*/ 449943 w 856343"/>
              <a:gd name="connsiteY1" fmla="*/ 101600 h 391885"/>
              <a:gd name="connsiteX2" fmla="*/ 624114 w 856343"/>
              <a:gd name="connsiteY2" fmla="*/ 0 h 391885"/>
              <a:gd name="connsiteX3" fmla="*/ 711200 w 856343"/>
              <a:gd name="connsiteY3" fmla="*/ 29028 h 391885"/>
              <a:gd name="connsiteX4" fmla="*/ 566057 w 856343"/>
              <a:gd name="connsiteY4" fmla="*/ 159657 h 391885"/>
              <a:gd name="connsiteX5" fmla="*/ 580571 w 856343"/>
              <a:gd name="connsiteY5" fmla="*/ 174171 h 391885"/>
              <a:gd name="connsiteX6" fmla="*/ 740229 w 856343"/>
              <a:gd name="connsiteY6" fmla="*/ 101600 h 391885"/>
              <a:gd name="connsiteX7" fmla="*/ 798286 w 856343"/>
              <a:gd name="connsiteY7" fmla="*/ 130628 h 391885"/>
              <a:gd name="connsiteX8" fmla="*/ 580571 w 856343"/>
              <a:gd name="connsiteY8" fmla="*/ 304800 h 391885"/>
              <a:gd name="connsiteX9" fmla="*/ 682171 w 856343"/>
              <a:gd name="connsiteY9" fmla="*/ 290285 h 391885"/>
              <a:gd name="connsiteX10" fmla="*/ 783771 w 856343"/>
              <a:gd name="connsiteY10" fmla="*/ 188685 h 391885"/>
              <a:gd name="connsiteX11" fmla="*/ 856343 w 856343"/>
              <a:gd name="connsiteY11" fmla="*/ 290285 h 391885"/>
              <a:gd name="connsiteX12" fmla="*/ 783771 w 856343"/>
              <a:gd name="connsiteY12" fmla="*/ 362857 h 391885"/>
              <a:gd name="connsiteX13" fmla="*/ 0 w 856343"/>
              <a:gd name="connsiteY13" fmla="*/ 391885 h 391885"/>
              <a:gd name="connsiteX14" fmla="*/ 203200 w 856343"/>
              <a:gd name="connsiteY14" fmla="*/ 145143 h 391885"/>
              <a:gd name="connsiteX15" fmla="*/ 319314 w 856343"/>
              <a:gd name="connsiteY15" fmla="*/ 87085 h 3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343" h="391885">
                <a:moveTo>
                  <a:pt x="319314" y="87085"/>
                </a:moveTo>
                <a:lnTo>
                  <a:pt x="449943" y="101600"/>
                </a:lnTo>
                <a:lnTo>
                  <a:pt x="624114" y="0"/>
                </a:lnTo>
                <a:lnTo>
                  <a:pt x="711200" y="29028"/>
                </a:lnTo>
                <a:lnTo>
                  <a:pt x="566057" y="159657"/>
                </a:lnTo>
                <a:lnTo>
                  <a:pt x="580571" y="174171"/>
                </a:lnTo>
                <a:lnTo>
                  <a:pt x="740229" y="101600"/>
                </a:lnTo>
                <a:lnTo>
                  <a:pt x="798286" y="130628"/>
                </a:lnTo>
                <a:lnTo>
                  <a:pt x="580571" y="304800"/>
                </a:lnTo>
                <a:lnTo>
                  <a:pt x="682171" y="290285"/>
                </a:lnTo>
                <a:lnTo>
                  <a:pt x="783771" y="188685"/>
                </a:lnTo>
                <a:lnTo>
                  <a:pt x="856343" y="290285"/>
                </a:lnTo>
                <a:lnTo>
                  <a:pt x="783771" y="362857"/>
                </a:lnTo>
                <a:lnTo>
                  <a:pt x="0" y="391885"/>
                </a:lnTo>
                <a:lnTo>
                  <a:pt x="203200" y="145143"/>
                </a:lnTo>
                <a:lnTo>
                  <a:pt x="319314" y="87085"/>
                </a:lnTo>
                <a:close/>
              </a:path>
            </a:pathLst>
          </a:custGeom>
          <a:solidFill>
            <a:schemeClr val="accent4">
              <a:lumMod val="75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Freeform 10"/>
          <p:cNvSpPr/>
          <p:nvPr/>
        </p:nvSpPr>
        <p:spPr>
          <a:xfrm>
            <a:off x="2136775" y="5535613"/>
            <a:ext cx="1593850" cy="522287"/>
          </a:xfrm>
          <a:custGeom>
            <a:avLst/>
            <a:gdLst>
              <a:gd name="connsiteX0" fmla="*/ 566591 w 1593188"/>
              <a:gd name="connsiteY0" fmla="*/ 134635 h 521713"/>
              <a:gd name="connsiteX1" fmla="*/ 684397 w 1593188"/>
              <a:gd name="connsiteY1" fmla="*/ 67318 h 521713"/>
              <a:gd name="connsiteX2" fmla="*/ 835862 w 1593188"/>
              <a:gd name="connsiteY2" fmla="*/ 61708 h 521713"/>
              <a:gd name="connsiteX3" fmla="*/ 628299 w 1593188"/>
              <a:gd name="connsiteY3" fmla="*/ 173904 h 521713"/>
              <a:gd name="connsiteX4" fmla="*/ 695617 w 1593188"/>
              <a:gd name="connsiteY4" fmla="*/ 190734 h 521713"/>
              <a:gd name="connsiteX5" fmla="*/ 774154 w 1593188"/>
              <a:gd name="connsiteY5" fmla="*/ 145855 h 521713"/>
              <a:gd name="connsiteX6" fmla="*/ 802204 w 1593188"/>
              <a:gd name="connsiteY6" fmla="*/ 179514 h 521713"/>
              <a:gd name="connsiteX7" fmla="*/ 880741 w 1593188"/>
              <a:gd name="connsiteY7" fmla="*/ 157075 h 521713"/>
              <a:gd name="connsiteX8" fmla="*/ 976108 w 1593188"/>
              <a:gd name="connsiteY8" fmla="*/ 179514 h 521713"/>
              <a:gd name="connsiteX9" fmla="*/ 1065865 w 1593188"/>
              <a:gd name="connsiteY9" fmla="*/ 123416 h 521713"/>
              <a:gd name="connsiteX10" fmla="*/ 1121963 w 1593188"/>
              <a:gd name="connsiteY10" fmla="*/ 61708 h 521713"/>
              <a:gd name="connsiteX11" fmla="*/ 1217330 w 1593188"/>
              <a:gd name="connsiteY11" fmla="*/ 72928 h 521713"/>
              <a:gd name="connsiteX12" fmla="*/ 1368795 w 1593188"/>
              <a:gd name="connsiteY12" fmla="*/ 0 h 521713"/>
              <a:gd name="connsiteX13" fmla="*/ 1408064 w 1593188"/>
              <a:gd name="connsiteY13" fmla="*/ 22439 h 521713"/>
              <a:gd name="connsiteX14" fmla="*/ 1391234 w 1593188"/>
              <a:gd name="connsiteY14" fmla="*/ 72928 h 521713"/>
              <a:gd name="connsiteX15" fmla="*/ 1593188 w 1593188"/>
              <a:gd name="connsiteY15" fmla="*/ 78537 h 521713"/>
              <a:gd name="connsiteX16" fmla="*/ 1408064 w 1593188"/>
              <a:gd name="connsiteY16" fmla="*/ 213173 h 521713"/>
              <a:gd name="connsiteX17" fmla="*/ 1368795 w 1593188"/>
              <a:gd name="connsiteY17" fmla="*/ 201953 h 521713"/>
              <a:gd name="connsiteX18" fmla="*/ 1250989 w 1593188"/>
              <a:gd name="connsiteY18" fmla="*/ 258051 h 521713"/>
              <a:gd name="connsiteX19" fmla="*/ 1054645 w 1593188"/>
              <a:gd name="connsiteY19" fmla="*/ 510493 h 521713"/>
              <a:gd name="connsiteX20" fmla="*/ 0 w 1593188"/>
              <a:gd name="connsiteY20" fmla="*/ 521713 h 521713"/>
              <a:gd name="connsiteX21" fmla="*/ 516103 w 1593188"/>
              <a:gd name="connsiteY21" fmla="*/ 218783 h 521713"/>
              <a:gd name="connsiteX22" fmla="*/ 566591 w 1593188"/>
              <a:gd name="connsiteY22" fmla="*/ 134635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3188" h="521713">
                <a:moveTo>
                  <a:pt x="566591" y="134635"/>
                </a:moveTo>
                <a:lnTo>
                  <a:pt x="684397" y="67318"/>
                </a:lnTo>
                <a:lnTo>
                  <a:pt x="835862" y="61708"/>
                </a:lnTo>
                <a:lnTo>
                  <a:pt x="628299" y="173904"/>
                </a:lnTo>
                <a:lnTo>
                  <a:pt x="695617" y="190734"/>
                </a:lnTo>
                <a:lnTo>
                  <a:pt x="774154" y="145855"/>
                </a:lnTo>
                <a:lnTo>
                  <a:pt x="802204" y="179514"/>
                </a:lnTo>
                <a:lnTo>
                  <a:pt x="880741" y="157075"/>
                </a:lnTo>
                <a:lnTo>
                  <a:pt x="976108" y="179514"/>
                </a:lnTo>
                <a:lnTo>
                  <a:pt x="1065865" y="123416"/>
                </a:lnTo>
                <a:lnTo>
                  <a:pt x="1121963" y="61708"/>
                </a:lnTo>
                <a:lnTo>
                  <a:pt x="1217330" y="72928"/>
                </a:lnTo>
                <a:lnTo>
                  <a:pt x="1368795" y="0"/>
                </a:lnTo>
                <a:lnTo>
                  <a:pt x="1408064" y="22439"/>
                </a:lnTo>
                <a:lnTo>
                  <a:pt x="1391234" y="72928"/>
                </a:lnTo>
                <a:lnTo>
                  <a:pt x="1593188" y="78537"/>
                </a:lnTo>
                <a:lnTo>
                  <a:pt x="1408064" y="213173"/>
                </a:lnTo>
                <a:lnTo>
                  <a:pt x="1368795" y="201953"/>
                </a:lnTo>
                <a:lnTo>
                  <a:pt x="1250989" y="258051"/>
                </a:lnTo>
                <a:lnTo>
                  <a:pt x="1054645" y="510493"/>
                </a:lnTo>
                <a:lnTo>
                  <a:pt x="0" y="521713"/>
                </a:lnTo>
                <a:lnTo>
                  <a:pt x="516103" y="218783"/>
                </a:lnTo>
                <a:lnTo>
                  <a:pt x="566591" y="134635"/>
                </a:lnTo>
                <a:close/>
              </a:path>
            </a:pathLst>
          </a:custGeom>
          <a:solidFill>
            <a:schemeClr val="accent1">
              <a:lumMod val="75000"/>
            </a:schemeClr>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 name="Freeform 11"/>
          <p:cNvSpPr/>
          <p:nvPr/>
        </p:nvSpPr>
        <p:spPr>
          <a:xfrm>
            <a:off x="1887538" y="5864225"/>
            <a:ext cx="158750" cy="144463"/>
          </a:xfrm>
          <a:custGeom>
            <a:avLst/>
            <a:gdLst>
              <a:gd name="connsiteX0" fmla="*/ 14514 w 159657"/>
              <a:gd name="connsiteY0" fmla="*/ 145143 h 145143"/>
              <a:gd name="connsiteX1" fmla="*/ 0 w 159657"/>
              <a:gd name="connsiteY1" fmla="*/ 43543 h 145143"/>
              <a:gd name="connsiteX2" fmla="*/ 87086 w 159657"/>
              <a:gd name="connsiteY2" fmla="*/ 0 h 145143"/>
              <a:gd name="connsiteX3" fmla="*/ 159657 w 159657"/>
              <a:gd name="connsiteY3" fmla="*/ 58057 h 145143"/>
              <a:gd name="connsiteX4" fmla="*/ 14514 w 159657"/>
              <a:gd name="connsiteY4" fmla="*/ 145143 h 14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57" h="145143">
                <a:moveTo>
                  <a:pt x="14514" y="145143"/>
                </a:moveTo>
                <a:lnTo>
                  <a:pt x="0" y="43543"/>
                </a:lnTo>
                <a:lnTo>
                  <a:pt x="87086" y="0"/>
                </a:lnTo>
                <a:lnTo>
                  <a:pt x="159657" y="58057"/>
                </a:lnTo>
                <a:lnTo>
                  <a:pt x="14514" y="145143"/>
                </a:lnTo>
                <a:close/>
              </a:path>
            </a:pathLst>
          </a:custGeom>
          <a:solidFill>
            <a:srgbClr val="FF0000"/>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3" name="TextBox 12"/>
          <p:cNvSpPr txBox="1">
            <a:spLocks noChangeArrowheads="1"/>
          </p:cNvSpPr>
          <p:nvPr/>
        </p:nvSpPr>
        <p:spPr bwMode="auto">
          <a:xfrm>
            <a:off x="5111750" y="935038"/>
            <a:ext cx="3940175" cy="584200"/>
          </a:xfrm>
          <a:prstGeom prst="rect">
            <a:avLst/>
          </a:prstGeom>
          <a:solidFill>
            <a:schemeClr val="tx1"/>
          </a:solidFill>
          <a:ln w="9525">
            <a:noFill/>
            <a:miter lim="800000"/>
            <a:headEnd/>
            <a:tailEnd/>
          </a:ln>
        </p:spPr>
        <p:txBody>
          <a:bodyPr>
            <a:spAutoFit/>
          </a:bodyPr>
          <a:lstStyle/>
          <a:p>
            <a:pPr marL="225425" indent="-225425" algn="ctr"/>
            <a:r>
              <a:rPr lang="en-US" sz="3200" b="1" dirty="0">
                <a:solidFill>
                  <a:schemeClr val="bg1"/>
                </a:solidFill>
                <a:latin typeface="Calibri" pitchFamily="34" charset="0"/>
              </a:rPr>
              <a:t>490 Million Years Ago</a:t>
            </a:r>
          </a:p>
        </p:txBody>
      </p:sp>
      <p:cxnSp>
        <p:nvCxnSpPr>
          <p:cNvPr id="14" name="Straight Arrow Connector 13"/>
          <p:cNvCxnSpPr/>
          <p:nvPr/>
        </p:nvCxnSpPr>
        <p:spPr>
          <a:xfrm rot="10800000">
            <a:off x="3686175" y="2257424"/>
            <a:ext cx="581025" cy="28575"/>
          </a:xfrm>
          <a:prstGeom prst="straightConnector1">
            <a:avLst/>
          </a:prstGeom>
          <a:ln w="76200">
            <a:solidFill>
              <a:schemeClr val="tx1"/>
            </a:solidFill>
            <a:headEnd type="none" w="med" len="med"/>
            <a:tailEnd type="triangle" w="med" len="med"/>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714625" y="2286000"/>
            <a:ext cx="514350" cy="20637"/>
          </a:xfrm>
          <a:prstGeom prst="straightConnector1">
            <a:avLst/>
          </a:prstGeom>
          <a:ln w="76200">
            <a:solidFill>
              <a:schemeClr val="tx1"/>
            </a:solidFill>
            <a:headEnd type="none" w="med" len="med"/>
            <a:tailEnd type="triangle" w="med" len="med"/>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5205413" y="4062413"/>
            <a:ext cx="3938587" cy="584200"/>
          </a:xfrm>
          <a:prstGeom prst="rect">
            <a:avLst/>
          </a:prstGeom>
          <a:solidFill>
            <a:schemeClr val="tx1"/>
          </a:solidFill>
          <a:ln w="9525">
            <a:noFill/>
            <a:miter lim="800000"/>
            <a:headEnd/>
            <a:tailEnd/>
          </a:ln>
        </p:spPr>
        <p:txBody>
          <a:bodyPr>
            <a:spAutoFit/>
          </a:bodyPr>
          <a:lstStyle/>
          <a:p>
            <a:pPr marL="225425" indent="-225425" algn="ctr"/>
            <a:r>
              <a:rPr lang="en-US" sz="3200" b="1" dirty="0">
                <a:solidFill>
                  <a:schemeClr val="bg1"/>
                </a:solidFill>
                <a:latin typeface="Calibri" pitchFamily="34" charset="0"/>
              </a:rPr>
              <a:t>450 Million Years Ago</a:t>
            </a:r>
          </a:p>
        </p:txBody>
      </p:sp>
      <p:sp>
        <p:nvSpPr>
          <p:cNvPr id="63504"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EF785264-B456-4A36-B5BC-267271207CFF}" type="slidenum">
              <a:rPr lang="en-US" sz="1200" b="1" smtClean="0">
                <a:solidFill>
                  <a:schemeClr val="bg1"/>
                </a:solidFill>
                <a:latin typeface="Calibri" pitchFamily="34" charset="0"/>
              </a:rPr>
              <a:pPr fontAlgn="base">
                <a:spcBef>
                  <a:spcPct val="0"/>
                </a:spcBef>
                <a:spcAft>
                  <a:spcPct val="0"/>
                </a:spcAft>
                <a:defRPr/>
              </a:pPr>
              <a:t>29</a:t>
            </a:fld>
            <a:endParaRPr lang="en-US" sz="1200" b="1" dirty="0">
              <a:solidFill>
                <a:schemeClr val="bg1"/>
              </a:solidFill>
              <a:latin typeface="Calibri" pitchFamily="34" charset="0"/>
            </a:endParaRPr>
          </a:p>
        </p:txBody>
      </p:sp>
      <p:sp>
        <p:nvSpPr>
          <p:cNvPr id="20" name="Oval 19"/>
          <p:cNvSpPr/>
          <p:nvPr/>
        </p:nvSpPr>
        <p:spPr>
          <a:xfrm>
            <a:off x="1639888" y="5689600"/>
            <a:ext cx="595312" cy="479425"/>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3506" name="TextBox 20"/>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ISLAND FORMATION OVERVIEW</a:t>
            </a:r>
          </a:p>
        </p:txBody>
      </p:sp>
      <p:sp>
        <p:nvSpPr>
          <p:cNvPr id="23" name="Explosion 1 22"/>
          <p:cNvSpPr/>
          <p:nvPr/>
        </p:nvSpPr>
        <p:spPr>
          <a:xfrm>
            <a:off x="3830638" y="2955925"/>
            <a:ext cx="436562" cy="473075"/>
          </a:xfrm>
          <a:prstGeom prst="irregularSeal1">
            <a:avLst/>
          </a:prstGeom>
          <a:solidFill>
            <a:schemeClr val="bg1"/>
          </a:solidFill>
          <a:ln w="3175">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4" name="TextBox 23"/>
          <p:cNvSpPr txBox="1"/>
          <p:nvPr/>
        </p:nvSpPr>
        <p:spPr>
          <a:xfrm>
            <a:off x="1365250" y="862013"/>
            <a:ext cx="3206750" cy="830262"/>
          </a:xfrm>
          <a:prstGeom prst="rect">
            <a:avLst/>
          </a:prstGeom>
          <a:solidFill>
            <a:schemeClr val="tx1"/>
          </a:solidFill>
        </p:spPr>
        <p:txBody>
          <a:bodyPr>
            <a:spAutoFit/>
          </a:bodyPr>
          <a:lstStyle/>
          <a:p>
            <a:pPr marL="225425" indent="-225425" algn="ctr" fontAlgn="auto">
              <a:spcBef>
                <a:spcPts val="0"/>
              </a:spcBef>
              <a:spcAft>
                <a:spcPts val="0"/>
              </a:spcAft>
              <a:defRPr/>
            </a:pPr>
            <a:r>
              <a:rPr lang="en-US" sz="2400" b="1" dirty="0">
                <a:solidFill>
                  <a:srgbClr val="FF0000"/>
                </a:solidFill>
                <a:effectLst>
                  <a:outerShdw blurRad="38100" dist="38100" dir="2700000" algn="tl">
                    <a:srgbClr val="000000">
                      <a:alpha val="43137"/>
                    </a:srgbClr>
                  </a:outerShdw>
                </a:effectLst>
                <a:latin typeface="Calibri" pitchFamily="34" charset="0"/>
                <a:cs typeface="+mn-cs"/>
              </a:rPr>
              <a:t>Oceanic crustal movement REVERSES</a:t>
            </a:r>
          </a:p>
        </p:txBody>
      </p:sp>
      <p:grpSp>
        <p:nvGrpSpPr>
          <p:cNvPr id="2" name="Group 34"/>
          <p:cNvGrpSpPr>
            <a:grpSpLocks/>
          </p:cNvGrpSpPr>
          <p:nvPr/>
        </p:nvGrpSpPr>
        <p:grpSpPr bwMode="auto">
          <a:xfrm>
            <a:off x="396875" y="5114925"/>
            <a:ext cx="4876800" cy="1747838"/>
            <a:chOff x="397567" y="5115340"/>
            <a:chExt cx="4876798" cy="1747125"/>
          </a:xfrm>
        </p:grpSpPr>
        <p:sp>
          <p:nvSpPr>
            <p:cNvPr id="63510" name="TextBox 32"/>
            <p:cNvSpPr txBox="1">
              <a:spLocks noChangeArrowheads="1"/>
            </p:cNvSpPr>
            <p:nvPr/>
          </p:nvSpPr>
          <p:spPr bwMode="auto">
            <a:xfrm>
              <a:off x="397567" y="6400800"/>
              <a:ext cx="4876798"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Newfoundland has been assembled!</a:t>
              </a:r>
            </a:p>
          </p:txBody>
        </p:sp>
        <p:sp>
          <p:nvSpPr>
            <p:cNvPr id="34" name="Oval 33"/>
            <p:cNvSpPr/>
            <p:nvPr/>
          </p:nvSpPr>
          <p:spPr>
            <a:xfrm>
              <a:off x="1921566" y="5115340"/>
              <a:ext cx="2490787" cy="1113970"/>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grpSp>
        <p:nvGrpSpPr>
          <p:cNvPr id="30" name="Group 29"/>
          <p:cNvGrpSpPr/>
          <p:nvPr/>
        </p:nvGrpSpPr>
        <p:grpSpPr>
          <a:xfrm>
            <a:off x="0" y="3405901"/>
            <a:ext cx="9144000" cy="3452099"/>
            <a:chOff x="0" y="3405901"/>
            <a:chExt cx="9144000" cy="3452099"/>
          </a:xfrm>
        </p:grpSpPr>
        <p:pic>
          <p:nvPicPr>
            <p:cNvPr id="28" name="Picture 2" descr="Panorama Tablelands and Winterhouse Brook across Bonne Bay Gros Morne Newfoundland"/>
            <p:cNvPicPr>
              <a:picLocks noChangeAspect="1" noChangeArrowheads="1"/>
            </p:cNvPicPr>
            <p:nvPr/>
          </p:nvPicPr>
          <p:blipFill>
            <a:blip r:embed="rId5" cstate="print">
              <a:lum bright="10000" contrast="20000"/>
            </a:blip>
            <a:srcRect/>
            <a:stretch>
              <a:fillRect/>
            </a:stretch>
          </p:blipFill>
          <p:spPr bwMode="auto">
            <a:xfrm>
              <a:off x="0" y="3405901"/>
              <a:ext cx="9144000" cy="3452099"/>
            </a:xfrm>
            <a:prstGeom prst="rect">
              <a:avLst/>
            </a:prstGeom>
            <a:noFill/>
          </p:spPr>
        </p:pic>
        <p:sp>
          <p:nvSpPr>
            <p:cNvPr id="29" name="Rectangle 28"/>
            <p:cNvSpPr/>
            <p:nvPr/>
          </p:nvSpPr>
          <p:spPr>
            <a:xfrm>
              <a:off x="3581400" y="4038600"/>
              <a:ext cx="2893484" cy="707886"/>
            </a:xfrm>
            <a:prstGeom prst="rect">
              <a:avLst/>
            </a:prstGeom>
          </p:spPr>
          <p:txBody>
            <a:bodyPr wrap="none">
              <a:spAutoFit/>
            </a:bodyPr>
            <a:lstStyle/>
            <a:p>
              <a:r>
                <a:rPr lang="en-US" sz="4000" b="1" dirty="0"/>
                <a:t>TABLELANDS</a:t>
              </a:r>
              <a:endParaRPr lang="en-US" sz="4000" dirty="0"/>
            </a:p>
          </p:txBody>
        </p:sp>
      </p:grpSp>
      <p:grpSp>
        <p:nvGrpSpPr>
          <p:cNvPr id="27" name="Group 26"/>
          <p:cNvGrpSpPr/>
          <p:nvPr/>
        </p:nvGrpSpPr>
        <p:grpSpPr>
          <a:xfrm>
            <a:off x="0" y="609600"/>
            <a:ext cx="9144000" cy="2679514"/>
            <a:chOff x="450032" y="739628"/>
            <a:chExt cx="9144000" cy="2679514"/>
          </a:xfrm>
        </p:grpSpPr>
        <p:pic>
          <p:nvPicPr>
            <p:cNvPr id="25" name="Picture 3"/>
            <p:cNvPicPr>
              <a:picLocks noChangeAspect="1" noChangeArrowheads="1"/>
            </p:cNvPicPr>
            <p:nvPr/>
          </p:nvPicPr>
          <p:blipFill>
            <a:blip r:embed="rId6" cstate="print"/>
            <a:srcRect t="7631" r="57740"/>
            <a:stretch>
              <a:fillRect/>
            </a:stretch>
          </p:blipFill>
          <p:spPr bwMode="auto">
            <a:xfrm>
              <a:off x="450032" y="762000"/>
              <a:ext cx="3512368" cy="2657142"/>
            </a:xfrm>
            <a:prstGeom prst="rect">
              <a:avLst/>
            </a:prstGeom>
            <a:noFill/>
            <a:ln w="57150">
              <a:solidFill>
                <a:schemeClr val="tx1"/>
              </a:solidFill>
              <a:miter lim="800000"/>
              <a:headEnd/>
              <a:tailEnd/>
            </a:ln>
          </p:spPr>
        </p:pic>
        <p:sp>
          <p:nvSpPr>
            <p:cNvPr id="26" name="TextBox 25"/>
            <p:cNvSpPr txBox="1"/>
            <p:nvPr/>
          </p:nvSpPr>
          <p:spPr>
            <a:xfrm>
              <a:off x="3962400" y="739628"/>
              <a:ext cx="5631632" cy="2677656"/>
            </a:xfrm>
            <a:prstGeom prst="rect">
              <a:avLst/>
            </a:prstGeom>
            <a:solidFill>
              <a:schemeClr val="bg1"/>
            </a:solidFill>
            <a:ln w="57150">
              <a:solidFill>
                <a:schemeClr val="tx1"/>
              </a:solidFill>
            </a:ln>
          </p:spPr>
          <p:txBody>
            <a:bodyPr wrap="square" rtlCol="0">
              <a:spAutoFit/>
            </a:bodyPr>
            <a:lstStyle/>
            <a:p>
              <a:pPr algn="ctr"/>
              <a:r>
                <a:rPr lang="en-US" sz="2800" dirty="0"/>
                <a:t>Ophiolitic suite of rocks were </a:t>
              </a:r>
              <a:r>
                <a:rPr lang="en-US" sz="2800" b="1" dirty="0">
                  <a:solidFill>
                    <a:srgbClr val="FF0000"/>
                  </a:solidFill>
                  <a:effectLst>
                    <a:outerShdw blurRad="50800" dist="50800" dir="2400000" algn="ctr" rotWithShape="0">
                      <a:schemeClr val="tx1"/>
                    </a:outerShdw>
                  </a:effectLst>
                </a:rPr>
                <a:t>scrapped off the subducting plate </a:t>
              </a:r>
              <a:r>
                <a:rPr lang="en-US" sz="2800" dirty="0"/>
                <a:t>and </a:t>
              </a:r>
              <a:r>
                <a:rPr lang="en-US" sz="2800" b="1" dirty="0">
                  <a:solidFill>
                    <a:srgbClr val="FF0000"/>
                  </a:solidFill>
                  <a:effectLst>
                    <a:outerShdw blurRad="50800" dist="50800" dir="2400000" algn="ctr" rotWithShape="0">
                      <a:schemeClr val="tx1"/>
                    </a:outerShdw>
                  </a:effectLst>
                </a:rPr>
                <a:t>deposited on the surface </a:t>
              </a:r>
              <a:r>
                <a:rPr lang="en-US" sz="2800" dirty="0"/>
                <a:t>at Corner Brook, NL. A slab of the ultramafic (mantle) rock forms… </a:t>
              </a:r>
              <a:r>
                <a:rPr lang="en-US" sz="2800" b="1" dirty="0"/>
                <a:t>TABLELANDS</a:t>
              </a:r>
              <a:r>
                <a:rPr lang="en-US" sz="2800" dirty="0"/>
                <a:t>!</a:t>
              </a:r>
              <a:endParaRPr lang="en-US" sz="1300" dirty="0"/>
            </a:p>
          </p:txBody>
        </p:sp>
      </p:grpSp>
      <p:sp>
        <p:nvSpPr>
          <p:cNvPr id="31" name="Rectangle 30"/>
          <p:cNvSpPr/>
          <p:nvPr/>
        </p:nvSpPr>
        <p:spPr>
          <a:xfrm>
            <a:off x="1143000" y="2209800"/>
            <a:ext cx="6858000" cy="24384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WHILE WE’RE ON THE SUBJECT OF </a:t>
            </a:r>
          </a:p>
          <a:p>
            <a:pPr algn="ctr"/>
            <a:r>
              <a:rPr lang="en-US" sz="4000" dirty="0"/>
              <a:t>GEOLOGY, LET’S LOOK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0"/>
                                        <p:tgtEl>
                                          <p:spTgt spid="24"/>
                                        </p:tgtEl>
                                      </p:cBhvr>
                                    </p:animEffect>
                                  </p:childTnLst>
                                </p:cTn>
                              </p:par>
                              <p:par>
                                <p:cTn id="22" presetID="1" presetClass="emph" presetSubtype="2" fill="hold" nodeType="withEffect">
                                  <p:stCondLst>
                                    <p:cond delay="0"/>
                                  </p:stCondLst>
                                  <p:childTnLst>
                                    <p:animClr clrSpc="rgb" dir="cw">
                                      <p:cBhvr>
                                        <p:cTn id="23" dur="1000" fill="hold"/>
                                        <p:tgtEl>
                                          <p:spTgt spid="24"/>
                                        </p:tgtEl>
                                        <p:attrNameLst>
                                          <p:attrName>fillcolor</p:attrName>
                                        </p:attrNameLst>
                                      </p:cBhvr>
                                      <p:to>
                                        <a:srgbClr val="FFFF00"/>
                                      </p:to>
                                    </p:animClr>
                                    <p:set>
                                      <p:cBhvr>
                                        <p:cTn id="24" dur="1000" fill="hold"/>
                                        <p:tgtEl>
                                          <p:spTgt spid="24"/>
                                        </p:tgtEl>
                                        <p:attrNameLst>
                                          <p:attrName>fill.type</p:attrName>
                                        </p:attrNameLst>
                                      </p:cBhvr>
                                      <p:to>
                                        <p:strVal val="solid"/>
                                      </p:to>
                                    </p:set>
                                    <p:set>
                                      <p:cBhvr>
                                        <p:cTn id="25" dur="1000" fill="hold"/>
                                        <p:tgtEl>
                                          <p:spTgt spid="24"/>
                                        </p:tgtEl>
                                        <p:attrNameLst>
                                          <p:attrName>fill.on</p:attrName>
                                        </p:attrNameLst>
                                      </p:cBhvr>
                                      <p:to>
                                        <p:strVal val="true"/>
                                      </p:to>
                                    </p:set>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3000"/>
                            </p:stCondLst>
                            <p:childTnLst>
                              <p:par>
                                <p:cTn id="33" presetID="6" presetClass="emph" presetSubtype="0" repeatCount="indefinite" fill="hold" nodeType="afterEffect">
                                  <p:stCondLst>
                                    <p:cond delay="0"/>
                                  </p:stCondLst>
                                  <p:childTnLst>
                                    <p:animScale>
                                      <p:cBhvr>
                                        <p:cTn id="34" dur="500" fill="hold"/>
                                        <p:tgtEl>
                                          <p:spTgt spid="15"/>
                                        </p:tgtEl>
                                      </p:cBhvr>
                                      <p:by x="120000" y="120000"/>
                                    </p:animScale>
                                  </p:childTnLst>
                                </p:cTn>
                              </p:par>
                            </p:childTnLst>
                          </p:cTn>
                        </p:par>
                        <p:par>
                          <p:cTn id="35" fill="hold">
                            <p:stCondLst>
                              <p:cond delay="3500"/>
                            </p:stCondLst>
                            <p:childTnLst>
                              <p:par>
                                <p:cTn id="36" presetID="6" presetClass="emph" presetSubtype="0" repeatCount="indefinite" fill="hold" nodeType="afterEffect">
                                  <p:stCondLst>
                                    <p:cond delay="0"/>
                                  </p:stCondLst>
                                  <p:childTnLst>
                                    <p:animScale>
                                      <p:cBhvr>
                                        <p:cTn id="37" dur="500" fill="hold"/>
                                        <p:tgtEl>
                                          <p:spTgt spid="14"/>
                                        </p:tgtEl>
                                      </p:cBhvr>
                                      <p:by x="120000" y="12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repeatCount="indefinite" fill="hold" grpId="1" nodeType="clickEffect">
                                  <p:stCondLst>
                                    <p:cond delay="0"/>
                                  </p:stCondLst>
                                  <p:childTnLst>
                                    <p:animClr clrSpc="rgb" dir="cw">
                                      <p:cBhvr>
                                        <p:cTn id="46" dur="500" fill="hold"/>
                                        <p:tgtEl>
                                          <p:spTgt spid="23"/>
                                        </p:tgtEl>
                                        <p:attrNameLst>
                                          <p:attrName>fillcolor</p:attrName>
                                        </p:attrNameLst>
                                      </p:cBhvr>
                                      <p:to>
                                        <a:schemeClr val="accent2"/>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2051"/>
                                        </p:tgtEl>
                                        <p:attrNameLst>
                                          <p:attrName>style.visibility</p:attrName>
                                        </p:attrNameLst>
                                      </p:cBhvr>
                                      <p:to>
                                        <p:strVal val="visible"/>
                                      </p:to>
                                    </p:set>
                                    <p:animEffect transition="in" filter="fade">
                                      <p:cBhvr>
                                        <p:cTn id="56" dur="2000"/>
                                        <p:tgtEl>
                                          <p:spTgt spid="2051"/>
                                        </p:tgtEl>
                                      </p:cBhvr>
                                    </p:animEffect>
                                  </p:childTnLst>
                                </p:cTn>
                              </p:par>
                            </p:childTnLst>
                          </p:cTn>
                        </p:par>
                        <p:par>
                          <p:cTn id="57" fill="hold">
                            <p:stCondLst>
                              <p:cond delay="3500"/>
                            </p:stCondLst>
                            <p:childTnLst>
                              <p:par>
                                <p:cTn id="58" presetID="10" presetClass="entr" presetSubtype="0"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2000"/>
                                        <p:tgtEl>
                                          <p:spTgt spid="9"/>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000"/>
                                        <p:tgtEl>
                                          <p:spTgt spid="10"/>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0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0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wipe(left)">
                                      <p:cBhvr>
                                        <p:cTn id="74" dur="500"/>
                                        <p:tgtEl>
                                          <p:spTgt spid="2"/>
                                        </p:tgtEl>
                                      </p:cBhvr>
                                    </p:animEffect>
                                  </p:childTnLst>
                                </p:cTn>
                              </p:par>
                            </p:childTnLst>
                          </p:cTn>
                        </p:par>
                        <p:par>
                          <p:cTn id="75" fill="hold">
                            <p:stCondLst>
                              <p:cond delay="500"/>
                            </p:stCondLst>
                            <p:childTnLst>
                              <p:par>
                                <p:cTn id="76" presetID="1" presetClass="emph" presetSubtype="2" repeatCount="3000" fill="hold" grpId="1" nodeType="afterEffect">
                                  <p:stCondLst>
                                    <p:cond delay="0"/>
                                  </p:stCondLst>
                                  <p:childTnLst>
                                    <p:animClr clrSpc="rgb" dir="cw">
                                      <p:cBhvr>
                                        <p:cTn id="77" dur="1000" fill="hold"/>
                                        <p:tgtEl>
                                          <p:spTgt spid="19"/>
                                        </p:tgtEl>
                                        <p:attrNameLst>
                                          <p:attrName>fillcolor</p:attrName>
                                        </p:attrNameLst>
                                      </p:cBhvr>
                                      <p:to>
                                        <a:schemeClr val="accent2"/>
                                      </p:to>
                                    </p:animClr>
                                    <p:set>
                                      <p:cBhvr>
                                        <p:cTn id="78" dur="1000" fill="hold"/>
                                        <p:tgtEl>
                                          <p:spTgt spid="19"/>
                                        </p:tgtEl>
                                        <p:attrNameLst>
                                          <p:attrName>fill.type</p:attrName>
                                        </p:attrNameLst>
                                      </p:cBhvr>
                                      <p:to>
                                        <p:strVal val="solid"/>
                                      </p:to>
                                    </p:set>
                                    <p:set>
                                      <p:cBhvr>
                                        <p:cTn id="79" dur="1000" fill="hold"/>
                                        <p:tgtEl>
                                          <p:spTgt spid="19"/>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2000"/>
                                        <p:tgtEl>
                                          <p:spTgt spid="2"/>
                                        </p:tgtEl>
                                      </p:cBhvr>
                                    </p:animEffect>
                                    <p:set>
                                      <p:cBhvr>
                                        <p:cTn id="84" dur="1" fill="hold">
                                          <p:stCondLst>
                                            <p:cond delay="1999"/>
                                          </p:stCondLst>
                                        </p:cTn>
                                        <p:tgtEl>
                                          <p:spTgt spid="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down)">
                                      <p:cBhvr>
                                        <p:cTn id="89" dur="580">
                                          <p:stCondLst>
                                            <p:cond delay="0"/>
                                          </p:stCondLst>
                                        </p:cTn>
                                        <p:tgtEl>
                                          <p:spTgt spid="20"/>
                                        </p:tgtEl>
                                      </p:cBhvr>
                                    </p:animEffect>
                                    <p:anim calcmode="lin" valueType="num">
                                      <p:cBhvr>
                                        <p:cTn id="9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5" dur="26">
                                          <p:stCondLst>
                                            <p:cond delay="650"/>
                                          </p:stCondLst>
                                        </p:cTn>
                                        <p:tgtEl>
                                          <p:spTgt spid="20"/>
                                        </p:tgtEl>
                                      </p:cBhvr>
                                      <p:to x="100000" y="60000"/>
                                    </p:animScale>
                                    <p:animScale>
                                      <p:cBhvr>
                                        <p:cTn id="96" dur="166" decel="50000">
                                          <p:stCondLst>
                                            <p:cond delay="676"/>
                                          </p:stCondLst>
                                        </p:cTn>
                                        <p:tgtEl>
                                          <p:spTgt spid="20"/>
                                        </p:tgtEl>
                                      </p:cBhvr>
                                      <p:to x="100000" y="100000"/>
                                    </p:animScale>
                                    <p:animScale>
                                      <p:cBhvr>
                                        <p:cTn id="97" dur="26">
                                          <p:stCondLst>
                                            <p:cond delay="1312"/>
                                          </p:stCondLst>
                                        </p:cTn>
                                        <p:tgtEl>
                                          <p:spTgt spid="20"/>
                                        </p:tgtEl>
                                      </p:cBhvr>
                                      <p:to x="100000" y="80000"/>
                                    </p:animScale>
                                    <p:animScale>
                                      <p:cBhvr>
                                        <p:cTn id="98" dur="166" decel="50000">
                                          <p:stCondLst>
                                            <p:cond delay="1338"/>
                                          </p:stCondLst>
                                        </p:cTn>
                                        <p:tgtEl>
                                          <p:spTgt spid="20"/>
                                        </p:tgtEl>
                                      </p:cBhvr>
                                      <p:to x="100000" y="100000"/>
                                    </p:animScale>
                                    <p:animScale>
                                      <p:cBhvr>
                                        <p:cTn id="99" dur="26">
                                          <p:stCondLst>
                                            <p:cond delay="1642"/>
                                          </p:stCondLst>
                                        </p:cTn>
                                        <p:tgtEl>
                                          <p:spTgt spid="20"/>
                                        </p:tgtEl>
                                      </p:cBhvr>
                                      <p:to x="100000" y="90000"/>
                                    </p:animScale>
                                    <p:animScale>
                                      <p:cBhvr>
                                        <p:cTn id="100" dur="166" decel="50000">
                                          <p:stCondLst>
                                            <p:cond delay="1668"/>
                                          </p:stCondLst>
                                        </p:cTn>
                                        <p:tgtEl>
                                          <p:spTgt spid="20"/>
                                        </p:tgtEl>
                                      </p:cBhvr>
                                      <p:to x="100000" y="100000"/>
                                    </p:animScale>
                                    <p:animScale>
                                      <p:cBhvr>
                                        <p:cTn id="101" dur="26">
                                          <p:stCondLst>
                                            <p:cond delay="1808"/>
                                          </p:stCondLst>
                                        </p:cTn>
                                        <p:tgtEl>
                                          <p:spTgt spid="20"/>
                                        </p:tgtEl>
                                      </p:cBhvr>
                                      <p:to x="100000" y="95000"/>
                                    </p:animScale>
                                    <p:animScale>
                                      <p:cBhvr>
                                        <p:cTn id="102" dur="166" decel="50000">
                                          <p:stCondLst>
                                            <p:cond delay="1834"/>
                                          </p:stCondLst>
                                        </p:cTn>
                                        <p:tgtEl>
                                          <p:spTgt spid="20"/>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53"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2000" fill="hold"/>
                                        <p:tgtEl>
                                          <p:spTgt spid="27"/>
                                        </p:tgtEl>
                                        <p:attrNameLst>
                                          <p:attrName>ppt_w</p:attrName>
                                        </p:attrNameLst>
                                      </p:cBhvr>
                                      <p:tavLst>
                                        <p:tav tm="0">
                                          <p:val>
                                            <p:fltVal val="0"/>
                                          </p:val>
                                        </p:tav>
                                        <p:tav tm="100000">
                                          <p:val>
                                            <p:strVal val="#ppt_w"/>
                                          </p:val>
                                        </p:tav>
                                      </p:tavLst>
                                    </p:anim>
                                    <p:anim calcmode="lin" valueType="num">
                                      <p:cBhvr>
                                        <p:cTn id="108" dur="2000" fill="hold"/>
                                        <p:tgtEl>
                                          <p:spTgt spid="27"/>
                                        </p:tgtEl>
                                        <p:attrNameLst>
                                          <p:attrName>ppt_h</p:attrName>
                                        </p:attrNameLst>
                                      </p:cBhvr>
                                      <p:tavLst>
                                        <p:tav tm="0">
                                          <p:val>
                                            <p:fltVal val="0"/>
                                          </p:val>
                                        </p:tav>
                                        <p:tav tm="100000">
                                          <p:val>
                                            <p:strVal val="#ppt_h"/>
                                          </p:val>
                                        </p:tav>
                                      </p:tavLst>
                                    </p:anim>
                                    <p:animEffect transition="in" filter="fade">
                                      <p:cBhvr>
                                        <p:cTn id="109" dur="20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left)">
                                      <p:cBhvr>
                                        <p:cTn id="114" dur="20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34" presetClass="entr" presetSubtype="0" fill="hold" grpId="0" nodeType="clickEffect">
                                  <p:stCondLst>
                                    <p:cond delay="0"/>
                                  </p:stCondLst>
                                  <p:childTnLst>
                                    <p:set>
                                      <p:cBhvr>
                                        <p:cTn id="118" dur="1" fill="hold">
                                          <p:stCondLst>
                                            <p:cond delay="0"/>
                                          </p:stCondLst>
                                        </p:cTn>
                                        <p:tgtEl>
                                          <p:spTgt spid="31"/>
                                        </p:tgtEl>
                                        <p:attrNameLst>
                                          <p:attrName>style.visibility</p:attrName>
                                        </p:attrNameLst>
                                      </p:cBhvr>
                                      <p:to>
                                        <p:strVal val="visible"/>
                                      </p:to>
                                    </p:set>
                                    <p:anim from="(-#ppt_w/2)" to="(#ppt_x)" calcmode="lin" valueType="num">
                                      <p:cBhvr>
                                        <p:cTn id="119" dur="600" fill="hold">
                                          <p:stCondLst>
                                            <p:cond delay="0"/>
                                          </p:stCondLst>
                                        </p:cTn>
                                        <p:tgtEl>
                                          <p:spTgt spid="31"/>
                                        </p:tgtEl>
                                        <p:attrNameLst>
                                          <p:attrName>ppt_x</p:attrName>
                                        </p:attrNameLst>
                                      </p:cBhvr>
                                    </p:anim>
                                    <p:anim from="0" to="-1.0" calcmode="lin" valueType="num">
                                      <p:cBhvr>
                                        <p:cTn id="120" dur="200" decel="50000" autoRev="1" fill="hold">
                                          <p:stCondLst>
                                            <p:cond delay="600"/>
                                          </p:stCondLst>
                                        </p:cTn>
                                        <p:tgtEl>
                                          <p:spTgt spid="31"/>
                                        </p:tgtEl>
                                        <p:attrNameLst>
                                          <p:attrName>xshear</p:attrName>
                                        </p:attrNameLst>
                                      </p:cBhvr>
                                    </p:anim>
                                    <p:animScale>
                                      <p:cBhvr>
                                        <p:cTn id="121" dur="200" decel="100000" autoRev="1" fill="hold">
                                          <p:stCondLst>
                                            <p:cond delay="600"/>
                                          </p:stCondLst>
                                        </p:cTn>
                                        <p:tgtEl>
                                          <p:spTgt spid="31"/>
                                        </p:tgtEl>
                                      </p:cBhvr>
                                      <p:from x="100000" y="100000"/>
                                      <p:to x="80000" y="100000"/>
                                    </p:animScale>
                                    <p:anim by="(#ppt_h/3+#ppt_w*0.1)" calcmode="lin" valueType="num">
                                      <p:cBhvr additive="sum">
                                        <p:cTn id="122" dur="200" decel="100000" autoRev="1" fill="hold">
                                          <p:stCondLst>
                                            <p:cond delay="600"/>
                                          </p:stCondLst>
                                        </p:cTn>
                                        <p:tgtEl>
                                          <p:spTgt spid="3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19" grpId="1" animBg="1"/>
      <p:bldP spid="20" grpId="0" animBg="1"/>
      <p:bldP spid="23" grpId="0" animBg="1"/>
      <p:bldP spid="23" grpId="1" animBg="1"/>
      <p:bldP spid="24"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1918582" y="2705725"/>
            <a:ext cx="4607352" cy="1446550"/>
          </a:xfrm>
          <a:prstGeom prst="rect">
            <a:avLst/>
          </a:prstGeom>
          <a:solidFill>
            <a:srgbClr val="FFFF00"/>
          </a:solidFill>
        </p:spPr>
        <p:txBody>
          <a:bodyPr wrap="none" rtlCol="0">
            <a:spAutoFit/>
          </a:bodyPr>
          <a:lstStyle/>
          <a:p>
            <a:r>
              <a:rPr lang="en-US" sz="8800" b="1" dirty="0"/>
              <a:t>OPENING</a:t>
            </a:r>
          </a:p>
        </p:txBody>
      </p:sp>
    </p:spTree>
    <p:extLst>
      <p:ext uri="{BB962C8B-B14F-4D97-AF65-F5344CB8AC3E}">
        <p14:creationId xmlns="" xmlns:p14="http://schemas.microsoft.com/office/powerpoint/2010/main" val="748091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1419225" y="2197894"/>
            <a:ext cx="6305550" cy="2462213"/>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7200" b="1" dirty="0">
                <a:latin typeface="Corbel" pitchFamily="34" charset="0"/>
              </a:rPr>
              <a:t>HIBERNIA</a:t>
            </a:r>
          </a:p>
          <a:p>
            <a:pPr marL="225425" indent="-225425" algn="ctr">
              <a:spcAft>
                <a:spcPts val="1200"/>
              </a:spcAft>
            </a:pPr>
            <a:r>
              <a:rPr lang="en-US" sz="7200" b="1" dirty="0">
                <a:latin typeface="Corbel" pitchFamily="34" charset="0"/>
              </a:rPr>
              <a:t>OIL FIELD</a:t>
            </a:r>
          </a:p>
        </p:txBody>
      </p:sp>
      <p:sp>
        <p:nvSpPr>
          <p:cNvPr id="38915"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837092C6-40DB-4D4A-AE5C-86C6E246E999}" type="slidenum">
              <a:rPr lang="en-US" sz="1200" b="1" smtClean="0">
                <a:solidFill>
                  <a:schemeClr val="tx1"/>
                </a:solidFill>
                <a:latin typeface="Calibri" pitchFamily="34" charset="0"/>
              </a:rPr>
              <a:pPr fontAlgn="base">
                <a:spcBef>
                  <a:spcPct val="0"/>
                </a:spcBef>
                <a:spcAft>
                  <a:spcPct val="0"/>
                </a:spcAft>
                <a:defRPr/>
              </a:pPr>
              <a:t>30</a:t>
            </a:fld>
            <a:endParaRPr lang="en-US" sz="1200" b="1" dirty="0">
              <a:solidFill>
                <a:schemeClr val="tx1"/>
              </a:solidFill>
              <a:latin typeface="Calibri"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aapg.org/explorer/2002/01jan/grandbanks_map.jpg"/>
          <p:cNvPicPr>
            <a:picLocks noChangeAspect="1" noChangeArrowheads="1"/>
          </p:cNvPicPr>
          <p:nvPr/>
        </p:nvPicPr>
        <p:blipFill>
          <a:blip r:embed="rId3" cstate="print"/>
          <a:srcRect l="21478"/>
          <a:stretch>
            <a:fillRect/>
          </a:stretch>
        </p:blipFill>
        <p:spPr bwMode="auto">
          <a:xfrm>
            <a:off x="-5486400" y="0"/>
            <a:ext cx="4989513" cy="3698875"/>
          </a:xfrm>
          <a:prstGeom prst="rect">
            <a:avLst/>
          </a:prstGeom>
          <a:noFill/>
          <a:ln w="9525">
            <a:noFill/>
            <a:miter lim="800000"/>
            <a:headEnd/>
            <a:tailEnd/>
          </a:ln>
        </p:spPr>
      </p:pic>
      <p:sp>
        <p:nvSpPr>
          <p:cNvPr id="39939" name="TextBox 1"/>
          <p:cNvSpPr txBox="1">
            <a:spLocks noChangeArrowheads="1"/>
          </p:cNvSpPr>
          <p:nvPr/>
        </p:nvSpPr>
        <p:spPr bwMode="auto">
          <a:xfrm>
            <a:off x="0" y="0"/>
            <a:ext cx="9144000" cy="676275"/>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800" b="1" dirty="0">
                <a:latin typeface="Calibri" pitchFamily="34" charset="0"/>
              </a:rPr>
              <a:t>HIBERNIA OIL FIELD</a:t>
            </a:r>
          </a:p>
        </p:txBody>
      </p:sp>
      <p:sp>
        <p:nvSpPr>
          <p:cNvPr id="10" name="TextBox 9"/>
          <p:cNvSpPr txBox="1">
            <a:spLocks noChangeArrowheads="1"/>
          </p:cNvSpPr>
          <p:nvPr/>
        </p:nvSpPr>
        <p:spPr bwMode="auto">
          <a:xfrm>
            <a:off x="4572000" y="846138"/>
            <a:ext cx="4572000" cy="6093976"/>
          </a:xfrm>
          <a:prstGeom prst="rect">
            <a:avLst/>
          </a:prstGeom>
          <a:noFill/>
          <a:ln w="9525">
            <a:noFill/>
            <a:miter lim="800000"/>
            <a:headEnd/>
            <a:tailEnd/>
          </a:ln>
        </p:spPr>
        <p:txBody>
          <a:bodyPr wrap="square">
            <a:spAutoFit/>
          </a:bodyPr>
          <a:lstStyle/>
          <a:p>
            <a:pPr marL="177800" indent="-177800">
              <a:spcAft>
                <a:spcPts val="1800"/>
              </a:spcAft>
              <a:buFont typeface="Arial" charset="0"/>
              <a:buChar char="•"/>
            </a:pPr>
            <a:r>
              <a:rPr lang="en-US" sz="2300" b="1" dirty="0">
                <a:latin typeface="Calibri" pitchFamily="34" charset="0"/>
              </a:rPr>
              <a:t>Located </a:t>
            </a:r>
            <a:r>
              <a:rPr lang="en-US" sz="2400" b="1" dirty="0">
                <a:solidFill>
                  <a:srgbClr val="FF0000"/>
                </a:solidFill>
                <a:effectLst>
                  <a:outerShdw blurRad="50800" dist="50800" dir="2400000" algn="ctr" rotWithShape="0">
                    <a:schemeClr val="tx1"/>
                  </a:outerShdw>
                </a:effectLst>
              </a:rPr>
              <a:t>190 mi. east of St. John’s </a:t>
            </a:r>
            <a:r>
              <a:rPr lang="en-US" sz="2300" b="1" dirty="0">
                <a:latin typeface="Calibri" pitchFamily="34" charset="0"/>
              </a:rPr>
              <a:t>in </a:t>
            </a:r>
            <a:r>
              <a:rPr lang="en-US" sz="2400" b="1" dirty="0">
                <a:solidFill>
                  <a:srgbClr val="FF0000"/>
                </a:solidFill>
                <a:effectLst>
                  <a:outerShdw blurRad="50800" dist="50800" dir="2400000" algn="ctr" rotWithShape="0">
                    <a:schemeClr val="tx1"/>
                  </a:outerShdw>
                </a:effectLst>
              </a:rPr>
              <a:t>260 ft. water depth</a:t>
            </a:r>
          </a:p>
          <a:p>
            <a:pPr marL="177800" indent="-177800">
              <a:spcAft>
                <a:spcPts val="1800"/>
              </a:spcAft>
              <a:buFont typeface="Arial" charset="0"/>
              <a:buChar char="•"/>
            </a:pPr>
            <a:r>
              <a:rPr lang="en-US" sz="2300" b="1" dirty="0">
                <a:latin typeface="Calibri" pitchFamily="34" charset="0"/>
              </a:rPr>
              <a:t>Approx </a:t>
            </a:r>
            <a:r>
              <a:rPr lang="en-US" sz="2400" b="1" dirty="0">
                <a:solidFill>
                  <a:srgbClr val="FF0000"/>
                </a:solidFill>
                <a:effectLst>
                  <a:outerShdw blurRad="50800" dist="50800" dir="2400000" algn="ctr" rotWithShape="0">
                    <a:schemeClr val="tx1"/>
                  </a:outerShdw>
                </a:effectLst>
              </a:rPr>
              <a:t>3 Billion barrels </a:t>
            </a:r>
            <a:r>
              <a:rPr lang="en-US" sz="2300" b="1" dirty="0">
                <a:latin typeface="Calibri" pitchFamily="34" charset="0"/>
              </a:rPr>
              <a:t>of OIP; </a:t>
            </a:r>
            <a:r>
              <a:rPr lang="en-US" sz="2400" b="1" dirty="0">
                <a:solidFill>
                  <a:srgbClr val="FF0000"/>
                </a:solidFill>
                <a:effectLst>
                  <a:outerShdw blurRad="50800" dist="50800" dir="2400000" algn="ctr" rotWithShape="0">
                    <a:schemeClr val="tx1"/>
                  </a:outerShdw>
                </a:effectLst>
              </a:rPr>
              <a:t>1.2 billion recoverable </a:t>
            </a:r>
            <a:r>
              <a:rPr lang="en-US" sz="2300" b="1" dirty="0">
                <a:latin typeface="Calibri" pitchFamily="34" charset="0"/>
              </a:rPr>
              <a:t>of light </a:t>
            </a:r>
            <a:r>
              <a:rPr lang="en-US" sz="2400" b="1" dirty="0">
                <a:solidFill>
                  <a:srgbClr val="FF0000"/>
                </a:solidFill>
                <a:effectLst>
                  <a:outerShdw blurRad="50800" dist="50800" dir="2400000" algn="ctr" rotWithShape="0">
                    <a:schemeClr val="tx1"/>
                  </a:outerShdw>
                </a:effectLst>
              </a:rPr>
              <a:t>sweet</a:t>
            </a:r>
            <a:r>
              <a:rPr lang="en-US" sz="2300" b="1" dirty="0">
                <a:latin typeface="Calibri" pitchFamily="34" charset="0"/>
              </a:rPr>
              <a:t> crude</a:t>
            </a:r>
          </a:p>
          <a:p>
            <a:pPr marL="177800" indent="-177800">
              <a:spcAft>
                <a:spcPts val="1800"/>
              </a:spcAft>
              <a:buFont typeface="Arial" charset="0"/>
              <a:buChar char="•"/>
            </a:pPr>
            <a:r>
              <a:rPr lang="en-US" sz="2400" b="1" dirty="0">
                <a:solidFill>
                  <a:srgbClr val="FF0000"/>
                </a:solidFill>
                <a:effectLst>
                  <a:outerShdw blurRad="50800" dist="50800" dir="2400000" algn="ctr" rotWithShape="0">
                    <a:schemeClr val="tx1"/>
                  </a:outerShdw>
                </a:effectLst>
              </a:rPr>
              <a:t>Started Production in 1997 </a:t>
            </a:r>
            <a:r>
              <a:rPr lang="en-US" sz="2300" b="1" dirty="0">
                <a:latin typeface="Calibri" pitchFamily="34" charset="0"/>
              </a:rPr>
              <a:t>after 10 yrs of Government negotiations</a:t>
            </a:r>
          </a:p>
          <a:p>
            <a:pPr marL="177800" indent="-177800">
              <a:spcAft>
                <a:spcPts val="1800"/>
              </a:spcAft>
              <a:buFont typeface="Arial" charset="0"/>
              <a:buChar char="•"/>
            </a:pPr>
            <a:r>
              <a:rPr lang="en-US" sz="2300" b="1" dirty="0">
                <a:latin typeface="Calibri" pitchFamily="34" charset="0"/>
              </a:rPr>
              <a:t>Produced 160,000 bopd; </a:t>
            </a:r>
            <a:r>
              <a:rPr lang="en-US" sz="2400" b="1" dirty="0">
                <a:solidFill>
                  <a:srgbClr val="FF0000"/>
                </a:solidFill>
                <a:effectLst>
                  <a:outerShdw blurRad="50800" dist="50800" dir="2400000" algn="ctr" rotWithShape="0">
                    <a:schemeClr val="tx1"/>
                  </a:outerShdw>
                </a:effectLst>
              </a:rPr>
              <a:t>1 billion barrels thru 2022</a:t>
            </a:r>
          </a:p>
          <a:p>
            <a:pPr marL="177800" indent="-177800">
              <a:spcAft>
                <a:spcPts val="1800"/>
              </a:spcAft>
              <a:buFont typeface="Arial" charset="0"/>
              <a:buChar char="•"/>
            </a:pPr>
            <a:r>
              <a:rPr lang="en-US" sz="2300" b="1" dirty="0">
                <a:latin typeface="Calibri" pitchFamily="34" charset="0"/>
              </a:rPr>
              <a:t>Operated by ExxonMobil; owned by ExxonMobil (33%), Chevron (27%), Suncor (20%), Canadian Gov’t (8.5%), Murphy Oil(6.5%), Norsk Hydro (5%)</a:t>
            </a:r>
          </a:p>
        </p:txBody>
      </p:sp>
      <p:sp>
        <p:nvSpPr>
          <p:cNvPr id="39942"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2AFCB5A-220D-4DA5-BBDD-7CCAE1E063A8}" type="slidenum">
              <a:rPr lang="en-US" sz="1200" b="1" smtClean="0">
                <a:solidFill>
                  <a:schemeClr val="tx1"/>
                </a:solidFill>
                <a:latin typeface="Calibri" pitchFamily="34" charset="0"/>
              </a:rPr>
              <a:pPr fontAlgn="base">
                <a:spcBef>
                  <a:spcPct val="0"/>
                </a:spcBef>
                <a:spcAft>
                  <a:spcPct val="0"/>
                </a:spcAft>
                <a:defRPr/>
              </a:pPr>
              <a:t>31</a:t>
            </a:fld>
            <a:endParaRPr lang="en-US" sz="1200" b="1" dirty="0">
              <a:solidFill>
                <a:schemeClr val="tx1"/>
              </a:solidFill>
              <a:latin typeface="Calibri" pitchFamily="34" charset="0"/>
            </a:endParaRPr>
          </a:p>
        </p:txBody>
      </p:sp>
      <p:pic>
        <p:nvPicPr>
          <p:cNvPr id="173059" name="Picture 3"/>
          <p:cNvPicPr>
            <a:picLocks noChangeAspect="1" noChangeArrowheads="1"/>
          </p:cNvPicPr>
          <p:nvPr/>
        </p:nvPicPr>
        <p:blipFill>
          <a:blip r:embed="rId4" cstate="print"/>
          <a:srcRect/>
          <a:stretch>
            <a:fillRect/>
          </a:stretch>
        </p:blipFill>
        <p:spPr bwMode="auto">
          <a:xfrm>
            <a:off x="-1" y="914400"/>
            <a:ext cx="4572000" cy="3432639"/>
          </a:xfrm>
          <a:prstGeom prst="rect">
            <a:avLst/>
          </a:prstGeom>
          <a:noFill/>
          <a:ln w="9525">
            <a:noFill/>
            <a:miter lim="800000"/>
            <a:headEnd/>
            <a:tailEnd/>
          </a:ln>
          <a:effectLst/>
        </p:spPr>
      </p:pic>
      <p:grpSp>
        <p:nvGrpSpPr>
          <p:cNvPr id="2" name="Group 7"/>
          <p:cNvGrpSpPr>
            <a:grpSpLocks/>
          </p:cNvGrpSpPr>
          <p:nvPr/>
        </p:nvGrpSpPr>
        <p:grpSpPr bwMode="auto">
          <a:xfrm>
            <a:off x="0" y="914400"/>
            <a:ext cx="4572000" cy="4940300"/>
            <a:chOff x="1800693" y="868680"/>
            <a:chExt cx="6953463" cy="7513876"/>
          </a:xfrm>
        </p:grpSpPr>
        <p:pic>
          <p:nvPicPr>
            <p:cNvPr id="39943" name="Picture 2" descr="http://www.hibernia.ca/gallery/p13_platform.jpg"/>
            <p:cNvPicPr>
              <a:picLocks noChangeAspect="1" noChangeArrowheads="1"/>
            </p:cNvPicPr>
            <p:nvPr/>
          </p:nvPicPr>
          <p:blipFill>
            <a:blip r:embed="rId5" cstate="print"/>
            <a:srcRect/>
            <a:stretch>
              <a:fillRect/>
            </a:stretch>
          </p:blipFill>
          <p:spPr bwMode="auto">
            <a:xfrm>
              <a:off x="1800693" y="868680"/>
              <a:ext cx="6953463" cy="7513876"/>
            </a:xfrm>
            <a:prstGeom prst="rect">
              <a:avLst/>
            </a:prstGeom>
            <a:noFill/>
            <a:ln w="38100">
              <a:solidFill>
                <a:schemeClr val="tx1"/>
              </a:solidFill>
              <a:miter lim="800000"/>
              <a:headEnd/>
              <a:tailEnd/>
            </a:ln>
          </p:spPr>
        </p:pic>
        <p:sp>
          <p:nvSpPr>
            <p:cNvPr id="39944" name="TextBox 3"/>
            <p:cNvSpPr txBox="1">
              <a:spLocks noChangeArrowheads="1"/>
            </p:cNvSpPr>
            <p:nvPr/>
          </p:nvSpPr>
          <p:spPr bwMode="auto">
            <a:xfrm>
              <a:off x="3815004" y="953629"/>
              <a:ext cx="3471620" cy="702163"/>
            </a:xfrm>
            <a:prstGeom prst="rect">
              <a:avLst/>
            </a:prstGeom>
            <a:solidFill>
              <a:schemeClr val="tx1"/>
            </a:solidFill>
            <a:ln w="9525">
              <a:noFill/>
              <a:miter lim="800000"/>
              <a:headEnd/>
              <a:tailEnd/>
            </a:ln>
          </p:spPr>
          <p:txBody>
            <a:bodyPr wrap="square">
              <a:spAutoFit/>
            </a:bodyPr>
            <a:lstStyle/>
            <a:p>
              <a:pPr marL="225425" indent="-225425" algn="ctr"/>
              <a:r>
                <a:rPr lang="en-US" sz="2400" b="1" dirty="0">
                  <a:solidFill>
                    <a:schemeClr val="bg1"/>
                  </a:solidFill>
                  <a:latin typeface="Calibri" pitchFamily="34" charset="0"/>
                </a:rPr>
                <a:t>HIBERNIA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73059"/>
                                        </p:tgtEl>
                                        <p:attrNameLst>
                                          <p:attrName>style.visibility</p:attrName>
                                        </p:attrNameLst>
                                      </p:cBhvr>
                                      <p:to>
                                        <p:strVal val="visible"/>
                                      </p:to>
                                    </p:set>
                                    <p:anim calcmode="lin" valueType="num">
                                      <p:cBhvr>
                                        <p:cTn id="10" dur="500" fill="hold"/>
                                        <p:tgtEl>
                                          <p:spTgt spid="173059"/>
                                        </p:tgtEl>
                                        <p:attrNameLst>
                                          <p:attrName>ppt_w</p:attrName>
                                        </p:attrNameLst>
                                      </p:cBhvr>
                                      <p:tavLst>
                                        <p:tav tm="0">
                                          <p:val>
                                            <p:fltVal val="0"/>
                                          </p:val>
                                        </p:tav>
                                        <p:tav tm="100000">
                                          <p:val>
                                            <p:strVal val="#ppt_w"/>
                                          </p:val>
                                        </p:tav>
                                      </p:tavLst>
                                    </p:anim>
                                    <p:anim calcmode="lin" valueType="num">
                                      <p:cBhvr>
                                        <p:cTn id="11" dur="500" fill="hold"/>
                                        <p:tgtEl>
                                          <p:spTgt spid="173059"/>
                                        </p:tgtEl>
                                        <p:attrNameLst>
                                          <p:attrName>ppt_h</p:attrName>
                                        </p:attrNameLst>
                                      </p:cBhvr>
                                      <p:tavLst>
                                        <p:tav tm="0">
                                          <p:val>
                                            <p:fltVal val="0"/>
                                          </p:val>
                                        </p:tav>
                                        <p:tav tm="100000">
                                          <p:val>
                                            <p:strVal val="#ppt_h"/>
                                          </p:val>
                                        </p:tav>
                                      </p:tavLst>
                                    </p:anim>
                                    <p:animEffect transition="in" filter="fade">
                                      <p:cBhvr>
                                        <p:cTn id="12" dur="500"/>
                                        <p:tgtEl>
                                          <p:spTgt spid="1730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10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1000"/>
                                        <p:tgtEl>
                                          <p:spTgt spid="10">
                                            <p:txEl>
                                              <p:pRg st="2" end="2"/>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left)">
                                      <p:cBhvr>
                                        <p:cTn id="32" dur="10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wipe(left)">
                                      <p:cBhvr>
                                        <p:cTn id="37"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express.howstuffworks.com/gif/wq-iceberg-underwater.jpg"/>
          <p:cNvPicPr>
            <a:picLocks noChangeAspect="1" noChangeArrowheads="1"/>
          </p:cNvPicPr>
          <p:nvPr/>
        </p:nvPicPr>
        <p:blipFill>
          <a:blip r:embed="rId3" cstate="print"/>
          <a:srcRect/>
          <a:stretch>
            <a:fillRect/>
          </a:stretch>
        </p:blipFill>
        <p:spPr bwMode="auto">
          <a:xfrm>
            <a:off x="0" y="838200"/>
            <a:ext cx="4416552" cy="5897030"/>
          </a:xfrm>
          <a:prstGeom prst="rect">
            <a:avLst/>
          </a:prstGeom>
          <a:noFill/>
          <a:ln w="9525">
            <a:noFill/>
            <a:miter lim="800000"/>
            <a:headEnd/>
            <a:tailEnd/>
          </a:ln>
        </p:spPr>
      </p:pic>
      <p:pic>
        <p:nvPicPr>
          <p:cNvPr id="90115" name="Picture 3" descr="http://www.offshore-technology.com/projects/hibernia/images/hibernia2.jpg"/>
          <p:cNvPicPr>
            <a:picLocks noChangeAspect="1" noChangeArrowheads="1"/>
          </p:cNvPicPr>
          <p:nvPr/>
        </p:nvPicPr>
        <p:blipFill>
          <a:blip r:embed="rId4" cstate="print"/>
          <a:srcRect/>
          <a:stretch>
            <a:fillRect/>
          </a:stretch>
        </p:blipFill>
        <p:spPr bwMode="auto">
          <a:xfrm>
            <a:off x="0" y="1768475"/>
            <a:ext cx="4427538" cy="3321050"/>
          </a:xfrm>
          <a:prstGeom prst="rect">
            <a:avLst/>
          </a:prstGeom>
          <a:noFill/>
          <a:ln w="9525">
            <a:noFill/>
            <a:miter lim="800000"/>
            <a:headEnd/>
            <a:tailEnd/>
          </a:ln>
        </p:spPr>
      </p:pic>
      <p:pic>
        <p:nvPicPr>
          <p:cNvPr id="90117" name="Picture 5" descr="http://www.offshore-technology.com/projects/hibernia/images/hibernia4.jpg"/>
          <p:cNvPicPr>
            <a:picLocks noChangeAspect="1" noChangeArrowheads="1"/>
          </p:cNvPicPr>
          <p:nvPr/>
        </p:nvPicPr>
        <p:blipFill>
          <a:blip r:embed="rId5" cstate="print"/>
          <a:srcRect l="21777" r="29640"/>
          <a:stretch>
            <a:fillRect/>
          </a:stretch>
        </p:blipFill>
        <p:spPr bwMode="auto">
          <a:xfrm>
            <a:off x="0" y="838200"/>
            <a:ext cx="4419600" cy="6019800"/>
          </a:xfrm>
          <a:prstGeom prst="rect">
            <a:avLst/>
          </a:prstGeom>
          <a:noFill/>
          <a:ln w="9525">
            <a:noFill/>
            <a:miter lim="800000"/>
            <a:headEnd/>
            <a:tailEnd/>
          </a:ln>
        </p:spPr>
      </p:pic>
      <p:sp>
        <p:nvSpPr>
          <p:cNvPr id="10" name="TextBox 9"/>
          <p:cNvSpPr txBox="1">
            <a:spLocks noChangeArrowheads="1"/>
          </p:cNvSpPr>
          <p:nvPr/>
        </p:nvSpPr>
        <p:spPr bwMode="auto">
          <a:xfrm>
            <a:off x="4365625" y="685800"/>
            <a:ext cx="4778375" cy="6478697"/>
          </a:xfrm>
          <a:prstGeom prst="rect">
            <a:avLst/>
          </a:prstGeom>
          <a:noFill/>
          <a:ln w="9525">
            <a:noFill/>
            <a:miter lim="800000"/>
            <a:headEnd/>
            <a:tailEnd/>
          </a:ln>
        </p:spPr>
        <p:txBody>
          <a:bodyPr wrap="square">
            <a:spAutoFit/>
          </a:bodyPr>
          <a:lstStyle/>
          <a:p>
            <a:pPr marL="177800" indent="-177800">
              <a:lnSpc>
                <a:spcPts val="2500"/>
              </a:lnSpc>
              <a:spcAft>
                <a:spcPts val="600"/>
              </a:spcAft>
              <a:buFont typeface="Arial" charset="0"/>
              <a:buChar char="•"/>
            </a:pPr>
            <a:r>
              <a:rPr lang="en-US" sz="2300" b="1" dirty="0">
                <a:latin typeface="Calibri" pitchFamily="34" charset="0"/>
              </a:rPr>
              <a:t>Designed to withstand collision with </a:t>
            </a:r>
            <a:r>
              <a:rPr lang="en-US" sz="2400" b="1" dirty="0">
                <a:solidFill>
                  <a:srgbClr val="FF0000"/>
                </a:solidFill>
                <a:effectLst>
                  <a:outerShdw blurRad="50800" dist="50800" dir="2400000" algn="ctr" rotWithShape="0">
                    <a:schemeClr val="tx1"/>
                  </a:outerShdw>
                </a:effectLst>
              </a:rPr>
              <a:t>1-million ton iceberg </a:t>
            </a:r>
            <a:r>
              <a:rPr lang="en-US" sz="2300" b="1" dirty="0">
                <a:latin typeface="Calibri" pitchFamily="34" charset="0"/>
              </a:rPr>
              <a:t>(1:500 yrs event) </a:t>
            </a:r>
            <a:r>
              <a:rPr lang="en-US" sz="2400" b="1" dirty="0">
                <a:solidFill>
                  <a:srgbClr val="FF0000"/>
                </a:solidFill>
                <a:effectLst>
                  <a:outerShdw blurRad="50800" dist="50800" dir="2400000" algn="ctr" rotWithShape="0">
                    <a:schemeClr val="tx1"/>
                  </a:outerShdw>
                </a:effectLst>
              </a:rPr>
              <a:t>with no damage </a:t>
            </a:r>
            <a:r>
              <a:rPr lang="en-US" sz="2300" b="1" dirty="0">
                <a:latin typeface="Calibri" pitchFamily="34" charset="0"/>
              </a:rPr>
              <a:t>and a direct hit from a </a:t>
            </a:r>
            <a:r>
              <a:rPr lang="en-US" sz="2400" b="1" dirty="0">
                <a:solidFill>
                  <a:srgbClr val="FF0000"/>
                </a:solidFill>
                <a:effectLst>
                  <a:outerShdw blurRad="50800" dist="50800" dir="2400000" algn="ctr" rotWithShape="0">
                    <a:schemeClr val="tx1"/>
                  </a:outerShdw>
                </a:effectLst>
              </a:rPr>
              <a:t>6-million ton iceberg </a:t>
            </a:r>
            <a:r>
              <a:rPr lang="en-US" sz="2300" b="1" dirty="0">
                <a:latin typeface="Calibri" pitchFamily="34" charset="0"/>
              </a:rPr>
              <a:t>(1:10,000yr event) </a:t>
            </a:r>
            <a:r>
              <a:rPr lang="en-US" sz="2400" b="1" dirty="0">
                <a:solidFill>
                  <a:srgbClr val="FF0000"/>
                </a:solidFill>
                <a:effectLst>
                  <a:outerShdw blurRad="50800" dist="50800" dir="2400000" algn="ctr" rotWithShape="0">
                    <a:schemeClr val="tx1"/>
                  </a:outerShdw>
                </a:effectLst>
              </a:rPr>
              <a:t>with repairable damage</a:t>
            </a:r>
          </a:p>
          <a:p>
            <a:pPr marL="177800" indent="-177800">
              <a:lnSpc>
                <a:spcPts val="2500"/>
              </a:lnSpc>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450,000 ton Gravity Based Structure </a:t>
            </a:r>
            <a:r>
              <a:rPr lang="en-US" sz="2300" b="1" dirty="0">
                <a:latin typeface="Calibri" pitchFamily="34" charset="0"/>
              </a:rPr>
              <a:t>(GBS) – </a:t>
            </a:r>
            <a:r>
              <a:rPr lang="en-US" sz="2400" b="1" dirty="0">
                <a:solidFill>
                  <a:srgbClr val="FF0000"/>
                </a:solidFill>
                <a:effectLst>
                  <a:outerShdw blurRad="50800" dist="50800" dir="2400000" algn="ctr" rotWithShape="0">
                    <a:schemeClr val="tx1"/>
                  </a:outerShdw>
                </a:effectLst>
              </a:rPr>
              <a:t>346ft dia. </a:t>
            </a:r>
            <a:r>
              <a:rPr lang="en-US" sz="2300" b="1" dirty="0">
                <a:latin typeface="Calibri" pitchFamily="34" charset="0"/>
              </a:rPr>
              <a:t>concrete caisson surrounded by a </a:t>
            </a:r>
            <a:r>
              <a:rPr lang="en-US" sz="2400" b="1" dirty="0">
                <a:solidFill>
                  <a:srgbClr val="FF0000"/>
                </a:solidFill>
                <a:effectLst>
                  <a:outerShdw blurRad="50800" dist="50800" dir="2400000" algn="ctr" rotWithShape="0">
                    <a:schemeClr val="tx1"/>
                  </a:outerShdw>
                </a:effectLst>
              </a:rPr>
              <a:t>5ft thick “icewall” </a:t>
            </a:r>
            <a:r>
              <a:rPr lang="en-US" sz="2300" b="1" dirty="0">
                <a:latin typeface="Calibri" pitchFamily="34" charset="0"/>
              </a:rPr>
              <a:t>with </a:t>
            </a:r>
            <a:r>
              <a:rPr lang="en-US" sz="2400" b="1" dirty="0">
                <a:solidFill>
                  <a:srgbClr val="FF0000"/>
                </a:solidFill>
                <a:effectLst>
                  <a:outerShdw blurRad="50800" dist="50800" dir="2400000" algn="ctr" rotWithShape="0">
                    <a:schemeClr val="tx1"/>
                  </a:outerShdw>
                </a:effectLst>
              </a:rPr>
              <a:t>16 “teeth” </a:t>
            </a:r>
            <a:r>
              <a:rPr lang="en-US" sz="2300" b="1" dirty="0">
                <a:latin typeface="Calibri" pitchFamily="34" charset="0"/>
              </a:rPr>
              <a:t>to breakup colliding ice</a:t>
            </a:r>
          </a:p>
          <a:p>
            <a:pPr marL="177800" indent="-177800">
              <a:lnSpc>
                <a:spcPts val="2500"/>
              </a:lnSpc>
              <a:spcAft>
                <a:spcPts val="600"/>
              </a:spcAft>
              <a:buFont typeface="Arial" charset="0"/>
              <a:buChar char="•"/>
            </a:pPr>
            <a:r>
              <a:rPr lang="en-US" sz="2300" b="1" dirty="0">
                <a:latin typeface="Calibri" pitchFamily="34" charset="0"/>
              </a:rPr>
              <a:t>Caisson is closed on top and bottom; </a:t>
            </a:r>
            <a:r>
              <a:rPr lang="en-US" sz="2400" b="1" dirty="0">
                <a:solidFill>
                  <a:srgbClr val="FF0000"/>
                </a:solidFill>
                <a:effectLst>
                  <a:outerShdw blurRad="50800" dist="50800" dir="2400000" algn="ctr" rotWithShape="0">
                    <a:schemeClr val="tx1"/>
                  </a:outerShdw>
                </a:effectLst>
              </a:rPr>
              <a:t>inside is storage for 1.3 million bbl oil</a:t>
            </a:r>
          </a:p>
          <a:p>
            <a:pPr marL="177800" indent="-177800">
              <a:lnSpc>
                <a:spcPts val="2500"/>
              </a:lnSpc>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4-17ft dia</a:t>
            </a:r>
            <a:r>
              <a:rPr lang="en-US" sz="2300" b="1" dirty="0">
                <a:latin typeface="Calibri" pitchFamily="34" charset="0"/>
              </a:rPr>
              <a:t>. shafts run thru the caisson; filled with support equip.</a:t>
            </a:r>
          </a:p>
          <a:p>
            <a:pPr marL="177800" indent="-177800">
              <a:lnSpc>
                <a:spcPts val="2500"/>
              </a:lnSpc>
              <a:spcAft>
                <a:spcPts val="600"/>
              </a:spcAft>
              <a:buFont typeface="Arial" charset="0"/>
              <a:buChar char="•"/>
            </a:pPr>
            <a:r>
              <a:rPr lang="en-US" sz="2300" b="1" dirty="0">
                <a:latin typeface="Calibri" pitchFamily="34" charset="0"/>
              </a:rPr>
              <a:t>Accommodations for </a:t>
            </a:r>
            <a:r>
              <a:rPr lang="en-US" sz="2400" b="1" dirty="0">
                <a:solidFill>
                  <a:srgbClr val="FF0000"/>
                </a:solidFill>
                <a:effectLst>
                  <a:outerShdw blurRad="50800" dist="50800" dir="2400000" algn="ctr" rotWithShape="0">
                    <a:schemeClr val="tx1"/>
                  </a:outerShdw>
                </a:effectLst>
              </a:rPr>
              <a:t>185 workers</a:t>
            </a:r>
          </a:p>
          <a:p>
            <a:pPr marL="177800" indent="-177800">
              <a:lnSpc>
                <a:spcPts val="2500"/>
              </a:lnSpc>
              <a:spcAft>
                <a:spcPts val="600"/>
              </a:spcAft>
              <a:buFont typeface="Arial" charset="0"/>
              <a:buChar char="•"/>
            </a:pPr>
            <a:r>
              <a:rPr lang="en-US" sz="2300" b="1" dirty="0">
                <a:latin typeface="Calibri" pitchFamily="34" charset="0"/>
              </a:rPr>
              <a:t>Total weight is over </a:t>
            </a:r>
            <a:r>
              <a:rPr lang="en-US" sz="2400" b="1" dirty="0">
                <a:solidFill>
                  <a:srgbClr val="FF0000"/>
                </a:solidFill>
                <a:effectLst>
                  <a:outerShdw blurRad="50800" dist="50800" dir="2400000" algn="ctr" rotWithShape="0">
                    <a:schemeClr val="tx1"/>
                  </a:outerShdw>
                </a:effectLst>
              </a:rPr>
              <a:t>1 million TONS!</a:t>
            </a:r>
          </a:p>
        </p:txBody>
      </p:sp>
      <p:sp>
        <p:nvSpPr>
          <p:cNvPr id="40967"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76A682D3-80A0-4BEF-9BE9-1BA8270FE4D2}" type="slidenum">
              <a:rPr lang="en-US" sz="1200" b="1" smtClean="0">
                <a:solidFill>
                  <a:schemeClr val="tx1"/>
                </a:solidFill>
                <a:latin typeface="Calibri" pitchFamily="34" charset="0"/>
              </a:rPr>
              <a:pPr fontAlgn="base">
                <a:spcBef>
                  <a:spcPct val="0"/>
                </a:spcBef>
                <a:spcAft>
                  <a:spcPct val="0"/>
                </a:spcAft>
                <a:defRPr/>
              </a:pPr>
              <a:t>32</a:t>
            </a:fld>
            <a:endParaRPr lang="en-US" sz="1200" b="1" dirty="0">
              <a:solidFill>
                <a:schemeClr val="tx1"/>
              </a:solidFill>
              <a:latin typeface="Calibri" pitchFamily="34" charset="0"/>
            </a:endParaRPr>
          </a:p>
        </p:txBody>
      </p:sp>
      <p:sp>
        <p:nvSpPr>
          <p:cNvPr id="8" name="TextBox 1"/>
          <p:cNvSpPr txBox="1">
            <a:spLocks noChangeArrowheads="1"/>
          </p:cNvSpPr>
          <p:nvPr/>
        </p:nvSpPr>
        <p:spPr bwMode="auto">
          <a:xfrm>
            <a:off x="0" y="0"/>
            <a:ext cx="9144000" cy="676275"/>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800" b="1" dirty="0">
                <a:latin typeface="Calibri" pitchFamily="34" charset="0"/>
              </a:rPr>
              <a:t>HIBERNIA OIL FIELD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2466"/>
                                        </p:tgtEl>
                                        <p:attrNameLst>
                                          <p:attrName>style.visibility</p:attrName>
                                        </p:attrNameLst>
                                      </p:cBhvr>
                                      <p:to>
                                        <p:strVal val="visible"/>
                                      </p:to>
                                    </p:set>
                                    <p:animEffect transition="in" filter="fade">
                                      <p:cBhvr>
                                        <p:cTn id="10" dur="2000"/>
                                        <p:tgtEl>
                                          <p:spTgt spid="624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2466"/>
                                        </p:tgtEl>
                                      </p:cBhvr>
                                    </p:animEffect>
                                    <p:set>
                                      <p:cBhvr>
                                        <p:cTn id="15" dur="1" fill="hold">
                                          <p:stCondLst>
                                            <p:cond delay="1999"/>
                                          </p:stCondLst>
                                        </p:cTn>
                                        <p:tgtEl>
                                          <p:spTgt spid="62466"/>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wipe(left)">
                                      <p:cBhvr>
                                        <p:cTn id="18" dur="1000"/>
                                        <p:tgtEl>
                                          <p:spTgt spid="10">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0115"/>
                                        </p:tgtEl>
                                        <p:attrNameLst>
                                          <p:attrName>style.visibility</p:attrName>
                                        </p:attrNameLst>
                                      </p:cBhvr>
                                      <p:to>
                                        <p:strVal val="visible"/>
                                      </p:to>
                                    </p:set>
                                    <p:animEffect transition="in" filter="fade">
                                      <p:cBhvr>
                                        <p:cTn id="21" dur="2000"/>
                                        <p:tgtEl>
                                          <p:spTgt spid="901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wipe(left)">
                                      <p:cBhvr>
                                        <p:cTn id="26" dur="10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left)">
                                      <p:cBhvr>
                                        <p:cTn id="31" dur="10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wipe(left)">
                                      <p:cBhvr>
                                        <p:cTn id="36" dur="1000"/>
                                        <p:tgtEl>
                                          <p:spTgt spid="10">
                                            <p:txEl>
                                              <p:pRg st="4" end="4"/>
                                            </p:txEl>
                                          </p:spTgt>
                                        </p:tgtEl>
                                      </p:cBhvr>
                                    </p:animEffect>
                                  </p:childTnLst>
                                </p:cTn>
                              </p:par>
                              <p:par>
                                <p:cTn id="37" presetID="10" presetClass="exit" presetSubtype="0" fill="hold" nodeType="withEffect">
                                  <p:stCondLst>
                                    <p:cond delay="0"/>
                                  </p:stCondLst>
                                  <p:childTnLst>
                                    <p:animEffect transition="out" filter="fade">
                                      <p:cBhvr>
                                        <p:cTn id="38" dur="2000"/>
                                        <p:tgtEl>
                                          <p:spTgt spid="90115"/>
                                        </p:tgtEl>
                                      </p:cBhvr>
                                    </p:animEffect>
                                    <p:set>
                                      <p:cBhvr>
                                        <p:cTn id="39" dur="1" fill="hold">
                                          <p:stCondLst>
                                            <p:cond delay="1999"/>
                                          </p:stCondLst>
                                        </p:cTn>
                                        <p:tgtEl>
                                          <p:spTgt spid="9011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90117"/>
                                        </p:tgtEl>
                                        <p:attrNameLst>
                                          <p:attrName>style.visibility</p:attrName>
                                        </p:attrNameLst>
                                      </p:cBhvr>
                                      <p:to>
                                        <p:strVal val="visible"/>
                                      </p:to>
                                    </p:set>
                                    <p:animEffect transition="in" filter="fade">
                                      <p:cBhvr>
                                        <p:cTn id="42" dur="2000"/>
                                        <p:tgtEl>
                                          <p:spTgt spid="901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xEl>
                                              <p:pRg st="5" end="5"/>
                                            </p:txEl>
                                          </p:spTgt>
                                        </p:tgtEl>
                                        <p:attrNameLst>
                                          <p:attrName>style.visibility</p:attrName>
                                        </p:attrNameLst>
                                      </p:cBhvr>
                                      <p:to>
                                        <p:strVal val="visible"/>
                                      </p:to>
                                    </p:set>
                                    <p:animEffect transition="in" filter="wipe(left)">
                                      <p:cBhvr>
                                        <p:cTn id="47" dur="1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800225" y="868363"/>
            <a:ext cx="5543550" cy="5943600"/>
            <a:chOff x="1800693" y="868680"/>
            <a:chExt cx="5542614" cy="5989320"/>
          </a:xfrm>
        </p:grpSpPr>
        <p:pic>
          <p:nvPicPr>
            <p:cNvPr id="42016" name="Picture 2" descr="http://www.hibernia.ca/gallery/p13_platform.jpg"/>
            <p:cNvPicPr>
              <a:picLocks noChangeAspect="1" noChangeArrowheads="1"/>
            </p:cNvPicPr>
            <p:nvPr/>
          </p:nvPicPr>
          <p:blipFill>
            <a:blip r:embed="rId3" cstate="print"/>
            <a:srcRect/>
            <a:stretch>
              <a:fillRect/>
            </a:stretch>
          </p:blipFill>
          <p:spPr bwMode="auto">
            <a:xfrm>
              <a:off x="1800693" y="868680"/>
              <a:ext cx="5542614" cy="5989320"/>
            </a:xfrm>
            <a:prstGeom prst="rect">
              <a:avLst/>
            </a:prstGeom>
            <a:noFill/>
            <a:ln w="38100">
              <a:solidFill>
                <a:schemeClr val="tx1"/>
              </a:solidFill>
              <a:miter lim="800000"/>
              <a:headEnd/>
              <a:tailEnd/>
            </a:ln>
          </p:spPr>
        </p:pic>
        <p:sp>
          <p:nvSpPr>
            <p:cNvPr id="42017" name="TextBox 3"/>
            <p:cNvSpPr txBox="1">
              <a:spLocks noChangeArrowheads="1"/>
            </p:cNvSpPr>
            <p:nvPr/>
          </p:nvSpPr>
          <p:spPr bwMode="auto">
            <a:xfrm>
              <a:off x="3815004" y="953631"/>
              <a:ext cx="3471620"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HIBERNIA</a:t>
              </a:r>
            </a:p>
          </p:txBody>
        </p:sp>
      </p:grpSp>
      <p:sp>
        <p:nvSpPr>
          <p:cNvPr id="30" name="Freeform 29"/>
          <p:cNvSpPr/>
          <p:nvPr/>
        </p:nvSpPr>
        <p:spPr>
          <a:xfrm>
            <a:off x="3695700" y="3567113"/>
            <a:ext cx="2859088" cy="1468437"/>
          </a:xfrm>
          <a:custGeom>
            <a:avLst/>
            <a:gdLst>
              <a:gd name="connsiteX0" fmla="*/ 682580 w 2704563"/>
              <a:gd name="connsiteY0" fmla="*/ 425003 h 1571222"/>
              <a:gd name="connsiteX1" fmla="*/ 695459 w 2704563"/>
              <a:gd name="connsiteY1" fmla="*/ 1506828 h 1571222"/>
              <a:gd name="connsiteX2" fmla="*/ 940158 w 2704563"/>
              <a:gd name="connsiteY2" fmla="*/ 1571222 h 1571222"/>
              <a:gd name="connsiteX3" fmla="*/ 2704563 w 2704563"/>
              <a:gd name="connsiteY3" fmla="*/ 1390918 h 1571222"/>
              <a:gd name="connsiteX4" fmla="*/ 2459865 w 2704563"/>
              <a:gd name="connsiteY4" fmla="*/ 296214 h 1571222"/>
              <a:gd name="connsiteX5" fmla="*/ 2382592 w 2704563"/>
              <a:gd name="connsiteY5" fmla="*/ 103031 h 1571222"/>
              <a:gd name="connsiteX6" fmla="*/ 669702 w 2704563"/>
              <a:gd name="connsiteY6" fmla="*/ 167425 h 1571222"/>
              <a:gd name="connsiteX7" fmla="*/ 0 w 2704563"/>
              <a:gd name="connsiteY7" fmla="*/ 0 h 1571222"/>
              <a:gd name="connsiteX8" fmla="*/ 12879 w 2704563"/>
              <a:gd name="connsiteY8" fmla="*/ 309093 h 1571222"/>
              <a:gd name="connsiteX9" fmla="*/ 682580 w 2704563"/>
              <a:gd name="connsiteY9" fmla="*/ 425003 h 1571222"/>
              <a:gd name="connsiteX0" fmla="*/ 708338 w 2730321"/>
              <a:gd name="connsiteY0" fmla="*/ 321972 h 1468191"/>
              <a:gd name="connsiteX1" fmla="*/ 721217 w 2730321"/>
              <a:gd name="connsiteY1" fmla="*/ 1403797 h 1468191"/>
              <a:gd name="connsiteX2" fmla="*/ 965916 w 2730321"/>
              <a:gd name="connsiteY2" fmla="*/ 1468191 h 1468191"/>
              <a:gd name="connsiteX3" fmla="*/ 2730321 w 2730321"/>
              <a:gd name="connsiteY3" fmla="*/ 1287887 h 1468191"/>
              <a:gd name="connsiteX4" fmla="*/ 2485623 w 2730321"/>
              <a:gd name="connsiteY4" fmla="*/ 193183 h 1468191"/>
              <a:gd name="connsiteX5" fmla="*/ 2408350 w 2730321"/>
              <a:gd name="connsiteY5" fmla="*/ 0 h 1468191"/>
              <a:gd name="connsiteX6" fmla="*/ 695460 w 2730321"/>
              <a:gd name="connsiteY6" fmla="*/ 64394 h 1468191"/>
              <a:gd name="connsiteX7" fmla="*/ 0 w 2730321"/>
              <a:gd name="connsiteY7" fmla="*/ 48296 h 1468191"/>
              <a:gd name="connsiteX8" fmla="*/ 38637 w 2730321"/>
              <a:gd name="connsiteY8" fmla="*/ 206062 h 1468191"/>
              <a:gd name="connsiteX9" fmla="*/ 708338 w 2730321"/>
              <a:gd name="connsiteY9" fmla="*/ 321972 h 1468191"/>
              <a:gd name="connsiteX0" fmla="*/ 759853 w 2781836"/>
              <a:gd name="connsiteY0" fmla="*/ 321972 h 1468191"/>
              <a:gd name="connsiteX1" fmla="*/ 772732 w 2781836"/>
              <a:gd name="connsiteY1" fmla="*/ 1403797 h 1468191"/>
              <a:gd name="connsiteX2" fmla="*/ 1017431 w 2781836"/>
              <a:gd name="connsiteY2" fmla="*/ 1468191 h 1468191"/>
              <a:gd name="connsiteX3" fmla="*/ 2781836 w 2781836"/>
              <a:gd name="connsiteY3" fmla="*/ 1287887 h 1468191"/>
              <a:gd name="connsiteX4" fmla="*/ 2537138 w 2781836"/>
              <a:gd name="connsiteY4" fmla="*/ 193183 h 1468191"/>
              <a:gd name="connsiteX5" fmla="*/ 2459865 w 2781836"/>
              <a:gd name="connsiteY5" fmla="*/ 0 h 1468191"/>
              <a:gd name="connsiteX6" fmla="*/ 746975 w 2781836"/>
              <a:gd name="connsiteY6" fmla="*/ 64394 h 1468191"/>
              <a:gd name="connsiteX7" fmla="*/ 0 w 2781836"/>
              <a:gd name="connsiteY7" fmla="*/ 35417 h 1468191"/>
              <a:gd name="connsiteX8" fmla="*/ 90152 w 2781836"/>
              <a:gd name="connsiteY8" fmla="*/ 206062 h 1468191"/>
              <a:gd name="connsiteX9" fmla="*/ 759853 w 2781836"/>
              <a:gd name="connsiteY9" fmla="*/ 321972 h 1468191"/>
              <a:gd name="connsiteX0" fmla="*/ 824248 w 2846231"/>
              <a:gd name="connsiteY0" fmla="*/ 321972 h 1468191"/>
              <a:gd name="connsiteX1" fmla="*/ 837127 w 2846231"/>
              <a:gd name="connsiteY1" fmla="*/ 1403797 h 1468191"/>
              <a:gd name="connsiteX2" fmla="*/ 1081826 w 2846231"/>
              <a:gd name="connsiteY2" fmla="*/ 1468191 h 1468191"/>
              <a:gd name="connsiteX3" fmla="*/ 2846231 w 2846231"/>
              <a:gd name="connsiteY3" fmla="*/ 1287887 h 1468191"/>
              <a:gd name="connsiteX4" fmla="*/ 2601533 w 2846231"/>
              <a:gd name="connsiteY4" fmla="*/ 193183 h 1468191"/>
              <a:gd name="connsiteX5" fmla="*/ 2524260 w 2846231"/>
              <a:gd name="connsiteY5" fmla="*/ 0 h 1468191"/>
              <a:gd name="connsiteX6" fmla="*/ 811370 w 2846231"/>
              <a:gd name="connsiteY6" fmla="*/ 64394 h 1468191"/>
              <a:gd name="connsiteX7" fmla="*/ 64395 w 2846231"/>
              <a:gd name="connsiteY7" fmla="*/ 35417 h 1468191"/>
              <a:gd name="connsiteX8" fmla="*/ 0 w 2846231"/>
              <a:gd name="connsiteY8" fmla="*/ 206062 h 1468191"/>
              <a:gd name="connsiteX9" fmla="*/ 824248 w 2846231"/>
              <a:gd name="connsiteY9" fmla="*/ 321972 h 1468191"/>
              <a:gd name="connsiteX0" fmla="*/ 837126 w 2859109"/>
              <a:gd name="connsiteY0" fmla="*/ 321972 h 1468191"/>
              <a:gd name="connsiteX1" fmla="*/ 850005 w 2859109"/>
              <a:gd name="connsiteY1" fmla="*/ 1403797 h 1468191"/>
              <a:gd name="connsiteX2" fmla="*/ 1094704 w 2859109"/>
              <a:gd name="connsiteY2" fmla="*/ 1468191 h 1468191"/>
              <a:gd name="connsiteX3" fmla="*/ 2859109 w 2859109"/>
              <a:gd name="connsiteY3" fmla="*/ 1287887 h 1468191"/>
              <a:gd name="connsiteX4" fmla="*/ 2614411 w 2859109"/>
              <a:gd name="connsiteY4" fmla="*/ 193183 h 1468191"/>
              <a:gd name="connsiteX5" fmla="*/ 2537138 w 2859109"/>
              <a:gd name="connsiteY5" fmla="*/ 0 h 1468191"/>
              <a:gd name="connsiteX6" fmla="*/ 824248 w 2859109"/>
              <a:gd name="connsiteY6" fmla="*/ 64394 h 1468191"/>
              <a:gd name="connsiteX7" fmla="*/ 0 w 2859109"/>
              <a:gd name="connsiteY7" fmla="*/ 19318 h 1468191"/>
              <a:gd name="connsiteX8" fmla="*/ 12878 w 2859109"/>
              <a:gd name="connsiteY8" fmla="*/ 206062 h 1468191"/>
              <a:gd name="connsiteX9" fmla="*/ 837126 w 2859109"/>
              <a:gd name="connsiteY9" fmla="*/ 321972 h 146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109" h="1468191">
                <a:moveTo>
                  <a:pt x="837126" y="321972"/>
                </a:moveTo>
                <a:lnTo>
                  <a:pt x="850005" y="1403797"/>
                </a:lnTo>
                <a:lnTo>
                  <a:pt x="1094704" y="1468191"/>
                </a:lnTo>
                <a:lnTo>
                  <a:pt x="2859109" y="1287887"/>
                </a:lnTo>
                <a:lnTo>
                  <a:pt x="2614411" y="193183"/>
                </a:lnTo>
                <a:lnTo>
                  <a:pt x="2537138" y="0"/>
                </a:lnTo>
                <a:lnTo>
                  <a:pt x="824248" y="64394"/>
                </a:lnTo>
                <a:lnTo>
                  <a:pt x="0" y="19318"/>
                </a:lnTo>
                <a:lnTo>
                  <a:pt x="12878" y="206062"/>
                </a:lnTo>
                <a:lnTo>
                  <a:pt x="837126" y="321972"/>
                </a:lnTo>
                <a:close/>
              </a:path>
            </a:pathLst>
          </a:custGeom>
          <a:noFill/>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41989" name="Picture 1"/>
          <p:cNvPicPr>
            <a:picLocks noChangeAspect="1" noChangeArrowheads="1"/>
          </p:cNvPicPr>
          <p:nvPr/>
        </p:nvPicPr>
        <p:blipFill>
          <a:blip r:embed="rId4" cstate="print"/>
          <a:srcRect/>
          <a:stretch>
            <a:fillRect/>
          </a:stretch>
        </p:blipFill>
        <p:spPr bwMode="auto">
          <a:xfrm>
            <a:off x="9677400" y="1066800"/>
            <a:ext cx="6029325" cy="4238625"/>
          </a:xfrm>
          <a:prstGeom prst="rect">
            <a:avLst/>
          </a:prstGeom>
          <a:noFill/>
          <a:ln w="9525">
            <a:noFill/>
            <a:miter lim="800000"/>
            <a:headEnd/>
            <a:tailEnd/>
          </a:ln>
        </p:spPr>
      </p:pic>
      <p:grpSp>
        <p:nvGrpSpPr>
          <p:cNvPr id="3" name="Group 13"/>
          <p:cNvGrpSpPr>
            <a:grpSpLocks/>
          </p:cNvGrpSpPr>
          <p:nvPr/>
        </p:nvGrpSpPr>
        <p:grpSpPr bwMode="auto">
          <a:xfrm>
            <a:off x="6096000" y="5648325"/>
            <a:ext cx="3048000" cy="830263"/>
            <a:chOff x="6096001" y="5648325"/>
            <a:chExt cx="3047998" cy="830997"/>
          </a:xfrm>
        </p:grpSpPr>
        <p:sp>
          <p:nvSpPr>
            <p:cNvPr id="42014" name="TextBox 10"/>
            <p:cNvSpPr txBox="1">
              <a:spLocks noChangeArrowheads="1"/>
            </p:cNvSpPr>
            <p:nvPr/>
          </p:nvSpPr>
          <p:spPr bwMode="auto">
            <a:xfrm>
              <a:off x="7124700" y="5648325"/>
              <a:ext cx="2019299" cy="830997"/>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Gravity Base</a:t>
              </a:r>
            </a:p>
            <a:p>
              <a:pPr marL="225425" indent="-225425" algn="ctr"/>
              <a:r>
                <a:rPr lang="en-US" sz="2400" b="1" dirty="0">
                  <a:solidFill>
                    <a:schemeClr val="bg1"/>
                  </a:solidFill>
                  <a:latin typeface="Calibri" pitchFamily="34" charset="0"/>
                </a:rPr>
                <a:t>(450,000 tons)</a:t>
              </a:r>
            </a:p>
          </p:txBody>
        </p:sp>
        <p:cxnSp>
          <p:nvCxnSpPr>
            <p:cNvPr id="13" name="Straight Arrow Connector 12"/>
            <p:cNvCxnSpPr/>
            <p:nvPr/>
          </p:nvCxnSpPr>
          <p:spPr>
            <a:xfrm rot="10800000">
              <a:off x="6096001" y="5838993"/>
              <a:ext cx="1000124" cy="228802"/>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 name="Group 14"/>
          <p:cNvGrpSpPr>
            <a:grpSpLocks/>
          </p:cNvGrpSpPr>
          <p:nvPr/>
        </p:nvGrpSpPr>
        <p:grpSpPr bwMode="auto">
          <a:xfrm>
            <a:off x="6667500" y="2571750"/>
            <a:ext cx="2476500" cy="487363"/>
            <a:chOff x="6667500" y="5622072"/>
            <a:chExt cx="2476499" cy="487918"/>
          </a:xfrm>
        </p:grpSpPr>
        <p:sp>
          <p:nvSpPr>
            <p:cNvPr id="42012" name="TextBox 15"/>
            <p:cNvSpPr txBox="1">
              <a:spLocks noChangeArrowheads="1"/>
            </p:cNvSpPr>
            <p:nvPr/>
          </p:nvSpPr>
          <p:spPr bwMode="auto">
            <a:xfrm>
              <a:off x="7124700" y="5648325"/>
              <a:ext cx="2019299"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Flare Boom</a:t>
              </a:r>
            </a:p>
          </p:txBody>
        </p:sp>
        <p:cxnSp>
          <p:nvCxnSpPr>
            <p:cNvPr id="17" name="Straight Arrow Connector 16"/>
            <p:cNvCxnSpPr>
              <a:stCxn id="42012" idx="1"/>
            </p:cNvCxnSpPr>
            <p:nvPr/>
          </p:nvCxnSpPr>
          <p:spPr>
            <a:xfrm rot="10800000">
              <a:off x="6667500" y="5622072"/>
              <a:ext cx="457200" cy="257468"/>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19"/>
          <p:cNvGrpSpPr>
            <a:grpSpLocks/>
          </p:cNvGrpSpPr>
          <p:nvPr/>
        </p:nvGrpSpPr>
        <p:grpSpPr bwMode="auto">
          <a:xfrm>
            <a:off x="5672138" y="804863"/>
            <a:ext cx="3471862" cy="831850"/>
            <a:chOff x="12808227" y="5409785"/>
            <a:chExt cx="3472067" cy="830997"/>
          </a:xfrm>
        </p:grpSpPr>
        <p:sp>
          <p:nvSpPr>
            <p:cNvPr id="42010" name="TextBox 20"/>
            <p:cNvSpPr txBox="1">
              <a:spLocks noChangeArrowheads="1"/>
            </p:cNvSpPr>
            <p:nvPr/>
          </p:nvSpPr>
          <p:spPr bwMode="auto">
            <a:xfrm>
              <a:off x="14260995" y="5409785"/>
              <a:ext cx="2019299" cy="830997"/>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Drilling Rigs (2)</a:t>
              </a:r>
            </a:p>
          </p:txBody>
        </p:sp>
        <p:cxnSp>
          <p:nvCxnSpPr>
            <p:cNvPr id="22" name="Straight Arrow Connector 21"/>
            <p:cNvCxnSpPr>
              <a:stCxn id="42010" idx="1"/>
            </p:cNvCxnSpPr>
            <p:nvPr/>
          </p:nvCxnSpPr>
          <p:spPr>
            <a:xfrm rot="10800000" flipV="1">
              <a:off x="12808227" y="5825283"/>
              <a:ext cx="1452648" cy="409155"/>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33"/>
          <p:cNvGrpSpPr>
            <a:grpSpLocks/>
          </p:cNvGrpSpPr>
          <p:nvPr/>
        </p:nvGrpSpPr>
        <p:grpSpPr bwMode="auto">
          <a:xfrm>
            <a:off x="0" y="5035550"/>
            <a:ext cx="2835275" cy="1822450"/>
            <a:chOff x="7123043" y="4657148"/>
            <a:chExt cx="2835965" cy="1822174"/>
          </a:xfrm>
        </p:grpSpPr>
        <p:sp>
          <p:nvSpPr>
            <p:cNvPr id="42008" name="TextBox 34"/>
            <p:cNvSpPr txBox="1">
              <a:spLocks noChangeArrowheads="1"/>
            </p:cNvSpPr>
            <p:nvPr/>
          </p:nvSpPr>
          <p:spPr bwMode="auto">
            <a:xfrm>
              <a:off x="7123043" y="5278993"/>
              <a:ext cx="2019299" cy="1200329"/>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Emergency Evacuation capsules</a:t>
              </a:r>
            </a:p>
          </p:txBody>
        </p:sp>
        <p:cxnSp>
          <p:nvCxnSpPr>
            <p:cNvPr id="36" name="Straight Arrow Connector 35"/>
            <p:cNvCxnSpPr/>
            <p:nvPr/>
          </p:nvCxnSpPr>
          <p:spPr>
            <a:xfrm flipV="1">
              <a:off x="9177768" y="4657148"/>
              <a:ext cx="781240" cy="59681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40"/>
          <p:cNvGrpSpPr>
            <a:grpSpLocks/>
          </p:cNvGrpSpPr>
          <p:nvPr/>
        </p:nvGrpSpPr>
        <p:grpSpPr bwMode="auto">
          <a:xfrm>
            <a:off x="0" y="3657600"/>
            <a:ext cx="3516313" cy="831850"/>
            <a:chOff x="7123043" y="6708548"/>
            <a:chExt cx="3515932" cy="830997"/>
          </a:xfrm>
        </p:grpSpPr>
        <p:sp>
          <p:nvSpPr>
            <p:cNvPr id="42006" name="TextBox 41"/>
            <p:cNvSpPr txBox="1">
              <a:spLocks noChangeArrowheads="1"/>
            </p:cNvSpPr>
            <p:nvPr/>
          </p:nvSpPr>
          <p:spPr bwMode="auto">
            <a:xfrm>
              <a:off x="7123043" y="6708548"/>
              <a:ext cx="2421228" cy="830997"/>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Accommodations hotel</a:t>
              </a:r>
            </a:p>
          </p:txBody>
        </p:sp>
        <p:cxnSp>
          <p:nvCxnSpPr>
            <p:cNvPr id="43" name="Straight Arrow Connector 42"/>
            <p:cNvCxnSpPr/>
            <p:nvPr/>
          </p:nvCxnSpPr>
          <p:spPr>
            <a:xfrm flipV="1">
              <a:off x="9531020" y="7262018"/>
              <a:ext cx="1107955" cy="38061"/>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 name="Group 49"/>
          <p:cNvGrpSpPr>
            <a:grpSpLocks/>
          </p:cNvGrpSpPr>
          <p:nvPr/>
        </p:nvGrpSpPr>
        <p:grpSpPr bwMode="auto">
          <a:xfrm>
            <a:off x="0" y="869950"/>
            <a:ext cx="4029075" cy="2151063"/>
            <a:chOff x="7123043" y="5278993"/>
            <a:chExt cx="4028661" cy="2151172"/>
          </a:xfrm>
        </p:grpSpPr>
        <p:sp>
          <p:nvSpPr>
            <p:cNvPr id="42004" name="TextBox 50"/>
            <p:cNvSpPr txBox="1">
              <a:spLocks noChangeArrowheads="1"/>
            </p:cNvSpPr>
            <p:nvPr/>
          </p:nvSpPr>
          <p:spPr bwMode="auto">
            <a:xfrm>
              <a:off x="7123043" y="5278993"/>
              <a:ext cx="2319130" cy="830997"/>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Working Cranes (2)</a:t>
              </a:r>
            </a:p>
          </p:txBody>
        </p:sp>
        <p:cxnSp>
          <p:nvCxnSpPr>
            <p:cNvPr id="52" name="Straight Arrow Connector 51"/>
            <p:cNvCxnSpPr/>
            <p:nvPr/>
          </p:nvCxnSpPr>
          <p:spPr>
            <a:xfrm rot="16200000" flipH="1">
              <a:off x="9422962" y="5701422"/>
              <a:ext cx="1733638" cy="1723848"/>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 name="Group 55"/>
          <p:cNvGrpSpPr>
            <a:grpSpLocks/>
          </p:cNvGrpSpPr>
          <p:nvPr/>
        </p:nvGrpSpPr>
        <p:grpSpPr bwMode="auto">
          <a:xfrm>
            <a:off x="5667375" y="3852863"/>
            <a:ext cx="3476625" cy="1201737"/>
            <a:chOff x="5666704" y="5648325"/>
            <a:chExt cx="3477295" cy="1200329"/>
          </a:xfrm>
        </p:grpSpPr>
        <p:sp>
          <p:nvSpPr>
            <p:cNvPr id="42002" name="TextBox 56"/>
            <p:cNvSpPr txBox="1">
              <a:spLocks noChangeArrowheads="1"/>
            </p:cNvSpPr>
            <p:nvPr/>
          </p:nvSpPr>
          <p:spPr bwMode="auto">
            <a:xfrm>
              <a:off x="7124700" y="5648325"/>
              <a:ext cx="2019299" cy="1200329"/>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Drilling &amp; Production Modules</a:t>
              </a:r>
            </a:p>
          </p:txBody>
        </p:sp>
        <p:cxnSp>
          <p:nvCxnSpPr>
            <p:cNvPr id="58" name="Straight Arrow Connector 57"/>
            <p:cNvCxnSpPr>
              <a:stCxn id="42002" idx="1"/>
            </p:cNvCxnSpPr>
            <p:nvPr/>
          </p:nvCxnSpPr>
          <p:spPr>
            <a:xfrm rot="10800000">
              <a:off x="5666704" y="6160486"/>
              <a:ext cx="1457606" cy="8879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 name="Group 38"/>
          <p:cNvGrpSpPr>
            <a:grpSpLocks/>
          </p:cNvGrpSpPr>
          <p:nvPr/>
        </p:nvGrpSpPr>
        <p:grpSpPr bwMode="auto">
          <a:xfrm>
            <a:off x="0" y="2193925"/>
            <a:ext cx="2859088" cy="1412875"/>
            <a:chOff x="7123043" y="5278993"/>
            <a:chExt cx="2859110" cy="1411385"/>
          </a:xfrm>
        </p:grpSpPr>
        <p:sp>
          <p:nvSpPr>
            <p:cNvPr id="42000" name="TextBox 39"/>
            <p:cNvSpPr txBox="1">
              <a:spLocks noChangeArrowheads="1"/>
            </p:cNvSpPr>
            <p:nvPr/>
          </p:nvSpPr>
          <p:spPr bwMode="auto">
            <a:xfrm>
              <a:off x="7123043" y="5278993"/>
              <a:ext cx="2319130"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Heliport</a:t>
              </a:r>
            </a:p>
          </p:txBody>
        </p:sp>
        <p:cxnSp>
          <p:nvCxnSpPr>
            <p:cNvPr id="44" name="Straight Arrow Connector 43"/>
            <p:cNvCxnSpPr/>
            <p:nvPr/>
          </p:nvCxnSpPr>
          <p:spPr>
            <a:xfrm rot="16200000" flipH="1">
              <a:off x="9207976" y="5916201"/>
              <a:ext cx="994312" cy="554042"/>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90117" name="Picture 5" descr="http://www.offshore-technology.com/projects/hibernia/images/hibernia4.jpg"/>
          <p:cNvPicPr>
            <a:picLocks noChangeAspect="1" noChangeArrowheads="1"/>
          </p:cNvPicPr>
          <p:nvPr/>
        </p:nvPicPr>
        <p:blipFill>
          <a:blip r:embed="rId5" cstate="print">
            <a:grayscl/>
          </a:blip>
          <a:srcRect/>
          <a:stretch>
            <a:fillRect/>
          </a:stretch>
        </p:blipFill>
        <p:spPr bwMode="auto">
          <a:xfrm>
            <a:off x="0" y="811213"/>
            <a:ext cx="9144000" cy="6046787"/>
          </a:xfrm>
          <a:prstGeom prst="rect">
            <a:avLst/>
          </a:prstGeom>
          <a:noFill/>
          <a:ln w="9525">
            <a:noFill/>
            <a:miter lim="800000"/>
            <a:headEnd/>
            <a:tailEnd/>
          </a:ln>
        </p:spPr>
      </p:pic>
      <p:sp>
        <p:nvSpPr>
          <p:cNvPr id="41999"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76156A0F-5407-4A87-857E-53789AB9055B}" type="slidenum">
              <a:rPr lang="en-US" sz="1200" b="1" smtClean="0">
                <a:solidFill>
                  <a:schemeClr val="tx1"/>
                </a:solidFill>
                <a:latin typeface="Calibri" pitchFamily="34" charset="0"/>
              </a:rPr>
              <a:pPr fontAlgn="base">
                <a:spcBef>
                  <a:spcPct val="0"/>
                </a:spcBef>
                <a:spcAft>
                  <a:spcPct val="0"/>
                </a:spcAft>
                <a:defRPr/>
              </a:pPr>
              <a:t>33</a:t>
            </a:fld>
            <a:endParaRPr lang="en-US" sz="1200" b="1" dirty="0">
              <a:solidFill>
                <a:schemeClr val="tx1"/>
              </a:solidFill>
              <a:latin typeface="Calibri" pitchFamily="34" charset="0"/>
            </a:endParaRPr>
          </a:p>
        </p:txBody>
      </p:sp>
      <p:sp>
        <p:nvSpPr>
          <p:cNvPr id="34" name="TextBox 1"/>
          <p:cNvSpPr txBox="1">
            <a:spLocks noChangeArrowheads="1"/>
          </p:cNvSpPr>
          <p:nvPr/>
        </p:nvSpPr>
        <p:spPr bwMode="auto">
          <a:xfrm>
            <a:off x="0" y="0"/>
            <a:ext cx="9144000" cy="676275"/>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800" b="1" dirty="0">
                <a:latin typeface="Calibri" pitchFamily="34" charset="0"/>
              </a:rPr>
              <a:t>HIBERNIA OIL FIELD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fltVal val="0"/>
                                          </p:val>
                                        </p:tav>
                                        <p:tav tm="100000">
                                          <p:val>
                                            <p:strVal val="#ppt_w"/>
                                          </p:val>
                                        </p:tav>
                                      </p:tavLst>
                                    </p:anim>
                                    <p:anim calcmode="lin" valueType="num">
                                      <p:cBhvr>
                                        <p:cTn id="16" dur="1000" fill="hold"/>
                                        <p:tgtEl>
                                          <p:spTgt spid="30"/>
                                        </p:tgtEl>
                                        <p:attrNameLst>
                                          <p:attrName>ppt_h</p:attrName>
                                        </p:attrNameLst>
                                      </p:cBhvr>
                                      <p:tavLst>
                                        <p:tav tm="0">
                                          <p:val>
                                            <p:fltVal val="0"/>
                                          </p:val>
                                        </p:tav>
                                        <p:tav tm="100000">
                                          <p:val>
                                            <p:strVal val="#ppt_h"/>
                                          </p:val>
                                        </p:tav>
                                      </p:tavLst>
                                    </p:anim>
                                    <p:anim calcmode="lin" valueType="num">
                                      <p:cBhvr>
                                        <p:cTn id="17" dur="1000" fill="hold"/>
                                        <p:tgtEl>
                                          <p:spTgt spid="30"/>
                                        </p:tgtEl>
                                        <p:attrNameLst>
                                          <p:attrName>style.rotation</p:attrName>
                                        </p:attrNameLst>
                                      </p:cBhvr>
                                      <p:tavLst>
                                        <p:tav tm="0">
                                          <p:val>
                                            <p:fltVal val="360"/>
                                          </p:val>
                                        </p:tav>
                                        <p:tav tm="100000">
                                          <p:val>
                                            <p:fltVal val="0"/>
                                          </p:val>
                                        </p:tav>
                                      </p:tavLst>
                                    </p:anim>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90117"/>
                                        </p:tgtEl>
                                        <p:attrNameLst>
                                          <p:attrName>style.visibility</p:attrName>
                                        </p:attrNameLst>
                                      </p:cBhvr>
                                      <p:to>
                                        <p:strVal val="visible"/>
                                      </p:to>
                                    </p:set>
                                    <p:animEffect transition="in" filter="wipe(down)">
                                      <p:cBhvr>
                                        <p:cTn id="53"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17513" y="854075"/>
            <a:ext cx="8308975" cy="6003925"/>
            <a:chOff x="417443" y="853803"/>
            <a:chExt cx="8309113" cy="6004197"/>
          </a:xfrm>
        </p:grpSpPr>
        <p:pic>
          <p:nvPicPr>
            <p:cNvPr id="43013" name="Picture 2" descr="http://www.habeeb.com/images/iceberg.1.jpg"/>
            <p:cNvPicPr>
              <a:picLocks noChangeAspect="1" noChangeArrowheads="1"/>
            </p:cNvPicPr>
            <p:nvPr/>
          </p:nvPicPr>
          <p:blipFill>
            <a:blip r:embed="rId2" cstate="print"/>
            <a:srcRect l="7999" b="11322"/>
            <a:stretch>
              <a:fillRect/>
            </a:stretch>
          </p:blipFill>
          <p:spPr bwMode="auto">
            <a:xfrm>
              <a:off x="417443" y="853803"/>
              <a:ext cx="8309113" cy="6004197"/>
            </a:xfrm>
            <a:prstGeom prst="rect">
              <a:avLst/>
            </a:prstGeom>
            <a:noFill/>
            <a:ln w="9525">
              <a:noFill/>
              <a:miter lim="800000"/>
              <a:headEnd/>
              <a:tailEnd/>
            </a:ln>
          </p:spPr>
        </p:pic>
        <p:sp>
          <p:nvSpPr>
            <p:cNvPr id="43014" name="Rectangle 2"/>
            <p:cNvSpPr>
              <a:spLocks noChangeArrowheads="1"/>
            </p:cNvSpPr>
            <p:nvPr/>
          </p:nvSpPr>
          <p:spPr bwMode="auto">
            <a:xfrm>
              <a:off x="6526696" y="6642556"/>
              <a:ext cx="2193235" cy="215444"/>
            </a:xfrm>
            <a:prstGeom prst="rect">
              <a:avLst/>
            </a:prstGeom>
            <a:noFill/>
            <a:ln w="9525">
              <a:noFill/>
              <a:miter lim="800000"/>
              <a:headEnd/>
              <a:tailEnd/>
            </a:ln>
          </p:spPr>
          <p:txBody>
            <a:bodyPr>
              <a:spAutoFit/>
            </a:bodyPr>
            <a:lstStyle/>
            <a:p>
              <a:r>
                <a:rPr lang="en-US" sz="800" dirty="0">
                  <a:latin typeface="Corbel" pitchFamily="34" charset="0"/>
                </a:rPr>
                <a:t>http://www.habeeb.com/iceberg.photos.1.html</a:t>
              </a:r>
            </a:p>
          </p:txBody>
        </p:sp>
      </p:grpSp>
      <p:sp>
        <p:nvSpPr>
          <p:cNvPr id="43012"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4F275D34-07D3-452A-BEAB-2C7C1E89BB22}" type="slidenum">
              <a:rPr lang="en-US" sz="1200" b="1" smtClean="0">
                <a:solidFill>
                  <a:schemeClr val="tx1"/>
                </a:solidFill>
                <a:latin typeface="Calibri" pitchFamily="34" charset="0"/>
              </a:rPr>
              <a:pPr fontAlgn="base">
                <a:spcBef>
                  <a:spcPct val="0"/>
                </a:spcBef>
                <a:spcAft>
                  <a:spcPct val="0"/>
                </a:spcAft>
                <a:defRPr/>
              </a:pPr>
              <a:t>34</a:t>
            </a:fld>
            <a:endParaRPr lang="en-US" sz="1200" b="1" dirty="0">
              <a:solidFill>
                <a:schemeClr val="tx1"/>
              </a:solidFill>
              <a:latin typeface="Calibri" pitchFamily="34" charset="0"/>
            </a:endParaRPr>
          </a:p>
        </p:txBody>
      </p:sp>
      <p:sp>
        <p:nvSpPr>
          <p:cNvPr id="7" name="TextBox 1"/>
          <p:cNvSpPr txBox="1">
            <a:spLocks noChangeArrowheads="1"/>
          </p:cNvSpPr>
          <p:nvPr/>
        </p:nvSpPr>
        <p:spPr bwMode="auto">
          <a:xfrm>
            <a:off x="0" y="0"/>
            <a:ext cx="9144000" cy="64633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600" b="1" dirty="0">
                <a:latin typeface="Calibri" pitchFamily="34" charset="0"/>
              </a:rPr>
              <a:t>HIBERNIA OIL FIELD – ICEBERG MANAGEMENT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50" name="Picture 3"/>
          <p:cNvPicPr>
            <a:picLocks noChangeAspect="1" noChangeArrowheads="1"/>
          </p:cNvPicPr>
          <p:nvPr/>
        </p:nvPicPr>
        <p:blipFill>
          <a:blip r:embed="rId3" cstate="print"/>
          <a:srcRect/>
          <a:stretch>
            <a:fillRect/>
          </a:stretch>
        </p:blipFill>
        <p:spPr bwMode="auto">
          <a:xfrm>
            <a:off x="1528010" y="2171845"/>
            <a:ext cx="6331820" cy="3213448"/>
          </a:xfrm>
          <a:prstGeom prst="rect">
            <a:avLst/>
          </a:prstGeom>
          <a:noFill/>
          <a:ln w="9525">
            <a:noFill/>
            <a:miter lim="800000"/>
            <a:headEnd/>
            <a:tailEnd/>
          </a:ln>
        </p:spPr>
      </p:pic>
      <p:pic>
        <p:nvPicPr>
          <p:cNvPr id="44048" name="Picture 4"/>
          <p:cNvPicPr>
            <a:picLocks noChangeAspect="1" noChangeArrowheads="1"/>
          </p:cNvPicPr>
          <p:nvPr/>
        </p:nvPicPr>
        <p:blipFill>
          <a:blip r:embed="rId4" cstate="print"/>
          <a:srcRect/>
          <a:stretch>
            <a:fillRect/>
          </a:stretch>
        </p:blipFill>
        <p:spPr bwMode="auto">
          <a:xfrm>
            <a:off x="-61913" y="6858000"/>
            <a:ext cx="9205913" cy="826605"/>
          </a:xfrm>
          <a:prstGeom prst="rect">
            <a:avLst/>
          </a:prstGeom>
          <a:noFill/>
          <a:ln w="9525">
            <a:noFill/>
            <a:miter lim="800000"/>
            <a:headEnd/>
            <a:tailEnd/>
          </a:ln>
        </p:spPr>
      </p:pic>
      <p:cxnSp>
        <p:nvCxnSpPr>
          <p:cNvPr id="10" name="Straight Connector 9"/>
          <p:cNvCxnSpPr/>
          <p:nvPr/>
        </p:nvCxnSpPr>
        <p:spPr>
          <a:xfrm>
            <a:off x="1881188" y="3548063"/>
            <a:ext cx="954087"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346700" y="3538538"/>
            <a:ext cx="1200150" cy="3175"/>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14525" y="3886200"/>
            <a:ext cx="954088"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094163" y="3892550"/>
            <a:ext cx="835025"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20875" y="4224338"/>
            <a:ext cx="106045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127500" y="4217988"/>
            <a:ext cx="974725"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01825" y="4602163"/>
            <a:ext cx="1331913"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13250" y="4595813"/>
            <a:ext cx="108585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35163" y="4926013"/>
            <a:ext cx="1046162"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181475" y="4919663"/>
            <a:ext cx="90805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
          <p:cNvSpPr txBox="1">
            <a:spLocks noChangeArrowheads="1"/>
          </p:cNvSpPr>
          <p:nvPr/>
        </p:nvSpPr>
        <p:spPr bwMode="auto">
          <a:xfrm>
            <a:off x="0" y="0"/>
            <a:ext cx="9144000" cy="64633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600" b="1" dirty="0">
                <a:latin typeface="Calibri" pitchFamily="34" charset="0"/>
              </a:rPr>
              <a:t>HIBERNIA OIL FIELD – ICEBERG MANAGEMENT</a:t>
            </a:r>
          </a:p>
        </p:txBody>
      </p:sp>
      <p:cxnSp>
        <p:nvCxnSpPr>
          <p:cNvPr id="18" name="Straight Connector 17"/>
          <p:cNvCxnSpPr/>
          <p:nvPr/>
        </p:nvCxnSpPr>
        <p:spPr>
          <a:xfrm>
            <a:off x="1905000" y="5257800"/>
            <a:ext cx="16002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62400" y="5257800"/>
            <a:ext cx="26670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1"/>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6"/>
                                        </p:tgtEl>
                                        <p:attrNameLst>
                                          <p:attrName>style.visibility</p:attrName>
                                        </p:attrNameLst>
                                      </p:cBhvr>
                                      <p:to>
                                        <p:strVal val="hidden"/>
                                      </p:to>
                                    </p:set>
                                  </p:childTnLst>
                                </p:cTn>
                              </p:par>
                              <p:par>
                                <p:cTn id="44" presetID="22" presetClass="entr" presetSubtype="8"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2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22" presetClass="entr" presetSubtype="8"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8"/>
                                        </p:tgtEl>
                                        <p:attrNameLst>
                                          <p:attrName>style.visibility</p:attrName>
                                        </p:attrNameLst>
                                      </p:cBhvr>
                                      <p:to>
                                        <p:strVal val="hidden"/>
                                      </p:to>
                                    </p:set>
                                  </p:childTnLst>
                                </p:cTn>
                              </p:par>
                            </p:childTnLst>
                          </p:cTn>
                        </p:par>
                        <p:par>
                          <p:cTn id="77" fill="hold">
                            <p:stCondLst>
                              <p:cond delay="0"/>
                            </p:stCondLst>
                            <p:childTnLst>
                              <p:par>
                                <p:cTn id="78" presetID="22" presetClass="entr" presetSubtype="8" fill="hold"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left)">
                                      <p:cBhvr>
                                        <p:cTn id="80" dur="500"/>
                                        <p:tgtEl>
                                          <p:spTgt spid="24"/>
                                        </p:tgtEl>
                                      </p:cBhvr>
                                    </p:animEffect>
                                  </p:childTnLst>
                                </p:cTn>
                              </p:par>
                              <p:par>
                                <p:cTn id="81" presetID="1" presetClass="exit" presetSubtype="0" fill="hold"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FF60C61C-3D15-42DB-93FA-8C983675ABE6}" type="slidenum">
              <a:rPr lang="en-US" sz="1200" b="1" smtClean="0">
                <a:solidFill>
                  <a:schemeClr val="tx1"/>
                </a:solidFill>
                <a:latin typeface="Calibri" pitchFamily="34" charset="0"/>
              </a:rPr>
              <a:pPr fontAlgn="base">
                <a:spcBef>
                  <a:spcPct val="0"/>
                </a:spcBef>
                <a:spcAft>
                  <a:spcPct val="0"/>
                </a:spcAft>
                <a:defRPr/>
              </a:pPr>
              <a:t>36</a:t>
            </a:fld>
            <a:endParaRPr lang="en-US" sz="1200" b="1" dirty="0">
              <a:solidFill>
                <a:schemeClr val="tx1"/>
              </a:solidFill>
              <a:latin typeface="Calibri" pitchFamily="34" charset="0"/>
            </a:endParaRPr>
          </a:p>
        </p:txBody>
      </p:sp>
      <p:sp>
        <p:nvSpPr>
          <p:cNvPr id="45060" name="TextBox 3"/>
          <p:cNvSpPr txBox="1">
            <a:spLocks noChangeArrowheads="1"/>
          </p:cNvSpPr>
          <p:nvPr/>
        </p:nvSpPr>
        <p:spPr bwMode="auto">
          <a:xfrm>
            <a:off x="3340100" y="862013"/>
            <a:ext cx="2463800" cy="831850"/>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ICEBERG MANAGEMENT</a:t>
            </a:r>
          </a:p>
        </p:txBody>
      </p:sp>
      <p:sp>
        <p:nvSpPr>
          <p:cNvPr id="5" name="TextBox 4"/>
          <p:cNvSpPr txBox="1">
            <a:spLocks noChangeArrowheads="1"/>
          </p:cNvSpPr>
          <p:nvPr/>
        </p:nvSpPr>
        <p:spPr bwMode="auto">
          <a:xfrm>
            <a:off x="725488" y="1838325"/>
            <a:ext cx="2463800" cy="461963"/>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ACTIVE</a:t>
            </a:r>
          </a:p>
        </p:txBody>
      </p:sp>
      <p:sp>
        <p:nvSpPr>
          <p:cNvPr id="6" name="TextBox 5"/>
          <p:cNvSpPr txBox="1">
            <a:spLocks noChangeArrowheads="1"/>
          </p:cNvSpPr>
          <p:nvPr/>
        </p:nvSpPr>
        <p:spPr bwMode="auto">
          <a:xfrm>
            <a:off x="5926138" y="1839913"/>
            <a:ext cx="2465387" cy="46037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PASSIVE</a:t>
            </a:r>
          </a:p>
        </p:txBody>
      </p:sp>
      <p:sp>
        <p:nvSpPr>
          <p:cNvPr id="8" name="TextBox 7"/>
          <p:cNvSpPr txBox="1"/>
          <p:nvPr/>
        </p:nvSpPr>
        <p:spPr>
          <a:xfrm>
            <a:off x="134938" y="2476500"/>
            <a:ext cx="3657600" cy="4094163"/>
          </a:xfrm>
          <a:prstGeom prst="rect">
            <a:avLst/>
          </a:prstGeom>
          <a:solidFill>
            <a:schemeClr val="tx1"/>
          </a:solidFill>
        </p:spPr>
        <p:txBody>
          <a:bodyPr>
            <a:spAutoFit/>
          </a:bodyPr>
          <a:lstStyle/>
          <a:p>
            <a:pPr marL="225425" indent="-225425" fontAlgn="auto">
              <a:spcBef>
                <a:spcPts val="0"/>
              </a:spcBef>
              <a:spcAft>
                <a:spcPts val="1200"/>
              </a:spcAft>
              <a:buFont typeface="Arial" pitchFamily="34" charset="0"/>
              <a:buChar char="•"/>
              <a:defRPr/>
            </a:pPr>
            <a:r>
              <a:rPr lang="en-US" sz="2000" b="1" dirty="0">
                <a:solidFill>
                  <a:schemeClr val="bg1"/>
                </a:solidFill>
                <a:latin typeface="Calibri" pitchFamily="34" charset="0"/>
                <a:cs typeface="+mn-cs"/>
              </a:rPr>
              <a:t>24 hr </a:t>
            </a:r>
            <a:r>
              <a:rPr lang="en-US" sz="2000" b="1" u="sng" dirty="0">
                <a:solidFill>
                  <a:schemeClr val="bg1"/>
                </a:solidFill>
                <a:latin typeface="Calibri" pitchFamily="34" charset="0"/>
                <a:cs typeface="+mn-cs"/>
              </a:rPr>
              <a:t>radar</a:t>
            </a:r>
            <a:r>
              <a:rPr lang="en-US" sz="2000" b="1" dirty="0">
                <a:solidFill>
                  <a:schemeClr val="bg1"/>
                </a:solidFill>
                <a:latin typeface="Calibri" pitchFamily="34" charset="0"/>
                <a:cs typeface="+mn-cs"/>
              </a:rPr>
              <a:t> surveillance</a:t>
            </a:r>
          </a:p>
          <a:p>
            <a:pPr marL="225425" indent="-225425" fontAlgn="auto">
              <a:spcBef>
                <a:spcPts val="0"/>
              </a:spcBef>
              <a:spcAft>
                <a:spcPts val="1200"/>
              </a:spcAft>
              <a:buFont typeface="Arial" pitchFamily="34" charset="0"/>
              <a:buChar char="•"/>
              <a:defRPr/>
            </a:pPr>
            <a:r>
              <a:rPr lang="en-US" sz="2000" b="1" u="sng" dirty="0">
                <a:solidFill>
                  <a:schemeClr val="bg1"/>
                </a:solidFill>
                <a:latin typeface="Calibri" pitchFamily="34" charset="0"/>
                <a:cs typeface="+mn-cs"/>
              </a:rPr>
              <a:t>Airborne</a:t>
            </a:r>
            <a:r>
              <a:rPr lang="en-US" sz="2000" b="1" dirty="0">
                <a:solidFill>
                  <a:schemeClr val="bg1"/>
                </a:solidFill>
                <a:latin typeface="Calibri" pitchFamily="34" charset="0"/>
                <a:cs typeface="+mn-cs"/>
              </a:rPr>
              <a:t> surveillance</a:t>
            </a:r>
          </a:p>
          <a:p>
            <a:pPr marL="225425" indent="-225425" fontAlgn="auto">
              <a:spcBef>
                <a:spcPts val="0"/>
              </a:spcBef>
              <a:spcAft>
                <a:spcPts val="1200"/>
              </a:spcAft>
              <a:buFont typeface="Arial" pitchFamily="34" charset="0"/>
              <a:buChar char="•"/>
              <a:defRPr/>
            </a:pPr>
            <a:r>
              <a:rPr lang="en-US" sz="2000" b="1" u="sng" dirty="0">
                <a:solidFill>
                  <a:schemeClr val="bg1"/>
                </a:solidFill>
                <a:latin typeface="Calibri" pitchFamily="34" charset="0"/>
                <a:cs typeface="+mn-cs"/>
              </a:rPr>
              <a:t>Satellite photos</a:t>
            </a:r>
          </a:p>
          <a:p>
            <a:pPr marL="225425" indent="-225425" fontAlgn="auto">
              <a:spcBef>
                <a:spcPts val="0"/>
              </a:spcBef>
              <a:spcAft>
                <a:spcPts val="1200"/>
              </a:spcAft>
              <a:buFont typeface="Arial" pitchFamily="34" charset="0"/>
              <a:buChar char="•"/>
              <a:defRPr/>
            </a:pPr>
            <a:r>
              <a:rPr lang="en-US" sz="2000" b="1" u="sng" dirty="0">
                <a:solidFill>
                  <a:schemeClr val="bg1"/>
                </a:solidFill>
                <a:latin typeface="Calibri" pitchFamily="34" charset="0"/>
                <a:cs typeface="+mn-cs"/>
              </a:rPr>
              <a:t>Real time </a:t>
            </a:r>
            <a:r>
              <a:rPr lang="en-US" sz="2000" b="1" dirty="0">
                <a:solidFill>
                  <a:schemeClr val="bg1"/>
                </a:solidFill>
                <a:latin typeface="Calibri" pitchFamily="34" charset="0"/>
                <a:cs typeface="+mn-cs"/>
              </a:rPr>
              <a:t>wind &amp; ocean current info</a:t>
            </a:r>
          </a:p>
          <a:p>
            <a:pPr marL="225425" indent="-225425" fontAlgn="auto">
              <a:spcBef>
                <a:spcPts val="0"/>
              </a:spcBef>
              <a:spcAft>
                <a:spcPts val="1200"/>
              </a:spcAft>
              <a:buFont typeface="Arial" pitchFamily="34" charset="0"/>
              <a:buChar char="•"/>
              <a:defRPr/>
            </a:pPr>
            <a:r>
              <a:rPr lang="en-US" sz="2000" b="1" dirty="0">
                <a:solidFill>
                  <a:schemeClr val="bg1"/>
                </a:solidFill>
                <a:latin typeface="Calibri" pitchFamily="34" charset="0"/>
                <a:cs typeface="+mn-cs"/>
              </a:rPr>
              <a:t>Side scan </a:t>
            </a:r>
            <a:r>
              <a:rPr lang="en-US" sz="2000" b="1" u="sng" dirty="0">
                <a:solidFill>
                  <a:schemeClr val="bg1"/>
                </a:solidFill>
                <a:latin typeface="Calibri" pitchFamily="34" charset="0"/>
                <a:cs typeface="+mn-cs"/>
              </a:rPr>
              <a:t>sonar</a:t>
            </a:r>
          </a:p>
          <a:p>
            <a:pPr marL="225425" indent="-225425" fontAlgn="auto">
              <a:spcBef>
                <a:spcPts val="0"/>
              </a:spcBef>
              <a:spcAft>
                <a:spcPts val="1200"/>
              </a:spcAft>
              <a:buFont typeface="Arial" pitchFamily="34" charset="0"/>
              <a:buChar char="•"/>
              <a:defRPr/>
            </a:pPr>
            <a:r>
              <a:rPr lang="en-US" sz="2000" b="1" dirty="0">
                <a:solidFill>
                  <a:schemeClr val="bg1"/>
                </a:solidFill>
                <a:latin typeface="Calibri" pitchFamily="34" charset="0"/>
                <a:cs typeface="+mn-cs"/>
              </a:rPr>
              <a:t>Iceberg </a:t>
            </a:r>
            <a:r>
              <a:rPr lang="en-US" sz="2000" b="1" u="sng" dirty="0">
                <a:solidFill>
                  <a:schemeClr val="bg1"/>
                </a:solidFill>
                <a:latin typeface="Calibri" pitchFamily="34" charset="0"/>
                <a:cs typeface="+mn-cs"/>
              </a:rPr>
              <a:t>trajectory modeling </a:t>
            </a:r>
            <a:r>
              <a:rPr lang="en-US" sz="2000" b="1" dirty="0">
                <a:solidFill>
                  <a:schemeClr val="bg1"/>
                </a:solidFill>
                <a:latin typeface="Calibri" pitchFamily="34" charset="0"/>
                <a:cs typeface="+mn-cs"/>
              </a:rPr>
              <a:t>software</a:t>
            </a:r>
          </a:p>
          <a:p>
            <a:pPr marL="225425" indent="-225425" fontAlgn="auto">
              <a:spcBef>
                <a:spcPts val="0"/>
              </a:spcBef>
              <a:spcAft>
                <a:spcPts val="1200"/>
              </a:spcAft>
              <a:buFont typeface="Arial" pitchFamily="34" charset="0"/>
              <a:buChar char="•"/>
              <a:defRPr/>
            </a:pPr>
            <a:r>
              <a:rPr lang="en-US" sz="2000" b="1" dirty="0">
                <a:solidFill>
                  <a:schemeClr val="bg1"/>
                </a:solidFill>
                <a:latin typeface="Calibri" pitchFamily="34" charset="0"/>
                <a:cs typeface="+mn-cs"/>
              </a:rPr>
              <a:t>Iceberg </a:t>
            </a:r>
            <a:r>
              <a:rPr lang="en-US" sz="2000" b="1" u="sng" dirty="0">
                <a:solidFill>
                  <a:srgbClr val="FF0000"/>
                </a:solidFill>
                <a:effectLst>
                  <a:outerShdw blurRad="38100" dist="38100" dir="2700000" algn="tl">
                    <a:srgbClr val="000000">
                      <a:alpha val="43137"/>
                    </a:srgbClr>
                  </a:outerShdw>
                </a:effectLst>
                <a:latin typeface="Calibri" pitchFamily="34" charset="0"/>
                <a:cs typeface="+mn-cs"/>
              </a:rPr>
              <a:t>trajectory adjustment </a:t>
            </a:r>
            <a:r>
              <a:rPr lang="en-US" sz="2000" b="1" dirty="0">
                <a:solidFill>
                  <a:schemeClr val="bg1"/>
                </a:solidFill>
                <a:latin typeface="Calibri" pitchFamily="34" charset="0"/>
                <a:cs typeface="+mn-cs"/>
              </a:rPr>
              <a:t>using support ships</a:t>
            </a:r>
          </a:p>
        </p:txBody>
      </p:sp>
      <p:sp>
        <p:nvSpPr>
          <p:cNvPr id="9" name="TextBox 8"/>
          <p:cNvSpPr txBox="1">
            <a:spLocks noChangeArrowheads="1"/>
          </p:cNvSpPr>
          <p:nvPr/>
        </p:nvSpPr>
        <p:spPr bwMode="auto">
          <a:xfrm>
            <a:off x="5338763" y="2466975"/>
            <a:ext cx="3657600" cy="2554288"/>
          </a:xfrm>
          <a:prstGeom prst="rect">
            <a:avLst/>
          </a:prstGeom>
          <a:solidFill>
            <a:schemeClr val="tx1"/>
          </a:solidFill>
          <a:ln w="9525">
            <a:noFill/>
            <a:miter lim="800000"/>
            <a:headEnd/>
            <a:tailEnd/>
          </a:ln>
        </p:spPr>
        <p:txBody>
          <a:bodyPr>
            <a:spAutoFit/>
          </a:bodyPr>
          <a:lstStyle/>
          <a:p>
            <a:pPr marL="225425" indent="-225425">
              <a:spcAft>
                <a:spcPts val="1200"/>
              </a:spcAft>
              <a:buFont typeface="Arial" charset="0"/>
              <a:buChar char="•"/>
            </a:pPr>
            <a:r>
              <a:rPr lang="en-US" sz="2000" b="1" dirty="0">
                <a:solidFill>
                  <a:schemeClr val="bg1"/>
                </a:solidFill>
                <a:latin typeface="Calibri" pitchFamily="34" charset="0"/>
              </a:rPr>
              <a:t>Gravity based platform’s </a:t>
            </a:r>
            <a:r>
              <a:rPr lang="en-US" sz="2000" b="1" u="sng" dirty="0">
                <a:solidFill>
                  <a:schemeClr val="bg1"/>
                </a:solidFill>
                <a:latin typeface="Calibri" pitchFamily="34" charset="0"/>
              </a:rPr>
              <a:t>resistance to movement </a:t>
            </a:r>
            <a:r>
              <a:rPr lang="en-US" sz="2000" b="1" dirty="0">
                <a:solidFill>
                  <a:schemeClr val="bg1"/>
                </a:solidFill>
                <a:latin typeface="Calibri" pitchFamily="34" charset="0"/>
              </a:rPr>
              <a:t>due to enormous weight</a:t>
            </a:r>
          </a:p>
          <a:p>
            <a:pPr marL="225425" indent="-225425">
              <a:spcAft>
                <a:spcPts val="1200"/>
              </a:spcAft>
              <a:buFont typeface="Arial" charset="0"/>
              <a:buChar char="•"/>
            </a:pPr>
            <a:r>
              <a:rPr lang="en-US" sz="2000" b="1" u="sng" dirty="0">
                <a:solidFill>
                  <a:schemeClr val="bg1"/>
                </a:solidFill>
                <a:latin typeface="Calibri" pitchFamily="34" charset="0"/>
              </a:rPr>
              <a:t>concrete coated </a:t>
            </a:r>
            <a:r>
              <a:rPr lang="en-US" sz="2000" b="1" dirty="0">
                <a:solidFill>
                  <a:schemeClr val="bg1"/>
                </a:solidFill>
                <a:latin typeface="Calibri" pitchFamily="34" charset="0"/>
              </a:rPr>
              <a:t>pipelines</a:t>
            </a:r>
          </a:p>
          <a:p>
            <a:pPr marL="225425" indent="-225425">
              <a:spcAft>
                <a:spcPts val="1200"/>
              </a:spcAft>
              <a:buFont typeface="Arial" charset="0"/>
              <a:buChar char="•"/>
            </a:pPr>
            <a:r>
              <a:rPr lang="en-US" sz="2000" b="1" u="sng" dirty="0">
                <a:solidFill>
                  <a:schemeClr val="bg1"/>
                </a:solidFill>
                <a:latin typeface="Calibri" pitchFamily="34" charset="0"/>
              </a:rPr>
              <a:t>Subsurface well control valves </a:t>
            </a:r>
            <a:r>
              <a:rPr lang="en-US" sz="2000" b="1" dirty="0">
                <a:solidFill>
                  <a:schemeClr val="bg1"/>
                </a:solidFill>
                <a:latin typeface="Calibri" pitchFamily="34" charset="0"/>
              </a:rPr>
              <a:t>allowing well to be sheared off with minimal damage</a:t>
            </a:r>
          </a:p>
        </p:txBody>
      </p:sp>
      <p:cxnSp>
        <p:nvCxnSpPr>
          <p:cNvPr id="11" name="Straight Arrow Connector 10"/>
          <p:cNvCxnSpPr>
            <a:stCxn id="45060" idx="1"/>
          </p:cNvCxnSpPr>
          <p:nvPr/>
        </p:nvCxnSpPr>
        <p:spPr>
          <a:xfrm rot="10800000" flipV="1">
            <a:off x="2098675" y="1277938"/>
            <a:ext cx="1241425" cy="490537"/>
          </a:xfrm>
          <a:prstGeom prst="straightConnector1">
            <a:avLst/>
          </a:prstGeom>
          <a:ln w="7620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5060" idx="3"/>
          </p:cNvCxnSpPr>
          <p:nvPr/>
        </p:nvCxnSpPr>
        <p:spPr>
          <a:xfrm>
            <a:off x="5803900" y="1277938"/>
            <a:ext cx="1301750" cy="490537"/>
          </a:xfrm>
          <a:prstGeom prst="straightConnector1">
            <a:avLst/>
          </a:prstGeom>
          <a:ln w="7620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2" name="Group 22"/>
          <p:cNvGrpSpPr>
            <a:grpSpLocks/>
          </p:cNvGrpSpPr>
          <p:nvPr/>
        </p:nvGrpSpPr>
        <p:grpSpPr bwMode="auto">
          <a:xfrm>
            <a:off x="595313" y="836613"/>
            <a:ext cx="7953375" cy="6021387"/>
            <a:chOff x="594898" y="836754"/>
            <a:chExt cx="7954203" cy="6021246"/>
          </a:xfrm>
        </p:grpSpPr>
        <p:pic>
          <p:nvPicPr>
            <p:cNvPr id="45068" name="Picture 2"/>
            <p:cNvPicPr>
              <a:picLocks noChangeAspect="1" noChangeArrowheads="1"/>
            </p:cNvPicPr>
            <p:nvPr/>
          </p:nvPicPr>
          <p:blipFill>
            <a:blip r:embed="rId3" cstate="print"/>
            <a:srcRect/>
            <a:stretch>
              <a:fillRect/>
            </a:stretch>
          </p:blipFill>
          <p:spPr bwMode="auto">
            <a:xfrm>
              <a:off x="594898" y="836754"/>
              <a:ext cx="7954203" cy="6021246"/>
            </a:xfrm>
            <a:prstGeom prst="rect">
              <a:avLst/>
            </a:prstGeom>
            <a:noFill/>
            <a:ln w="38100">
              <a:solidFill>
                <a:schemeClr val="tx1"/>
              </a:solidFill>
              <a:miter lim="800000"/>
              <a:headEnd/>
              <a:tailEnd/>
            </a:ln>
          </p:spPr>
        </p:pic>
        <p:sp>
          <p:nvSpPr>
            <p:cNvPr id="45069" name="TextBox 18"/>
            <p:cNvSpPr txBox="1">
              <a:spLocks noChangeArrowheads="1"/>
            </p:cNvSpPr>
            <p:nvPr/>
          </p:nvSpPr>
          <p:spPr bwMode="auto">
            <a:xfrm>
              <a:off x="5989983" y="1083366"/>
              <a:ext cx="2557670" cy="461665"/>
            </a:xfrm>
            <a:prstGeom prst="rect">
              <a:avLst/>
            </a:prstGeom>
            <a:solidFill>
              <a:schemeClr val="bg1"/>
            </a:solidFill>
            <a:ln w="9525">
              <a:noFill/>
              <a:miter lim="800000"/>
              <a:headEnd/>
              <a:tailEnd/>
            </a:ln>
          </p:spPr>
          <p:txBody>
            <a:bodyPr>
              <a:spAutoFit/>
            </a:bodyPr>
            <a:lstStyle/>
            <a:p>
              <a:pPr marL="225425" indent="-225425" algn="ctr"/>
              <a:r>
                <a:rPr lang="en-US" sz="2400" b="1" dirty="0">
                  <a:latin typeface="Calibri" pitchFamily="34" charset="0"/>
                </a:rPr>
                <a:t>Lasso’ed iceberg</a:t>
              </a:r>
            </a:p>
          </p:txBody>
        </p:sp>
        <p:sp>
          <p:nvSpPr>
            <p:cNvPr id="45070" name="TextBox 20"/>
            <p:cNvSpPr txBox="1">
              <a:spLocks noChangeArrowheads="1"/>
            </p:cNvSpPr>
            <p:nvPr/>
          </p:nvSpPr>
          <p:spPr bwMode="auto">
            <a:xfrm>
              <a:off x="5830957" y="5657671"/>
              <a:ext cx="2696816" cy="1200329"/>
            </a:xfrm>
            <a:prstGeom prst="rect">
              <a:avLst/>
            </a:prstGeom>
            <a:solidFill>
              <a:schemeClr val="bg1"/>
            </a:solidFill>
            <a:ln w="9525">
              <a:noFill/>
              <a:miter lim="800000"/>
              <a:headEnd/>
              <a:tailEnd/>
            </a:ln>
          </p:spPr>
          <p:txBody>
            <a:bodyPr>
              <a:spAutoFit/>
            </a:bodyPr>
            <a:lstStyle/>
            <a:p>
              <a:pPr marL="225425" indent="-225425" algn="ctr"/>
              <a:r>
                <a:rPr lang="en-US" sz="2400" b="1" dirty="0">
                  <a:latin typeface="Calibri" pitchFamily="34" charset="0"/>
                </a:rPr>
                <a:t>Number of ships involved depends on size of berg</a:t>
              </a:r>
            </a:p>
          </p:txBody>
        </p:sp>
      </p:grpSp>
      <p:pic>
        <p:nvPicPr>
          <p:cNvPr id="45071" name="Picture 15"/>
          <p:cNvPicPr>
            <a:picLocks noChangeAspect="1" noChangeArrowheads="1"/>
          </p:cNvPicPr>
          <p:nvPr/>
        </p:nvPicPr>
        <p:blipFill>
          <a:blip r:embed="rId4" cstate="print"/>
          <a:srcRect/>
          <a:stretch>
            <a:fillRect/>
          </a:stretch>
        </p:blipFill>
        <p:spPr bwMode="auto">
          <a:xfrm>
            <a:off x="1473994" y="1892300"/>
            <a:ext cx="6196013" cy="3071813"/>
          </a:xfrm>
          <a:prstGeom prst="rect">
            <a:avLst/>
          </a:prstGeom>
          <a:noFill/>
          <a:ln w="9525">
            <a:noFill/>
            <a:miter lim="800000"/>
            <a:headEnd/>
            <a:tailEnd/>
          </a:ln>
          <a:effectLst/>
        </p:spPr>
      </p:pic>
      <p:sp>
        <p:nvSpPr>
          <p:cNvPr id="16" name="TextBox 1"/>
          <p:cNvSpPr txBox="1">
            <a:spLocks noChangeArrowheads="1"/>
          </p:cNvSpPr>
          <p:nvPr/>
        </p:nvSpPr>
        <p:spPr bwMode="auto">
          <a:xfrm>
            <a:off x="0" y="0"/>
            <a:ext cx="9144000" cy="64633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600" b="1" dirty="0">
                <a:latin typeface="Calibri" pitchFamily="34" charset="0"/>
              </a:rPr>
              <a:t>HIBERNIA OIL FIELD – ICEBERG MANAGEMENT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nodeType="clickEffect">
                                  <p:stCondLst>
                                    <p:cond delay="0"/>
                                  </p:stCondLst>
                                  <p:childTnLst>
                                    <p:set>
                                      <p:cBhvr>
                                        <p:cTn id="35" dur="1" fill="hold">
                                          <p:stCondLst>
                                            <p:cond delay="0"/>
                                          </p:stCondLst>
                                        </p:cTn>
                                        <p:tgtEl>
                                          <p:spTgt spid="45071"/>
                                        </p:tgtEl>
                                        <p:attrNameLst>
                                          <p:attrName>style.visibility</p:attrName>
                                        </p:attrNameLst>
                                      </p:cBhvr>
                                      <p:to>
                                        <p:strVal val="visible"/>
                                      </p:to>
                                    </p:set>
                                    <p:animEffect transition="in" filter="fade">
                                      <p:cBhvr>
                                        <p:cTn id="36" dur="2000"/>
                                        <p:tgtEl>
                                          <p:spTgt spid="45071"/>
                                        </p:tgtEl>
                                      </p:cBhvr>
                                    </p:animEffect>
                                    <p:anim calcmode="lin" valueType="num">
                                      <p:cBhvr>
                                        <p:cTn id="37" dur="2000" fill="hold"/>
                                        <p:tgtEl>
                                          <p:spTgt spid="45071"/>
                                        </p:tgtEl>
                                        <p:attrNameLst>
                                          <p:attrName>style.rotation</p:attrName>
                                        </p:attrNameLst>
                                      </p:cBhvr>
                                      <p:tavLst>
                                        <p:tav tm="0">
                                          <p:val>
                                            <p:fltVal val="720"/>
                                          </p:val>
                                        </p:tav>
                                        <p:tav tm="100000">
                                          <p:val>
                                            <p:fltVal val="0"/>
                                          </p:val>
                                        </p:tav>
                                      </p:tavLst>
                                    </p:anim>
                                    <p:anim calcmode="lin" valueType="num">
                                      <p:cBhvr>
                                        <p:cTn id="38" dur="2000" fill="hold"/>
                                        <p:tgtEl>
                                          <p:spTgt spid="45071"/>
                                        </p:tgtEl>
                                        <p:attrNameLst>
                                          <p:attrName>ppt_h</p:attrName>
                                        </p:attrNameLst>
                                      </p:cBhvr>
                                      <p:tavLst>
                                        <p:tav tm="0">
                                          <p:val>
                                            <p:fltVal val="0"/>
                                          </p:val>
                                        </p:tav>
                                        <p:tav tm="100000">
                                          <p:val>
                                            <p:strVal val="#ppt_h"/>
                                          </p:val>
                                        </p:tav>
                                      </p:tavLst>
                                    </p:anim>
                                    <p:anim calcmode="lin" valueType="num">
                                      <p:cBhvr>
                                        <p:cTn id="39" dur="2000" fill="hold"/>
                                        <p:tgtEl>
                                          <p:spTgt spid="4507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2986442" y="2705725"/>
            <a:ext cx="3171125" cy="1446550"/>
          </a:xfrm>
          <a:prstGeom prst="rect">
            <a:avLst/>
          </a:prstGeom>
          <a:solidFill>
            <a:srgbClr val="FFFF00"/>
          </a:solidFill>
        </p:spPr>
        <p:txBody>
          <a:bodyPr wrap="none" rtlCol="0">
            <a:spAutoFit/>
          </a:bodyPr>
          <a:lstStyle/>
          <a:p>
            <a:pPr algn="ctr"/>
            <a:r>
              <a:rPr lang="en-US" sz="8800" b="1" dirty="0"/>
              <a:t>PARKS</a:t>
            </a:r>
          </a:p>
        </p:txBody>
      </p:sp>
    </p:spTree>
    <p:extLst>
      <p:ext uri="{BB962C8B-B14F-4D97-AF65-F5344CB8AC3E}">
        <p14:creationId xmlns="" xmlns:p14="http://schemas.microsoft.com/office/powerpoint/2010/main" val="7480919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rot="19798791">
            <a:off x="1193422" y="2705725"/>
            <a:ext cx="6757171" cy="1446550"/>
          </a:xfrm>
          <a:prstGeom prst="rect">
            <a:avLst/>
          </a:prstGeom>
          <a:solidFill>
            <a:srgbClr val="FF0000"/>
          </a:solidFill>
        </p:spPr>
        <p:txBody>
          <a:bodyPr wrap="none" rtlCol="0">
            <a:spAutoFit/>
          </a:bodyPr>
          <a:lstStyle/>
          <a:p>
            <a:pPr algn="ctr"/>
            <a:r>
              <a:rPr lang="en-US" sz="8800" b="1" dirty="0"/>
              <a:t>GROS MORNE</a:t>
            </a:r>
          </a:p>
        </p:txBody>
      </p:sp>
    </p:spTree>
    <p:extLst>
      <p:ext uri="{BB962C8B-B14F-4D97-AF65-F5344CB8AC3E}">
        <p14:creationId xmlns="" xmlns:p14="http://schemas.microsoft.com/office/powerpoint/2010/main" val="748091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0" y="2274888"/>
            <a:ext cx="4572000" cy="2308225"/>
          </a:xfrm>
          <a:prstGeom prst="rect">
            <a:avLst/>
          </a:prstGeom>
          <a:solidFill>
            <a:schemeClr val="tx1"/>
          </a:solidFill>
          <a:ln w="9525">
            <a:noFill/>
            <a:miter lim="800000"/>
            <a:headEnd/>
            <a:tailEnd/>
          </a:ln>
        </p:spPr>
        <p:txBody>
          <a:bodyPr>
            <a:spAutoFit/>
          </a:bodyPr>
          <a:lstStyle/>
          <a:p>
            <a:pPr marL="225425" indent="-225425" algn="ctr">
              <a:spcAft>
                <a:spcPts val="1200"/>
              </a:spcAft>
            </a:pPr>
            <a:r>
              <a:rPr lang="en-US" sz="7200" b="1" dirty="0">
                <a:solidFill>
                  <a:schemeClr val="bg1"/>
                </a:solidFill>
                <a:latin typeface="Corbel" pitchFamily="34" charset="0"/>
              </a:rPr>
              <a:t>Gros Morne</a:t>
            </a:r>
          </a:p>
        </p:txBody>
      </p:sp>
      <p:sp>
        <p:nvSpPr>
          <p:cNvPr id="66563"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0B248EF-C9AE-4235-AE9A-3B939E8DBE8E}" type="slidenum">
              <a:rPr lang="en-US" sz="1200" b="1" smtClean="0">
                <a:solidFill>
                  <a:schemeClr val="tx1"/>
                </a:solidFill>
                <a:latin typeface="Calibri" pitchFamily="34" charset="0"/>
              </a:rPr>
              <a:pPr fontAlgn="base">
                <a:spcBef>
                  <a:spcPct val="0"/>
                </a:spcBef>
                <a:spcAft>
                  <a:spcPct val="0"/>
                </a:spcAft>
                <a:defRPr/>
              </a:pPr>
              <a:t>39</a:t>
            </a:fld>
            <a:endParaRPr lang="en-US" sz="1200" b="1" dirty="0">
              <a:solidFill>
                <a:schemeClr val="tx1"/>
              </a:solidFill>
              <a:latin typeface="Calibri" pitchFamily="34" charset="0"/>
            </a:endParaRPr>
          </a:p>
        </p:txBody>
      </p:sp>
      <p:pic>
        <p:nvPicPr>
          <p:cNvPr id="4" name="Picture 2" descr="Map of Connecticut"/>
          <p:cNvPicPr>
            <a:picLocks noChangeAspect="1" noChangeArrowheads="1"/>
          </p:cNvPicPr>
          <p:nvPr/>
        </p:nvPicPr>
        <p:blipFill>
          <a:blip r:embed="rId2" cstate="print"/>
          <a:stretch>
            <a:fillRect/>
          </a:stretch>
        </p:blipFill>
        <p:spPr bwMode="auto">
          <a:xfrm>
            <a:off x="4570413" y="1046163"/>
            <a:ext cx="4573587" cy="5348287"/>
          </a:xfrm>
          <a:prstGeom prst="rect">
            <a:avLst/>
          </a:prstGeom>
          <a:noFill/>
          <a:effectLst>
            <a:outerShdw blurRad="50800" dist="38100" dir="2700000" algn="tl" rotWithShape="0">
              <a:prstClr val="black">
                <a:alpha val="40000"/>
              </a:prstClr>
            </a:outerShdw>
          </a:effectLst>
        </p:spPr>
      </p:pic>
      <p:sp>
        <p:nvSpPr>
          <p:cNvPr id="5" name="Oval 4"/>
          <p:cNvSpPr/>
          <p:nvPr/>
        </p:nvSpPr>
        <p:spPr>
          <a:xfrm>
            <a:off x="5698222" y="3336022"/>
            <a:ext cx="92075" cy="104775"/>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 name="Freeform 5"/>
          <p:cNvSpPr/>
          <p:nvPr/>
        </p:nvSpPr>
        <p:spPr>
          <a:xfrm>
            <a:off x="5449550" y="3048000"/>
            <a:ext cx="494050" cy="702578"/>
          </a:xfrm>
          <a:custGeom>
            <a:avLst/>
            <a:gdLst>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148862 w 3229708"/>
              <a:gd name="connsiteY52" fmla="*/ 2684584 h 4360984"/>
              <a:gd name="connsiteX53" fmla="*/ 1090246 w 3229708"/>
              <a:gd name="connsiteY53" fmla="*/ 2649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090246 w 3229708"/>
              <a:gd name="connsiteY53" fmla="*/ 2649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926123 w 3229708"/>
              <a:gd name="connsiteY59" fmla="*/ 1641230 h 4360984"/>
              <a:gd name="connsiteX60" fmla="*/ 1055077 w 3229708"/>
              <a:gd name="connsiteY60" fmla="*/ 1418492 h 4360984"/>
              <a:gd name="connsiteX61" fmla="*/ 1230923 w 3229708"/>
              <a:gd name="connsiteY61" fmla="*/ 1219200 h 4360984"/>
              <a:gd name="connsiteX62" fmla="*/ 1248508 w 3229708"/>
              <a:gd name="connsiteY62" fmla="*/ 1066800 h 4360984"/>
              <a:gd name="connsiteX63" fmla="*/ 1318846 w 3229708"/>
              <a:gd name="connsiteY63" fmla="*/ 943707 h 4360984"/>
              <a:gd name="connsiteX64" fmla="*/ 1418492 w 3229708"/>
              <a:gd name="connsiteY64" fmla="*/ 1049215 h 4360984"/>
              <a:gd name="connsiteX65" fmla="*/ 1641231 w 3229708"/>
              <a:gd name="connsiteY65" fmla="*/ 1060938 h 4360984"/>
              <a:gd name="connsiteX66" fmla="*/ 1887416 w 3229708"/>
              <a:gd name="connsiteY66" fmla="*/ 1025769 h 4360984"/>
              <a:gd name="connsiteX67" fmla="*/ 2116016 w 3229708"/>
              <a:gd name="connsiteY67" fmla="*/ 1031630 h 4360984"/>
              <a:gd name="connsiteX68" fmla="*/ 1963616 w 3229708"/>
              <a:gd name="connsiteY68" fmla="*/ 961292 h 4360984"/>
              <a:gd name="connsiteX69" fmla="*/ 1805354 w 3229708"/>
              <a:gd name="connsiteY69" fmla="*/ 849923 h 4360984"/>
              <a:gd name="connsiteX70" fmla="*/ 1682262 w 3229708"/>
              <a:gd name="connsiteY70" fmla="*/ 738553 h 4360984"/>
              <a:gd name="connsiteX71" fmla="*/ 1987062 w 3229708"/>
              <a:gd name="connsiteY71" fmla="*/ 480646 h 4360984"/>
              <a:gd name="connsiteX72" fmla="*/ 1658816 w 3229708"/>
              <a:gd name="connsiteY72" fmla="*/ 339969 h 4360984"/>
              <a:gd name="connsiteX73" fmla="*/ 1723292 w 3229708"/>
              <a:gd name="connsiteY73" fmla="*/ 205153 h 4360984"/>
              <a:gd name="connsiteX74" fmla="*/ 1729154 w 3229708"/>
              <a:gd name="connsiteY74" fmla="*/ 117230 h 4360984"/>
              <a:gd name="connsiteX75" fmla="*/ 1670539 w 3229708"/>
              <a:gd name="connsiteY75" fmla="*/ 82061 h 4360984"/>
              <a:gd name="connsiteX76" fmla="*/ 1664677 w 3229708"/>
              <a:gd name="connsiteY76"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055077 w 3229708"/>
              <a:gd name="connsiteY60" fmla="*/ 1418492 h 4360984"/>
              <a:gd name="connsiteX61" fmla="*/ 1230923 w 3229708"/>
              <a:gd name="connsiteY61" fmla="*/ 1219200 h 4360984"/>
              <a:gd name="connsiteX62" fmla="*/ 1248508 w 3229708"/>
              <a:gd name="connsiteY62" fmla="*/ 1066800 h 4360984"/>
              <a:gd name="connsiteX63" fmla="*/ 1318846 w 3229708"/>
              <a:gd name="connsiteY63" fmla="*/ 943707 h 4360984"/>
              <a:gd name="connsiteX64" fmla="*/ 1418492 w 3229708"/>
              <a:gd name="connsiteY64" fmla="*/ 1049215 h 4360984"/>
              <a:gd name="connsiteX65" fmla="*/ 1641231 w 3229708"/>
              <a:gd name="connsiteY65" fmla="*/ 1060938 h 4360984"/>
              <a:gd name="connsiteX66" fmla="*/ 1887416 w 3229708"/>
              <a:gd name="connsiteY66" fmla="*/ 1025769 h 4360984"/>
              <a:gd name="connsiteX67" fmla="*/ 2116016 w 3229708"/>
              <a:gd name="connsiteY67" fmla="*/ 1031630 h 4360984"/>
              <a:gd name="connsiteX68" fmla="*/ 1963616 w 3229708"/>
              <a:gd name="connsiteY68" fmla="*/ 961292 h 4360984"/>
              <a:gd name="connsiteX69" fmla="*/ 1805354 w 3229708"/>
              <a:gd name="connsiteY69" fmla="*/ 849923 h 4360984"/>
              <a:gd name="connsiteX70" fmla="*/ 1682262 w 3229708"/>
              <a:gd name="connsiteY70" fmla="*/ 738553 h 4360984"/>
              <a:gd name="connsiteX71" fmla="*/ 1987062 w 3229708"/>
              <a:gd name="connsiteY71" fmla="*/ 480646 h 4360984"/>
              <a:gd name="connsiteX72" fmla="*/ 1658816 w 3229708"/>
              <a:gd name="connsiteY72" fmla="*/ 339969 h 4360984"/>
              <a:gd name="connsiteX73" fmla="*/ 1723292 w 3229708"/>
              <a:gd name="connsiteY73" fmla="*/ 205153 h 4360984"/>
              <a:gd name="connsiteX74" fmla="*/ 1729154 w 3229708"/>
              <a:gd name="connsiteY74" fmla="*/ 117230 h 4360984"/>
              <a:gd name="connsiteX75" fmla="*/ 1670539 w 3229708"/>
              <a:gd name="connsiteY75" fmla="*/ 82061 h 4360984"/>
              <a:gd name="connsiteX76" fmla="*/ 1664677 w 3229708"/>
              <a:gd name="connsiteY76"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119554 w 3229708"/>
              <a:gd name="connsiteY60" fmla="*/ 1811215 h 4360984"/>
              <a:gd name="connsiteX61" fmla="*/ 1055077 w 3229708"/>
              <a:gd name="connsiteY61" fmla="*/ 1418492 h 4360984"/>
              <a:gd name="connsiteX62" fmla="*/ 1230923 w 3229708"/>
              <a:gd name="connsiteY62" fmla="*/ 1219200 h 4360984"/>
              <a:gd name="connsiteX63" fmla="*/ 1248508 w 3229708"/>
              <a:gd name="connsiteY63" fmla="*/ 1066800 h 4360984"/>
              <a:gd name="connsiteX64" fmla="*/ 1318846 w 3229708"/>
              <a:gd name="connsiteY64" fmla="*/ 943707 h 4360984"/>
              <a:gd name="connsiteX65" fmla="*/ 1418492 w 3229708"/>
              <a:gd name="connsiteY65" fmla="*/ 1049215 h 4360984"/>
              <a:gd name="connsiteX66" fmla="*/ 1641231 w 3229708"/>
              <a:gd name="connsiteY66" fmla="*/ 1060938 h 4360984"/>
              <a:gd name="connsiteX67" fmla="*/ 1887416 w 3229708"/>
              <a:gd name="connsiteY67" fmla="*/ 1025769 h 4360984"/>
              <a:gd name="connsiteX68" fmla="*/ 2116016 w 3229708"/>
              <a:gd name="connsiteY68" fmla="*/ 1031630 h 4360984"/>
              <a:gd name="connsiteX69" fmla="*/ 1963616 w 3229708"/>
              <a:gd name="connsiteY69" fmla="*/ 961292 h 4360984"/>
              <a:gd name="connsiteX70" fmla="*/ 1805354 w 3229708"/>
              <a:gd name="connsiteY70" fmla="*/ 849923 h 4360984"/>
              <a:gd name="connsiteX71" fmla="*/ 1682262 w 3229708"/>
              <a:gd name="connsiteY71" fmla="*/ 738553 h 4360984"/>
              <a:gd name="connsiteX72" fmla="*/ 1987062 w 3229708"/>
              <a:gd name="connsiteY72" fmla="*/ 480646 h 4360984"/>
              <a:gd name="connsiteX73" fmla="*/ 1658816 w 3229708"/>
              <a:gd name="connsiteY73" fmla="*/ 339969 h 4360984"/>
              <a:gd name="connsiteX74" fmla="*/ 1723292 w 3229708"/>
              <a:gd name="connsiteY74" fmla="*/ 205153 h 4360984"/>
              <a:gd name="connsiteX75" fmla="*/ 1729154 w 3229708"/>
              <a:gd name="connsiteY75" fmla="*/ 117230 h 4360984"/>
              <a:gd name="connsiteX76" fmla="*/ 1670539 w 3229708"/>
              <a:gd name="connsiteY76" fmla="*/ 82061 h 4360984"/>
              <a:gd name="connsiteX77" fmla="*/ 1664677 w 3229708"/>
              <a:gd name="connsiteY77"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119554 w 3229708"/>
              <a:gd name="connsiteY60" fmla="*/ 1811215 h 4360984"/>
              <a:gd name="connsiteX61" fmla="*/ 1195754 w 3229708"/>
              <a:gd name="connsiteY61" fmla="*/ 1658815 h 4360984"/>
              <a:gd name="connsiteX62" fmla="*/ 1055077 w 3229708"/>
              <a:gd name="connsiteY62" fmla="*/ 1418492 h 4360984"/>
              <a:gd name="connsiteX63" fmla="*/ 1230923 w 3229708"/>
              <a:gd name="connsiteY63" fmla="*/ 1219200 h 4360984"/>
              <a:gd name="connsiteX64" fmla="*/ 1248508 w 3229708"/>
              <a:gd name="connsiteY64" fmla="*/ 1066800 h 4360984"/>
              <a:gd name="connsiteX65" fmla="*/ 1318846 w 3229708"/>
              <a:gd name="connsiteY65" fmla="*/ 943707 h 4360984"/>
              <a:gd name="connsiteX66" fmla="*/ 1418492 w 3229708"/>
              <a:gd name="connsiteY66" fmla="*/ 1049215 h 4360984"/>
              <a:gd name="connsiteX67" fmla="*/ 1641231 w 3229708"/>
              <a:gd name="connsiteY67" fmla="*/ 1060938 h 4360984"/>
              <a:gd name="connsiteX68" fmla="*/ 1887416 w 3229708"/>
              <a:gd name="connsiteY68" fmla="*/ 1025769 h 4360984"/>
              <a:gd name="connsiteX69" fmla="*/ 2116016 w 3229708"/>
              <a:gd name="connsiteY69" fmla="*/ 1031630 h 4360984"/>
              <a:gd name="connsiteX70" fmla="*/ 1963616 w 3229708"/>
              <a:gd name="connsiteY70" fmla="*/ 961292 h 4360984"/>
              <a:gd name="connsiteX71" fmla="*/ 1805354 w 3229708"/>
              <a:gd name="connsiteY71" fmla="*/ 849923 h 4360984"/>
              <a:gd name="connsiteX72" fmla="*/ 1682262 w 3229708"/>
              <a:gd name="connsiteY72" fmla="*/ 738553 h 4360984"/>
              <a:gd name="connsiteX73" fmla="*/ 1987062 w 3229708"/>
              <a:gd name="connsiteY73" fmla="*/ 480646 h 4360984"/>
              <a:gd name="connsiteX74" fmla="*/ 1658816 w 3229708"/>
              <a:gd name="connsiteY74" fmla="*/ 339969 h 4360984"/>
              <a:gd name="connsiteX75" fmla="*/ 1723292 w 3229708"/>
              <a:gd name="connsiteY75" fmla="*/ 205153 h 4360984"/>
              <a:gd name="connsiteX76" fmla="*/ 1729154 w 3229708"/>
              <a:gd name="connsiteY76" fmla="*/ 117230 h 4360984"/>
              <a:gd name="connsiteX77" fmla="*/ 1670539 w 3229708"/>
              <a:gd name="connsiteY77" fmla="*/ 82061 h 4360984"/>
              <a:gd name="connsiteX78" fmla="*/ 1664677 w 3229708"/>
              <a:gd name="connsiteY78"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119554 w 3229708"/>
              <a:gd name="connsiteY60" fmla="*/ 1811215 h 4360984"/>
              <a:gd name="connsiteX61" fmla="*/ 1195754 w 3229708"/>
              <a:gd name="connsiteY61" fmla="*/ 1658815 h 4360984"/>
              <a:gd name="connsiteX62" fmla="*/ 1043354 w 3229708"/>
              <a:gd name="connsiteY62" fmla="*/ 1506415 h 4360984"/>
              <a:gd name="connsiteX63" fmla="*/ 1230923 w 3229708"/>
              <a:gd name="connsiteY63" fmla="*/ 1219200 h 4360984"/>
              <a:gd name="connsiteX64" fmla="*/ 1248508 w 3229708"/>
              <a:gd name="connsiteY64" fmla="*/ 1066800 h 4360984"/>
              <a:gd name="connsiteX65" fmla="*/ 1318846 w 3229708"/>
              <a:gd name="connsiteY65" fmla="*/ 943707 h 4360984"/>
              <a:gd name="connsiteX66" fmla="*/ 1418492 w 3229708"/>
              <a:gd name="connsiteY66" fmla="*/ 1049215 h 4360984"/>
              <a:gd name="connsiteX67" fmla="*/ 1641231 w 3229708"/>
              <a:gd name="connsiteY67" fmla="*/ 1060938 h 4360984"/>
              <a:gd name="connsiteX68" fmla="*/ 1887416 w 3229708"/>
              <a:gd name="connsiteY68" fmla="*/ 1025769 h 4360984"/>
              <a:gd name="connsiteX69" fmla="*/ 2116016 w 3229708"/>
              <a:gd name="connsiteY69" fmla="*/ 1031630 h 4360984"/>
              <a:gd name="connsiteX70" fmla="*/ 1963616 w 3229708"/>
              <a:gd name="connsiteY70" fmla="*/ 961292 h 4360984"/>
              <a:gd name="connsiteX71" fmla="*/ 1805354 w 3229708"/>
              <a:gd name="connsiteY71" fmla="*/ 849923 h 4360984"/>
              <a:gd name="connsiteX72" fmla="*/ 1682262 w 3229708"/>
              <a:gd name="connsiteY72" fmla="*/ 738553 h 4360984"/>
              <a:gd name="connsiteX73" fmla="*/ 1987062 w 3229708"/>
              <a:gd name="connsiteY73" fmla="*/ 480646 h 4360984"/>
              <a:gd name="connsiteX74" fmla="*/ 1658816 w 3229708"/>
              <a:gd name="connsiteY74" fmla="*/ 339969 h 4360984"/>
              <a:gd name="connsiteX75" fmla="*/ 1723292 w 3229708"/>
              <a:gd name="connsiteY75" fmla="*/ 205153 h 4360984"/>
              <a:gd name="connsiteX76" fmla="*/ 1729154 w 3229708"/>
              <a:gd name="connsiteY76" fmla="*/ 117230 h 4360984"/>
              <a:gd name="connsiteX77" fmla="*/ 1670539 w 3229708"/>
              <a:gd name="connsiteY77" fmla="*/ 82061 h 4360984"/>
              <a:gd name="connsiteX78" fmla="*/ 1664677 w 3229708"/>
              <a:gd name="connsiteY78" fmla="*/ 0 h 43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29708" h="4360984">
                <a:moveTo>
                  <a:pt x="1664677" y="0"/>
                </a:moveTo>
                <a:lnTo>
                  <a:pt x="2719754" y="287215"/>
                </a:lnTo>
                <a:lnTo>
                  <a:pt x="2661139" y="937846"/>
                </a:lnTo>
                <a:lnTo>
                  <a:pt x="2995246" y="1371600"/>
                </a:lnTo>
                <a:lnTo>
                  <a:pt x="2983523" y="2151184"/>
                </a:lnTo>
                <a:lnTo>
                  <a:pt x="3229708" y="2426677"/>
                </a:lnTo>
                <a:lnTo>
                  <a:pt x="2919046" y="2713892"/>
                </a:lnTo>
                <a:lnTo>
                  <a:pt x="2291862" y="2690446"/>
                </a:lnTo>
                <a:lnTo>
                  <a:pt x="2327031" y="3112477"/>
                </a:lnTo>
                <a:lnTo>
                  <a:pt x="2649416" y="3229707"/>
                </a:lnTo>
                <a:cubicBezTo>
                  <a:pt x="2651370" y="3454399"/>
                  <a:pt x="2653323" y="3679092"/>
                  <a:pt x="2655277" y="3903784"/>
                </a:cubicBezTo>
                <a:lnTo>
                  <a:pt x="1400908" y="3669323"/>
                </a:lnTo>
                <a:lnTo>
                  <a:pt x="814754" y="4360984"/>
                </a:lnTo>
                <a:lnTo>
                  <a:pt x="527539" y="4331677"/>
                </a:lnTo>
                <a:lnTo>
                  <a:pt x="527539" y="3968261"/>
                </a:lnTo>
                <a:lnTo>
                  <a:pt x="240323" y="3727938"/>
                </a:lnTo>
                <a:lnTo>
                  <a:pt x="275492" y="3645877"/>
                </a:lnTo>
                <a:lnTo>
                  <a:pt x="111369" y="3540369"/>
                </a:lnTo>
                <a:lnTo>
                  <a:pt x="64477" y="3575538"/>
                </a:lnTo>
                <a:lnTo>
                  <a:pt x="0" y="3511061"/>
                </a:lnTo>
                <a:lnTo>
                  <a:pt x="23446" y="3423138"/>
                </a:lnTo>
                <a:lnTo>
                  <a:pt x="93785" y="3405553"/>
                </a:lnTo>
                <a:lnTo>
                  <a:pt x="187569" y="3399692"/>
                </a:lnTo>
                <a:lnTo>
                  <a:pt x="205154" y="3282461"/>
                </a:lnTo>
                <a:lnTo>
                  <a:pt x="87923" y="3182815"/>
                </a:lnTo>
                <a:lnTo>
                  <a:pt x="463062" y="2901461"/>
                </a:lnTo>
                <a:lnTo>
                  <a:pt x="550985" y="2790092"/>
                </a:lnTo>
                <a:lnTo>
                  <a:pt x="709246" y="2772507"/>
                </a:lnTo>
                <a:lnTo>
                  <a:pt x="943708" y="2930769"/>
                </a:lnTo>
                <a:lnTo>
                  <a:pt x="926123" y="3077307"/>
                </a:lnTo>
                <a:lnTo>
                  <a:pt x="867508" y="3235569"/>
                </a:lnTo>
                <a:lnTo>
                  <a:pt x="914400" y="3364523"/>
                </a:lnTo>
                <a:lnTo>
                  <a:pt x="978877" y="3481753"/>
                </a:lnTo>
                <a:lnTo>
                  <a:pt x="984739" y="3774830"/>
                </a:lnTo>
                <a:lnTo>
                  <a:pt x="1113692" y="3593123"/>
                </a:lnTo>
                <a:lnTo>
                  <a:pt x="1119554" y="3511061"/>
                </a:lnTo>
                <a:lnTo>
                  <a:pt x="1154723" y="3446584"/>
                </a:lnTo>
                <a:lnTo>
                  <a:pt x="996462" y="3259015"/>
                </a:lnTo>
                <a:lnTo>
                  <a:pt x="1107831" y="3153507"/>
                </a:lnTo>
                <a:lnTo>
                  <a:pt x="1277816" y="3083169"/>
                </a:lnTo>
                <a:lnTo>
                  <a:pt x="1518139" y="3376246"/>
                </a:lnTo>
                <a:lnTo>
                  <a:pt x="1676400" y="3382107"/>
                </a:lnTo>
                <a:lnTo>
                  <a:pt x="1752600" y="3522784"/>
                </a:lnTo>
                <a:lnTo>
                  <a:pt x="1817077" y="3405553"/>
                </a:lnTo>
                <a:lnTo>
                  <a:pt x="1916723" y="3458307"/>
                </a:lnTo>
                <a:lnTo>
                  <a:pt x="1916723" y="3411415"/>
                </a:lnTo>
                <a:lnTo>
                  <a:pt x="1770185" y="3317630"/>
                </a:lnTo>
                <a:lnTo>
                  <a:pt x="1606062" y="3264877"/>
                </a:lnTo>
                <a:lnTo>
                  <a:pt x="1506416" y="3141784"/>
                </a:lnTo>
                <a:lnTo>
                  <a:pt x="1406769" y="2989384"/>
                </a:lnTo>
                <a:lnTo>
                  <a:pt x="1365739" y="2825261"/>
                </a:lnTo>
                <a:lnTo>
                  <a:pt x="1312985" y="2725615"/>
                </a:lnTo>
                <a:lnTo>
                  <a:pt x="1348154" y="2573215"/>
                </a:lnTo>
                <a:lnTo>
                  <a:pt x="1195754" y="2268415"/>
                </a:lnTo>
                <a:cubicBezTo>
                  <a:pt x="1148862" y="2230315"/>
                  <a:pt x="1159608" y="2236177"/>
                  <a:pt x="1119554" y="2268415"/>
                </a:cubicBezTo>
                <a:cubicBezTo>
                  <a:pt x="1079500" y="2300654"/>
                  <a:pt x="989623" y="2445238"/>
                  <a:pt x="955431" y="2461846"/>
                </a:cubicBezTo>
                <a:lnTo>
                  <a:pt x="861646" y="2444261"/>
                </a:lnTo>
                <a:lnTo>
                  <a:pt x="814754" y="2209800"/>
                </a:lnTo>
                <a:lnTo>
                  <a:pt x="844062" y="1916723"/>
                </a:lnTo>
                <a:lnTo>
                  <a:pt x="890954" y="1735015"/>
                </a:lnTo>
                <a:lnTo>
                  <a:pt x="1119554" y="1811215"/>
                </a:lnTo>
                <a:lnTo>
                  <a:pt x="1195754" y="1658815"/>
                </a:lnTo>
                <a:lnTo>
                  <a:pt x="1043354" y="1506415"/>
                </a:lnTo>
                <a:lnTo>
                  <a:pt x="1230923" y="1219200"/>
                </a:lnTo>
                <a:lnTo>
                  <a:pt x="1248508" y="1066800"/>
                </a:lnTo>
                <a:lnTo>
                  <a:pt x="1318846" y="943707"/>
                </a:lnTo>
                <a:lnTo>
                  <a:pt x="1418492" y="1049215"/>
                </a:lnTo>
                <a:lnTo>
                  <a:pt x="1641231" y="1060938"/>
                </a:lnTo>
                <a:lnTo>
                  <a:pt x="1887416" y="1025769"/>
                </a:lnTo>
                <a:lnTo>
                  <a:pt x="2116016" y="1031630"/>
                </a:lnTo>
                <a:lnTo>
                  <a:pt x="1963616" y="961292"/>
                </a:lnTo>
                <a:lnTo>
                  <a:pt x="1805354" y="849923"/>
                </a:lnTo>
                <a:lnTo>
                  <a:pt x="1682262" y="738553"/>
                </a:lnTo>
                <a:lnTo>
                  <a:pt x="1987062" y="480646"/>
                </a:lnTo>
                <a:lnTo>
                  <a:pt x="1658816" y="339969"/>
                </a:lnTo>
                <a:lnTo>
                  <a:pt x="1723292" y="205153"/>
                </a:lnTo>
                <a:lnTo>
                  <a:pt x="1729154" y="117230"/>
                </a:lnTo>
                <a:lnTo>
                  <a:pt x="1670539" y="82061"/>
                </a:lnTo>
                <a:lnTo>
                  <a:pt x="1664677"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Collapse of the Grand Banks Cod Fishery | British Sea Fishing"/>
          <p:cNvPicPr>
            <a:picLocks noChangeAspect="1" noChangeArrowheads="1"/>
          </p:cNvPicPr>
          <p:nvPr/>
        </p:nvPicPr>
        <p:blipFill>
          <a:blip r:embed="rId2" cstate="print"/>
          <a:srcRect t="10000"/>
          <a:stretch>
            <a:fillRect/>
          </a:stretch>
        </p:blipFill>
        <p:spPr bwMode="auto">
          <a:xfrm>
            <a:off x="0" y="0"/>
            <a:ext cx="9144000" cy="6858000"/>
          </a:xfrm>
          <a:prstGeom prst="rect">
            <a:avLst/>
          </a:prstGeom>
          <a:noFill/>
        </p:spPr>
      </p:pic>
      <p:sp>
        <p:nvSpPr>
          <p:cNvPr id="6" name="Freeform 5"/>
          <p:cNvSpPr/>
          <p:nvPr/>
        </p:nvSpPr>
        <p:spPr>
          <a:xfrm>
            <a:off x="4607169" y="1178169"/>
            <a:ext cx="3640016" cy="4079631"/>
          </a:xfrm>
          <a:custGeom>
            <a:avLst/>
            <a:gdLst>
              <a:gd name="connsiteX0" fmla="*/ 439616 w 3640016"/>
              <a:gd name="connsiteY0" fmla="*/ 2461846 h 4079631"/>
              <a:gd name="connsiteX1" fmla="*/ 0 w 3640016"/>
              <a:gd name="connsiteY1" fmla="*/ 2708031 h 4079631"/>
              <a:gd name="connsiteX2" fmla="*/ 246185 w 3640016"/>
              <a:gd name="connsiteY2" fmla="*/ 3288323 h 4079631"/>
              <a:gd name="connsiteX3" fmla="*/ 738554 w 3640016"/>
              <a:gd name="connsiteY3" fmla="*/ 3270739 h 4079631"/>
              <a:gd name="connsiteX4" fmla="*/ 1301262 w 3640016"/>
              <a:gd name="connsiteY4" fmla="*/ 3446585 h 4079631"/>
              <a:gd name="connsiteX5" fmla="*/ 1582616 w 3640016"/>
              <a:gd name="connsiteY5" fmla="*/ 3516923 h 4079631"/>
              <a:gd name="connsiteX6" fmla="*/ 2074985 w 3640016"/>
              <a:gd name="connsiteY6" fmla="*/ 3833446 h 4079631"/>
              <a:gd name="connsiteX7" fmla="*/ 2620108 w 3640016"/>
              <a:gd name="connsiteY7" fmla="*/ 4079631 h 4079631"/>
              <a:gd name="connsiteX8" fmla="*/ 2936631 w 3640016"/>
              <a:gd name="connsiteY8" fmla="*/ 3833446 h 4079631"/>
              <a:gd name="connsiteX9" fmla="*/ 3077308 w 3640016"/>
              <a:gd name="connsiteY9" fmla="*/ 3481754 h 4079631"/>
              <a:gd name="connsiteX10" fmla="*/ 3217985 w 3640016"/>
              <a:gd name="connsiteY10" fmla="*/ 3253154 h 4079631"/>
              <a:gd name="connsiteX11" fmla="*/ 3481754 w 3640016"/>
              <a:gd name="connsiteY11" fmla="*/ 3006969 h 4079631"/>
              <a:gd name="connsiteX12" fmla="*/ 3640016 w 3640016"/>
              <a:gd name="connsiteY12" fmla="*/ 2778369 h 4079631"/>
              <a:gd name="connsiteX13" fmla="*/ 3604846 w 3640016"/>
              <a:gd name="connsiteY13" fmla="*/ 2303585 h 4079631"/>
              <a:gd name="connsiteX14" fmla="*/ 3235569 w 3640016"/>
              <a:gd name="connsiteY14" fmla="*/ 2233246 h 4079631"/>
              <a:gd name="connsiteX15" fmla="*/ 2725616 w 3640016"/>
              <a:gd name="connsiteY15" fmla="*/ 1881554 h 4079631"/>
              <a:gd name="connsiteX16" fmla="*/ 2479431 w 3640016"/>
              <a:gd name="connsiteY16" fmla="*/ 1512277 h 4079631"/>
              <a:gd name="connsiteX17" fmla="*/ 2479431 w 3640016"/>
              <a:gd name="connsiteY17" fmla="*/ 1143000 h 4079631"/>
              <a:gd name="connsiteX18" fmla="*/ 2479431 w 3640016"/>
              <a:gd name="connsiteY18" fmla="*/ 931985 h 4079631"/>
              <a:gd name="connsiteX19" fmla="*/ 2162908 w 3640016"/>
              <a:gd name="connsiteY19" fmla="*/ 580293 h 4079631"/>
              <a:gd name="connsiteX20" fmla="*/ 1793631 w 3640016"/>
              <a:gd name="connsiteY20" fmla="*/ 263769 h 4079631"/>
              <a:gd name="connsiteX21" fmla="*/ 1371600 w 3640016"/>
              <a:gd name="connsiteY21" fmla="*/ 0 h 4079631"/>
              <a:gd name="connsiteX22" fmla="*/ 773723 w 3640016"/>
              <a:gd name="connsiteY22" fmla="*/ 263769 h 4079631"/>
              <a:gd name="connsiteX23" fmla="*/ 756139 w 3640016"/>
              <a:gd name="connsiteY23" fmla="*/ 492369 h 4079631"/>
              <a:gd name="connsiteX24" fmla="*/ 896816 w 3640016"/>
              <a:gd name="connsiteY24" fmla="*/ 1037493 h 4079631"/>
              <a:gd name="connsiteX25" fmla="*/ 1160585 w 3640016"/>
              <a:gd name="connsiteY25" fmla="*/ 1459523 h 4079631"/>
              <a:gd name="connsiteX26" fmla="*/ 1301262 w 3640016"/>
              <a:gd name="connsiteY26" fmla="*/ 1582616 h 4079631"/>
              <a:gd name="connsiteX27" fmla="*/ 1354016 w 3640016"/>
              <a:gd name="connsiteY27" fmla="*/ 1600200 h 4079631"/>
              <a:gd name="connsiteX28" fmla="*/ 1547446 w 3640016"/>
              <a:gd name="connsiteY28" fmla="*/ 1776046 h 4079631"/>
              <a:gd name="connsiteX29" fmla="*/ 1705708 w 3640016"/>
              <a:gd name="connsiteY29" fmla="*/ 2110154 h 4079631"/>
              <a:gd name="connsiteX30" fmla="*/ 1758462 w 3640016"/>
              <a:gd name="connsiteY30" fmla="*/ 2461846 h 4079631"/>
              <a:gd name="connsiteX31" fmla="*/ 1617785 w 3640016"/>
              <a:gd name="connsiteY31" fmla="*/ 2708031 h 4079631"/>
              <a:gd name="connsiteX32" fmla="*/ 1406769 w 3640016"/>
              <a:gd name="connsiteY32" fmla="*/ 2655277 h 4079631"/>
              <a:gd name="connsiteX33" fmla="*/ 791308 w 3640016"/>
              <a:gd name="connsiteY33" fmla="*/ 2655277 h 4079631"/>
              <a:gd name="connsiteX34" fmla="*/ 439616 w 3640016"/>
              <a:gd name="connsiteY34" fmla="*/ 2461846 h 407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40016" h="4079631">
                <a:moveTo>
                  <a:pt x="439616" y="2461846"/>
                </a:moveTo>
                <a:lnTo>
                  <a:pt x="0" y="2708031"/>
                </a:lnTo>
                <a:lnTo>
                  <a:pt x="246185" y="3288323"/>
                </a:lnTo>
                <a:lnTo>
                  <a:pt x="738554" y="3270739"/>
                </a:lnTo>
                <a:lnTo>
                  <a:pt x="1301262" y="3446585"/>
                </a:lnTo>
                <a:lnTo>
                  <a:pt x="1582616" y="3516923"/>
                </a:lnTo>
                <a:lnTo>
                  <a:pt x="2074985" y="3833446"/>
                </a:lnTo>
                <a:lnTo>
                  <a:pt x="2620108" y="4079631"/>
                </a:lnTo>
                <a:lnTo>
                  <a:pt x="2936631" y="3833446"/>
                </a:lnTo>
                <a:lnTo>
                  <a:pt x="3077308" y="3481754"/>
                </a:lnTo>
                <a:lnTo>
                  <a:pt x="3217985" y="3253154"/>
                </a:lnTo>
                <a:lnTo>
                  <a:pt x="3481754" y="3006969"/>
                </a:lnTo>
                <a:lnTo>
                  <a:pt x="3640016" y="2778369"/>
                </a:lnTo>
                <a:lnTo>
                  <a:pt x="3604846" y="2303585"/>
                </a:lnTo>
                <a:lnTo>
                  <a:pt x="3235569" y="2233246"/>
                </a:lnTo>
                <a:lnTo>
                  <a:pt x="2725616" y="1881554"/>
                </a:lnTo>
                <a:lnTo>
                  <a:pt x="2479431" y="1512277"/>
                </a:lnTo>
                <a:lnTo>
                  <a:pt x="2479431" y="1143000"/>
                </a:lnTo>
                <a:lnTo>
                  <a:pt x="2479431" y="931985"/>
                </a:lnTo>
                <a:lnTo>
                  <a:pt x="2162908" y="580293"/>
                </a:lnTo>
                <a:lnTo>
                  <a:pt x="1793631" y="263769"/>
                </a:lnTo>
                <a:lnTo>
                  <a:pt x="1371600" y="0"/>
                </a:lnTo>
                <a:lnTo>
                  <a:pt x="773723" y="263769"/>
                </a:lnTo>
                <a:lnTo>
                  <a:pt x="756139" y="492369"/>
                </a:lnTo>
                <a:lnTo>
                  <a:pt x="896816" y="1037493"/>
                </a:lnTo>
                <a:lnTo>
                  <a:pt x="1160585" y="1459523"/>
                </a:lnTo>
                <a:cubicBezTo>
                  <a:pt x="1207477" y="1500554"/>
                  <a:pt x="1250870" y="1545968"/>
                  <a:pt x="1301262" y="1582616"/>
                </a:cubicBezTo>
                <a:cubicBezTo>
                  <a:pt x="1316253" y="1593518"/>
                  <a:pt x="1354016" y="1600200"/>
                  <a:pt x="1354016" y="1600200"/>
                </a:cubicBezTo>
                <a:lnTo>
                  <a:pt x="1547446" y="1776046"/>
                </a:lnTo>
                <a:lnTo>
                  <a:pt x="1705708" y="2110154"/>
                </a:lnTo>
                <a:lnTo>
                  <a:pt x="1758462" y="2461846"/>
                </a:lnTo>
                <a:lnTo>
                  <a:pt x="1617785" y="2708031"/>
                </a:lnTo>
                <a:lnTo>
                  <a:pt x="1406769" y="2655277"/>
                </a:lnTo>
                <a:lnTo>
                  <a:pt x="791308" y="2655277"/>
                </a:lnTo>
                <a:lnTo>
                  <a:pt x="439616" y="2461846"/>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p:cNvPicPr>
            <a:picLocks noChangeAspect="1" noChangeArrowheads="1"/>
          </p:cNvPicPr>
          <p:nvPr/>
        </p:nvPicPr>
        <p:blipFill>
          <a:blip r:embed="rId2" cstate="print"/>
          <a:srcRect/>
          <a:stretch>
            <a:fillRect/>
          </a:stretch>
        </p:blipFill>
        <p:spPr bwMode="auto">
          <a:xfrm>
            <a:off x="2382838" y="839788"/>
            <a:ext cx="4378325" cy="6018212"/>
          </a:xfrm>
          <a:prstGeom prst="rect">
            <a:avLst/>
          </a:prstGeom>
          <a:noFill/>
          <a:ln w="9525">
            <a:noFill/>
            <a:miter lim="800000"/>
            <a:headEnd/>
            <a:tailEnd/>
          </a:ln>
        </p:spPr>
      </p:pic>
      <p:sp>
        <p:nvSpPr>
          <p:cNvPr id="67588" name="TextBox 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GROS MORNE NATIONAL PARK</a:t>
            </a:r>
          </a:p>
        </p:txBody>
      </p:sp>
      <p:sp>
        <p:nvSpPr>
          <p:cNvPr id="67599" name="Slide Number Placeholder 3"/>
          <p:cNvSpPr>
            <a:spLocks noGrp="1"/>
          </p:cNvSpPr>
          <p:nvPr>
            <p:ph type="sldNum" sz="quarter" idx="10"/>
          </p:nvPr>
        </p:nvSpPr>
        <p:spPr bwMode="auto">
          <a:xfrm>
            <a:off x="685800" y="260350"/>
            <a:ext cx="2133600" cy="365125"/>
          </a:xfrm>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41FEBCE-93B6-4E3C-9FB3-A2D58BB70B08}" type="slidenum">
              <a:rPr lang="en-US" sz="1200" b="1" smtClean="0">
                <a:solidFill>
                  <a:schemeClr val="tx1"/>
                </a:solidFill>
                <a:latin typeface="Calibri" pitchFamily="34" charset="0"/>
              </a:rPr>
              <a:pPr fontAlgn="base">
                <a:spcBef>
                  <a:spcPct val="0"/>
                </a:spcBef>
                <a:spcAft>
                  <a:spcPct val="0"/>
                </a:spcAft>
                <a:defRPr/>
              </a:pPr>
              <a:t>40</a:t>
            </a:fld>
            <a:endParaRPr lang="en-US" sz="1200" b="1" dirty="0">
              <a:solidFill>
                <a:schemeClr val="tx1"/>
              </a:solidFill>
              <a:latin typeface="Calibri" pitchFamily="34" charset="0"/>
            </a:endParaRPr>
          </a:p>
        </p:txBody>
      </p:sp>
      <p:sp>
        <p:nvSpPr>
          <p:cNvPr id="79" name="TextBox 78"/>
          <p:cNvSpPr txBox="1"/>
          <p:nvPr/>
        </p:nvSpPr>
        <p:spPr>
          <a:xfrm>
            <a:off x="4038600" y="3352800"/>
            <a:ext cx="1676400" cy="707886"/>
          </a:xfrm>
          <a:prstGeom prst="rect">
            <a:avLst/>
          </a:prstGeom>
          <a:noFill/>
        </p:spPr>
        <p:txBody>
          <a:bodyPr wrap="square" rtlCol="0">
            <a:spAutoFit/>
          </a:bodyPr>
          <a:lstStyle/>
          <a:p>
            <a:r>
              <a:rPr lang="en-US" sz="4000" b="1" dirty="0"/>
              <a:t>GMNP</a:t>
            </a:r>
          </a:p>
        </p:txBody>
      </p:sp>
      <p:pic>
        <p:nvPicPr>
          <p:cNvPr id="32772" name="Picture 4" descr="Gros Morne National Park Annotated"/>
          <p:cNvPicPr>
            <a:picLocks noChangeAspect="1" noChangeArrowheads="1"/>
          </p:cNvPicPr>
          <p:nvPr/>
        </p:nvPicPr>
        <p:blipFill>
          <a:blip r:embed="rId3" cstate="print"/>
          <a:srcRect/>
          <a:stretch>
            <a:fillRect/>
          </a:stretch>
        </p:blipFill>
        <p:spPr bwMode="auto">
          <a:xfrm>
            <a:off x="2311172" y="1598322"/>
            <a:ext cx="4496248" cy="4683592"/>
          </a:xfrm>
          <a:prstGeom prst="rect">
            <a:avLst/>
          </a:prstGeom>
          <a:noFill/>
        </p:spPr>
      </p:pic>
      <p:sp>
        <p:nvSpPr>
          <p:cNvPr id="78" name="Freeform 77"/>
          <p:cNvSpPr/>
          <p:nvPr/>
        </p:nvSpPr>
        <p:spPr>
          <a:xfrm>
            <a:off x="2819400" y="1676400"/>
            <a:ext cx="3276600" cy="4396154"/>
          </a:xfrm>
          <a:custGeom>
            <a:avLst/>
            <a:gdLst>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148862 w 3229708"/>
              <a:gd name="connsiteY52" fmla="*/ 2684584 h 4360984"/>
              <a:gd name="connsiteX53" fmla="*/ 1090246 w 3229708"/>
              <a:gd name="connsiteY53" fmla="*/ 2649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090246 w 3229708"/>
              <a:gd name="connsiteY53" fmla="*/ 2649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955431 w 3229708"/>
              <a:gd name="connsiteY54" fmla="*/ 2461846 h 4360984"/>
              <a:gd name="connsiteX55" fmla="*/ 861646 w 3229708"/>
              <a:gd name="connsiteY55" fmla="*/ 2444261 h 4360984"/>
              <a:gd name="connsiteX56" fmla="*/ 814754 w 3229708"/>
              <a:gd name="connsiteY56" fmla="*/ 2209800 h 4360984"/>
              <a:gd name="connsiteX57" fmla="*/ 844062 w 3229708"/>
              <a:gd name="connsiteY57" fmla="*/ 1916723 h 4360984"/>
              <a:gd name="connsiteX58" fmla="*/ 926123 w 3229708"/>
              <a:gd name="connsiteY58" fmla="*/ 1641230 h 4360984"/>
              <a:gd name="connsiteX59" fmla="*/ 1055077 w 3229708"/>
              <a:gd name="connsiteY59" fmla="*/ 1418492 h 4360984"/>
              <a:gd name="connsiteX60" fmla="*/ 1230923 w 3229708"/>
              <a:gd name="connsiteY60" fmla="*/ 1219200 h 4360984"/>
              <a:gd name="connsiteX61" fmla="*/ 1248508 w 3229708"/>
              <a:gd name="connsiteY61" fmla="*/ 1066800 h 4360984"/>
              <a:gd name="connsiteX62" fmla="*/ 1318846 w 3229708"/>
              <a:gd name="connsiteY62" fmla="*/ 943707 h 4360984"/>
              <a:gd name="connsiteX63" fmla="*/ 1418492 w 3229708"/>
              <a:gd name="connsiteY63" fmla="*/ 1049215 h 4360984"/>
              <a:gd name="connsiteX64" fmla="*/ 1641231 w 3229708"/>
              <a:gd name="connsiteY64" fmla="*/ 1060938 h 4360984"/>
              <a:gd name="connsiteX65" fmla="*/ 1887416 w 3229708"/>
              <a:gd name="connsiteY65" fmla="*/ 1025769 h 4360984"/>
              <a:gd name="connsiteX66" fmla="*/ 2116016 w 3229708"/>
              <a:gd name="connsiteY66" fmla="*/ 1031630 h 4360984"/>
              <a:gd name="connsiteX67" fmla="*/ 1963616 w 3229708"/>
              <a:gd name="connsiteY67" fmla="*/ 961292 h 4360984"/>
              <a:gd name="connsiteX68" fmla="*/ 1805354 w 3229708"/>
              <a:gd name="connsiteY68" fmla="*/ 849923 h 4360984"/>
              <a:gd name="connsiteX69" fmla="*/ 1682262 w 3229708"/>
              <a:gd name="connsiteY69" fmla="*/ 738553 h 4360984"/>
              <a:gd name="connsiteX70" fmla="*/ 1987062 w 3229708"/>
              <a:gd name="connsiteY70" fmla="*/ 480646 h 4360984"/>
              <a:gd name="connsiteX71" fmla="*/ 1658816 w 3229708"/>
              <a:gd name="connsiteY71" fmla="*/ 339969 h 4360984"/>
              <a:gd name="connsiteX72" fmla="*/ 1723292 w 3229708"/>
              <a:gd name="connsiteY72" fmla="*/ 205153 h 4360984"/>
              <a:gd name="connsiteX73" fmla="*/ 1729154 w 3229708"/>
              <a:gd name="connsiteY73" fmla="*/ 117230 h 4360984"/>
              <a:gd name="connsiteX74" fmla="*/ 1670539 w 3229708"/>
              <a:gd name="connsiteY74" fmla="*/ 82061 h 4360984"/>
              <a:gd name="connsiteX75" fmla="*/ 1664677 w 3229708"/>
              <a:gd name="connsiteY75"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926123 w 3229708"/>
              <a:gd name="connsiteY59" fmla="*/ 1641230 h 4360984"/>
              <a:gd name="connsiteX60" fmla="*/ 1055077 w 3229708"/>
              <a:gd name="connsiteY60" fmla="*/ 1418492 h 4360984"/>
              <a:gd name="connsiteX61" fmla="*/ 1230923 w 3229708"/>
              <a:gd name="connsiteY61" fmla="*/ 1219200 h 4360984"/>
              <a:gd name="connsiteX62" fmla="*/ 1248508 w 3229708"/>
              <a:gd name="connsiteY62" fmla="*/ 1066800 h 4360984"/>
              <a:gd name="connsiteX63" fmla="*/ 1318846 w 3229708"/>
              <a:gd name="connsiteY63" fmla="*/ 943707 h 4360984"/>
              <a:gd name="connsiteX64" fmla="*/ 1418492 w 3229708"/>
              <a:gd name="connsiteY64" fmla="*/ 1049215 h 4360984"/>
              <a:gd name="connsiteX65" fmla="*/ 1641231 w 3229708"/>
              <a:gd name="connsiteY65" fmla="*/ 1060938 h 4360984"/>
              <a:gd name="connsiteX66" fmla="*/ 1887416 w 3229708"/>
              <a:gd name="connsiteY66" fmla="*/ 1025769 h 4360984"/>
              <a:gd name="connsiteX67" fmla="*/ 2116016 w 3229708"/>
              <a:gd name="connsiteY67" fmla="*/ 1031630 h 4360984"/>
              <a:gd name="connsiteX68" fmla="*/ 1963616 w 3229708"/>
              <a:gd name="connsiteY68" fmla="*/ 961292 h 4360984"/>
              <a:gd name="connsiteX69" fmla="*/ 1805354 w 3229708"/>
              <a:gd name="connsiteY69" fmla="*/ 849923 h 4360984"/>
              <a:gd name="connsiteX70" fmla="*/ 1682262 w 3229708"/>
              <a:gd name="connsiteY70" fmla="*/ 738553 h 4360984"/>
              <a:gd name="connsiteX71" fmla="*/ 1987062 w 3229708"/>
              <a:gd name="connsiteY71" fmla="*/ 480646 h 4360984"/>
              <a:gd name="connsiteX72" fmla="*/ 1658816 w 3229708"/>
              <a:gd name="connsiteY72" fmla="*/ 339969 h 4360984"/>
              <a:gd name="connsiteX73" fmla="*/ 1723292 w 3229708"/>
              <a:gd name="connsiteY73" fmla="*/ 205153 h 4360984"/>
              <a:gd name="connsiteX74" fmla="*/ 1729154 w 3229708"/>
              <a:gd name="connsiteY74" fmla="*/ 117230 h 4360984"/>
              <a:gd name="connsiteX75" fmla="*/ 1670539 w 3229708"/>
              <a:gd name="connsiteY75" fmla="*/ 82061 h 4360984"/>
              <a:gd name="connsiteX76" fmla="*/ 1664677 w 3229708"/>
              <a:gd name="connsiteY76"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055077 w 3229708"/>
              <a:gd name="connsiteY60" fmla="*/ 1418492 h 4360984"/>
              <a:gd name="connsiteX61" fmla="*/ 1230923 w 3229708"/>
              <a:gd name="connsiteY61" fmla="*/ 1219200 h 4360984"/>
              <a:gd name="connsiteX62" fmla="*/ 1248508 w 3229708"/>
              <a:gd name="connsiteY62" fmla="*/ 1066800 h 4360984"/>
              <a:gd name="connsiteX63" fmla="*/ 1318846 w 3229708"/>
              <a:gd name="connsiteY63" fmla="*/ 943707 h 4360984"/>
              <a:gd name="connsiteX64" fmla="*/ 1418492 w 3229708"/>
              <a:gd name="connsiteY64" fmla="*/ 1049215 h 4360984"/>
              <a:gd name="connsiteX65" fmla="*/ 1641231 w 3229708"/>
              <a:gd name="connsiteY65" fmla="*/ 1060938 h 4360984"/>
              <a:gd name="connsiteX66" fmla="*/ 1887416 w 3229708"/>
              <a:gd name="connsiteY66" fmla="*/ 1025769 h 4360984"/>
              <a:gd name="connsiteX67" fmla="*/ 2116016 w 3229708"/>
              <a:gd name="connsiteY67" fmla="*/ 1031630 h 4360984"/>
              <a:gd name="connsiteX68" fmla="*/ 1963616 w 3229708"/>
              <a:gd name="connsiteY68" fmla="*/ 961292 h 4360984"/>
              <a:gd name="connsiteX69" fmla="*/ 1805354 w 3229708"/>
              <a:gd name="connsiteY69" fmla="*/ 849923 h 4360984"/>
              <a:gd name="connsiteX70" fmla="*/ 1682262 w 3229708"/>
              <a:gd name="connsiteY70" fmla="*/ 738553 h 4360984"/>
              <a:gd name="connsiteX71" fmla="*/ 1987062 w 3229708"/>
              <a:gd name="connsiteY71" fmla="*/ 480646 h 4360984"/>
              <a:gd name="connsiteX72" fmla="*/ 1658816 w 3229708"/>
              <a:gd name="connsiteY72" fmla="*/ 339969 h 4360984"/>
              <a:gd name="connsiteX73" fmla="*/ 1723292 w 3229708"/>
              <a:gd name="connsiteY73" fmla="*/ 205153 h 4360984"/>
              <a:gd name="connsiteX74" fmla="*/ 1729154 w 3229708"/>
              <a:gd name="connsiteY74" fmla="*/ 117230 h 4360984"/>
              <a:gd name="connsiteX75" fmla="*/ 1670539 w 3229708"/>
              <a:gd name="connsiteY75" fmla="*/ 82061 h 4360984"/>
              <a:gd name="connsiteX76" fmla="*/ 1664677 w 3229708"/>
              <a:gd name="connsiteY76"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119554 w 3229708"/>
              <a:gd name="connsiteY60" fmla="*/ 1811215 h 4360984"/>
              <a:gd name="connsiteX61" fmla="*/ 1055077 w 3229708"/>
              <a:gd name="connsiteY61" fmla="*/ 1418492 h 4360984"/>
              <a:gd name="connsiteX62" fmla="*/ 1230923 w 3229708"/>
              <a:gd name="connsiteY62" fmla="*/ 1219200 h 4360984"/>
              <a:gd name="connsiteX63" fmla="*/ 1248508 w 3229708"/>
              <a:gd name="connsiteY63" fmla="*/ 1066800 h 4360984"/>
              <a:gd name="connsiteX64" fmla="*/ 1318846 w 3229708"/>
              <a:gd name="connsiteY64" fmla="*/ 943707 h 4360984"/>
              <a:gd name="connsiteX65" fmla="*/ 1418492 w 3229708"/>
              <a:gd name="connsiteY65" fmla="*/ 1049215 h 4360984"/>
              <a:gd name="connsiteX66" fmla="*/ 1641231 w 3229708"/>
              <a:gd name="connsiteY66" fmla="*/ 1060938 h 4360984"/>
              <a:gd name="connsiteX67" fmla="*/ 1887416 w 3229708"/>
              <a:gd name="connsiteY67" fmla="*/ 1025769 h 4360984"/>
              <a:gd name="connsiteX68" fmla="*/ 2116016 w 3229708"/>
              <a:gd name="connsiteY68" fmla="*/ 1031630 h 4360984"/>
              <a:gd name="connsiteX69" fmla="*/ 1963616 w 3229708"/>
              <a:gd name="connsiteY69" fmla="*/ 961292 h 4360984"/>
              <a:gd name="connsiteX70" fmla="*/ 1805354 w 3229708"/>
              <a:gd name="connsiteY70" fmla="*/ 849923 h 4360984"/>
              <a:gd name="connsiteX71" fmla="*/ 1682262 w 3229708"/>
              <a:gd name="connsiteY71" fmla="*/ 738553 h 4360984"/>
              <a:gd name="connsiteX72" fmla="*/ 1987062 w 3229708"/>
              <a:gd name="connsiteY72" fmla="*/ 480646 h 4360984"/>
              <a:gd name="connsiteX73" fmla="*/ 1658816 w 3229708"/>
              <a:gd name="connsiteY73" fmla="*/ 339969 h 4360984"/>
              <a:gd name="connsiteX74" fmla="*/ 1723292 w 3229708"/>
              <a:gd name="connsiteY74" fmla="*/ 205153 h 4360984"/>
              <a:gd name="connsiteX75" fmla="*/ 1729154 w 3229708"/>
              <a:gd name="connsiteY75" fmla="*/ 117230 h 4360984"/>
              <a:gd name="connsiteX76" fmla="*/ 1670539 w 3229708"/>
              <a:gd name="connsiteY76" fmla="*/ 82061 h 4360984"/>
              <a:gd name="connsiteX77" fmla="*/ 1664677 w 3229708"/>
              <a:gd name="connsiteY77"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119554 w 3229708"/>
              <a:gd name="connsiteY60" fmla="*/ 1811215 h 4360984"/>
              <a:gd name="connsiteX61" fmla="*/ 1195754 w 3229708"/>
              <a:gd name="connsiteY61" fmla="*/ 1658815 h 4360984"/>
              <a:gd name="connsiteX62" fmla="*/ 1055077 w 3229708"/>
              <a:gd name="connsiteY62" fmla="*/ 1418492 h 4360984"/>
              <a:gd name="connsiteX63" fmla="*/ 1230923 w 3229708"/>
              <a:gd name="connsiteY63" fmla="*/ 1219200 h 4360984"/>
              <a:gd name="connsiteX64" fmla="*/ 1248508 w 3229708"/>
              <a:gd name="connsiteY64" fmla="*/ 1066800 h 4360984"/>
              <a:gd name="connsiteX65" fmla="*/ 1318846 w 3229708"/>
              <a:gd name="connsiteY65" fmla="*/ 943707 h 4360984"/>
              <a:gd name="connsiteX66" fmla="*/ 1418492 w 3229708"/>
              <a:gd name="connsiteY66" fmla="*/ 1049215 h 4360984"/>
              <a:gd name="connsiteX67" fmla="*/ 1641231 w 3229708"/>
              <a:gd name="connsiteY67" fmla="*/ 1060938 h 4360984"/>
              <a:gd name="connsiteX68" fmla="*/ 1887416 w 3229708"/>
              <a:gd name="connsiteY68" fmla="*/ 1025769 h 4360984"/>
              <a:gd name="connsiteX69" fmla="*/ 2116016 w 3229708"/>
              <a:gd name="connsiteY69" fmla="*/ 1031630 h 4360984"/>
              <a:gd name="connsiteX70" fmla="*/ 1963616 w 3229708"/>
              <a:gd name="connsiteY70" fmla="*/ 961292 h 4360984"/>
              <a:gd name="connsiteX71" fmla="*/ 1805354 w 3229708"/>
              <a:gd name="connsiteY71" fmla="*/ 849923 h 4360984"/>
              <a:gd name="connsiteX72" fmla="*/ 1682262 w 3229708"/>
              <a:gd name="connsiteY72" fmla="*/ 738553 h 4360984"/>
              <a:gd name="connsiteX73" fmla="*/ 1987062 w 3229708"/>
              <a:gd name="connsiteY73" fmla="*/ 480646 h 4360984"/>
              <a:gd name="connsiteX74" fmla="*/ 1658816 w 3229708"/>
              <a:gd name="connsiteY74" fmla="*/ 339969 h 4360984"/>
              <a:gd name="connsiteX75" fmla="*/ 1723292 w 3229708"/>
              <a:gd name="connsiteY75" fmla="*/ 205153 h 4360984"/>
              <a:gd name="connsiteX76" fmla="*/ 1729154 w 3229708"/>
              <a:gd name="connsiteY76" fmla="*/ 117230 h 4360984"/>
              <a:gd name="connsiteX77" fmla="*/ 1670539 w 3229708"/>
              <a:gd name="connsiteY77" fmla="*/ 82061 h 4360984"/>
              <a:gd name="connsiteX78" fmla="*/ 1664677 w 3229708"/>
              <a:gd name="connsiteY78" fmla="*/ 0 h 4360984"/>
              <a:gd name="connsiteX0" fmla="*/ 1664677 w 3229708"/>
              <a:gd name="connsiteY0" fmla="*/ 0 h 4360984"/>
              <a:gd name="connsiteX1" fmla="*/ 2719754 w 3229708"/>
              <a:gd name="connsiteY1" fmla="*/ 287215 h 4360984"/>
              <a:gd name="connsiteX2" fmla="*/ 2661139 w 3229708"/>
              <a:gd name="connsiteY2" fmla="*/ 937846 h 4360984"/>
              <a:gd name="connsiteX3" fmla="*/ 2995246 w 3229708"/>
              <a:gd name="connsiteY3" fmla="*/ 1371600 h 4360984"/>
              <a:gd name="connsiteX4" fmla="*/ 2983523 w 3229708"/>
              <a:gd name="connsiteY4" fmla="*/ 2151184 h 4360984"/>
              <a:gd name="connsiteX5" fmla="*/ 3229708 w 3229708"/>
              <a:gd name="connsiteY5" fmla="*/ 2426677 h 4360984"/>
              <a:gd name="connsiteX6" fmla="*/ 2919046 w 3229708"/>
              <a:gd name="connsiteY6" fmla="*/ 2713892 h 4360984"/>
              <a:gd name="connsiteX7" fmla="*/ 2291862 w 3229708"/>
              <a:gd name="connsiteY7" fmla="*/ 2690446 h 4360984"/>
              <a:gd name="connsiteX8" fmla="*/ 2327031 w 3229708"/>
              <a:gd name="connsiteY8" fmla="*/ 3112477 h 4360984"/>
              <a:gd name="connsiteX9" fmla="*/ 2649416 w 3229708"/>
              <a:gd name="connsiteY9" fmla="*/ 3229707 h 4360984"/>
              <a:gd name="connsiteX10" fmla="*/ 2655277 w 3229708"/>
              <a:gd name="connsiteY10" fmla="*/ 3903784 h 4360984"/>
              <a:gd name="connsiteX11" fmla="*/ 1400908 w 3229708"/>
              <a:gd name="connsiteY11" fmla="*/ 3669323 h 4360984"/>
              <a:gd name="connsiteX12" fmla="*/ 814754 w 3229708"/>
              <a:gd name="connsiteY12" fmla="*/ 4360984 h 4360984"/>
              <a:gd name="connsiteX13" fmla="*/ 527539 w 3229708"/>
              <a:gd name="connsiteY13" fmla="*/ 4331677 h 4360984"/>
              <a:gd name="connsiteX14" fmla="*/ 527539 w 3229708"/>
              <a:gd name="connsiteY14" fmla="*/ 3968261 h 4360984"/>
              <a:gd name="connsiteX15" fmla="*/ 240323 w 3229708"/>
              <a:gd name="connsiteY15" fmla="*/ 3727938 h 4360984"/>
              <a:gd name="connsiteX16" fmla="*/ 275492 w 3229708"/>
              <a:gd name="connsiteY16" fmla="*/ 3645877 h 4360984"/>
              <a:gd name="connsiteX17" fmla="*/ 111369 w 3229708"/>
              <a:gd name="connsiteY17" fmla="*/ 3540369 h 4360984"/>
              <a:gd name="connsiteX18" fmla="*/ 64477 w 3229708"/>
              <a:gd name="connsiteY18" fmla="*/ 3575538 h 4360984"/>
              <a:gd name="connsiteX19" fmla="*/ 0 w 3229708"/>
              <a:gd name="connsiteY19" fmla="*/ 3511061 h 4360984"/>
              <a:gd name="connsiteX20" fmla="*/ 23446 w 3229708"/>
              <a:gd name="connsiteY20" fmla="*/ 3423138 h 4360984"/>
              <a:gd name="connsiteX21" fmla="*/ 93785 w 3229708"/>
              <a:gd name="connsiteY21" fmla="*/ 3405553 h 4360984"/>
              <a:gd name="connsiteX22" fmla="*/ 187569 w 3229708"/>
              <a:gd name="connsiteY22" fmla="*/ 3399692 h 4360984"/>
              <a:gd name="connsiteX23" fmla="*/ 205154 w 3229708"/>
              <a:gd name="connsiteY23" fmla="*/ 3282461 h 4360984"/>
              <a:gd name="connsiteX24" fmla="*/ 87923 w 3229708"/>
              <a:gd name="connsiteY24" fmla="*/ 3182815 h 4360984"/>
              <a:gd name="connsiteX25" fmla="*/ 463062 w 3229708"/>
              <a:gd name="connsiteY25" fmla="*/ 2901461 h 4360984"/>
              <a:gd name="connsiteX26" fmla="*/ 550985 w 3229708"/>
              <a:gd name="connsiteY26" fmla="*/ 2790092 h 4360984"/>
              <a:gd name="connsiteX27" fmla="*/ 709246 w 3229708"/>
              <a:gd name="connsiteY27" fmla="*/ 2772507 h 4360984"/>
              <a:gd name="connsiteX28" fmla="*/ 943708 w 3229708"/>
              <a:gd name="connsiteY28" fmla="*/ 2930769 h 4360984"/>
              <a:gd name="connsiteX29" fmla="*/ 926123 w 3229708"/>
              <a:gd name="connsiteY29" fmla="*/ 3077307 h 4360984"/>
              <a:gd name="connsiteX30" fmla="*/ 867508 w 3229708"/>
              <a:gd name="connsiteY30" fmla="*/ 3235569 h 4360984"/>
              <a:gd name="connsiteX31" fmla="*/ 914400 w 3229708"/>
              <a:gd name="connsiteY31" fmla="*/ 3364523 h 4360984"/>
              <a:gd name="connsiteX32" fmla="*/ 978877 w 3229708"/>
              <a:gd name="connsiteY32" fmla="*/ 3481753 h 4360984"/>
              <a:gd name="connsiteX33" fmla="*/ 984739 w 3229708"/>
              <a:gd name="connsiteY33" fmla="*/ 3774830 h 4360984"/>
              <a:gd name="connsiteX34" fmla="*/ 1113692 w 3229708"/>
              <a:gd name="connsiteY34" fmla="*/ 3593123 h 4360984"/>
              <a:gd name="connsiteX35" fmla="*/ 1119554 w 3229708"/>
              <a:gd name="connsiteY35" fmla="*/ 3511061 h 4360984"/>
              <a:gd name="connsiteX36" fmla="*/ 1154723 w 3229708"/>
              <a:gd name="connsiteY36" fmla="*/ 3446584 h 4360984"/>
              <a:gd name="connsiteX37" fmla="*/ 996462 w 3229708"/>
              <a:gd name="connsiteY37" fmla="*/ 3259015 h 4360984"/>
              <a:gd name="connsiteX38" fmla="*/ 1107831 w 3229708"/>
              <a:gd name="connsiteY38" fmla="*/ 3153507 h 4360984"/>
              <a:gd name="connsiteX39" fmla="*/ 1277816 w 3229708"/>
              <a:gd name="connsiteY39" fmla="*/ 3083169 h 4360984"/>
              <a:gd name="connsiteX40" fmla="*/ 1518139 w 3229708"/>
              <a:gd name="connsiteY40" fmla="*/ 3376246 h 4360984"/>
              <a:gd name="connsiteX41" fmla="*/ 1676400 w 3229708"/>
              <a:gd name="connsiteY41" fmla="*/ 3382107 h 4360984"/>
              <a:gd name="connsiteX42" fmla="*/ 1752600 w 3229708"/>
              <a:gd name="connsiteY42" fmla="*/ 3522784 h 4360984"/>
              <a:gd name="connsiteX43" fmla="*/ 1817077 w 3229708"/>
              <a:gd name="connsiteY43" fmla="*/ 3405553 h 4360984"/>
              <a:gd name="connsiteX44" fmla="*/ 1916723 w 3229708"/>
              <a:gd name="connsiteY44" fmla="*/ 3458307 h 4360984"/>
              <a:gd name="connsiteX45" fmla="*/ 1916723 w 3229708"/>
              <a:gd name="connsiteY45" fmla="*/ 3411415 h 4360984"/>
              <a:gd name="connsiteX46" fmla="*/ 1770185 w 3229708"/>
              <a:gd name="connsiteY46" fmla="*/ 3317630 h 4360984"/>
              <a:gd name="connsiteX47" fmla="*/ 1606062 w 3229708"/>
              <a:gd name="connsiteY47" fmla="*/ 3264877 h 4360984"/>
              <a:gd name="connsiteX48" fmla="*/ 1506416 w 3229708"/>
              <a:gd name="connsiteY48" fmla="*/ 3141784 h 4360984"/>
              <a:gd name="connsiteX49" fmla="*/ 1406769 w 3229708"/>
              <a:gd name="connsiteY49" fmla="*/ 2989384 h 4360984"/>
              <a:gd name="connsiteX50" fmla="*/ 1365739 w 3229708"/>
              <a:gd name="connsiteY50" fmla="*/ 2825261 h 4360984"/>
              <a:gd name="connsiteX51" fmla="*/ 1312985 w 3229708"/>
              <a:gd name="connsiteY51" fmla="*/ 2725615 h 4360984"/>
              <a:gd name="connsiteX52" fmla="*/ 1348154 w 3229708"/>
              <a:gd name="connsiteY52" fmla="*/ 2573215 h 4360984"/>
              <a:gd name="connsiteX53" fmla="*/ 1195754 w 3229708"/>
              <a:gd name="connsiteY53" fmla="*/ 2268415 h 4360984"/>
              <a:gd name="connsiteX54" fmla="*/ 1119554 w 3229708"/>
              <a:gd name="connsiteY54" fmla="*/ 2268415 h 4360984"/>
              <a:gd name="connsiteX55" fmla="*/ 955431 w 3229708"/>
              <a:gd name="connsiteY55" fmla="*/ 2461846 h 4360984"/>
              <a:gd name="connsiteX56" fmla="*/ 861646 w 3229708"/>
              <a:gd name="connsiteY56" fmla="*/ 2444261 h 4360984"/>
              <a:gd name="connsiteX57" fmla="*/ 814754 w 3229708"/>
              <a:gd name="connsiteY57" fmla="*/ 2209800 h 4360984"/>
              <a:gd name="connsiteX58" fmla="*/ 844062 w 3229708"/>
              <a:gd name="connsiteY58" fmla="*/ 1916723 h 4360984"/>
              <a:gd name="connsiteX59" fmla="*/ 890954 w 3229708"/>
              <a:gd name="connsiteY59" fmla="*/ 1735015 h 4360984"/>
              <a:gd name="connsiteX60" fmla="*/ 1119554 w 3229708"/>
              <a:gd name="connsiteY60" fmla="*/ 1811215 h 4360984"/>
              <a:gd name="connsiteX61" fmla="*/ 1195754 w 3229708"/>
              <a:gd name="connsiteY61" fmla="*/ 1658815 h 4360984"/>
              <a:gd name="connsiteX62" fmla="*/ 1043354 w 3229708"/>
              <a:gd name="connsiteY62" fmla="*/ 1506415 h 4360984"/>
              <a:gd name="connsiteX63" fmla="*/ 1230923 w 3229708"/>
              <a:gd name="connsiteY63" fmla="*/ 1219200 h 4360984"/>
              <a:gd name="connsiteX64" fmla="*/ 1248508 w 3229708"/>
              <a:gd name="connsiteY64" fmla="*/ 1066800 h 4360984"/>
              <a:gd name="connsiteX65" fmla="*/ 1318846 w 3229708"/>
              <a:gd name="connsiteY65" fmla="*/ 943707 h 4360984"/>
              <a:gd name="connsiteX66" fmla="*/ 1418492 w 3229708"/>
              <a:gd name="connsiteY66" fmla="*/ 1049215 h 4360984"/>
              <a:gd name="connsiteX67" fmla="*/ 1641231 w 3229708"/>
              <a:gd name="connsiteY67" fmla="*/ 1060938 h 4360984"/>
              <a:gd name="connsiteX68" fmla="*/ 1887416 w 3229708"/>
              <a:gd name="connsiteY68" fmla="*/ 1025769 h 4360984"/>
              <a:gd name="connsiteX69" fmla="*/ 2116016 w 3229708"/>
              <a:gd name="connsiteY69" fmla="*/ 1031630 h 4360984"/>
              <a:gd name="connsiteX70" fmla="*/ 1963616 w 3229708"/>
              <a:gd name="connsiteY70" fmla="*/ 961292 h 4360984"/>
              <a:gd name="connsiteX71" fmla="*/ 1805354 w 3229708"/>
              <a:gd name="connsiteY71" fmla="*/ 849923 h 4360984"/>
              <a:gd name="connsiteX72" fmla="*/ 1682262 w 3229708"/>
              <a:gd name="connsiteY72" fmla="*/ 738553 h 4360984"/>
              <a:gd name="connsiteX73" fmla="*/ 1987062 w 3229708"/>
              <a:gd name="connsiteY73" fmla="*/ 480646 h 4360984"/>
              <a:gd name="connsiteX74" fmla="*/ 1658816 w 3229708"/>
              <a:gd name="connsiteY74" fmla="*/ 339969 h 4360984"/>
              <a:gd name="connsiteX75" fmla="*/ 1723292 w 3229708"/>
              <a:gd name="connsiteY75" fmla="*/ 205153 h 4360984"/>
              <a:gd name="connsiteX76" fmla="*/ 1729154 w 3229708"/>
              <a:gd name="connsiteY76" fmla="*/ 117230 h 4360984"/>
              <a:gd name="connsiteX77" fmla="*/ 1670539 w 3229708"/>
              <a:gd name="connsiteY77" fmla="*/ 82061 h 4360984"/>
              <a:gd name="connsiteX78" fmla="*/ 1664677 w 3229708"/>
              <a:gd name="connsiteY78" fmla="*/ 0 h 43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29708" h="4360984">
                <a:moveTo>
                  <a:pt x="1664677" y="0"/>
                </a:moveTo>
                <a:lnTo>
                  <a:pt x="2719754" y="287215"/>
                </a:lnTo>
                <a:lnTo>
                  <a:pt x="2661139" y="937846"/>
                </a:lnTo>
                <a:lnTo>
                  <a:pt x="2995246" y="1371600"/>
                </a:lnTo>
                <a:lnTo>
                  <a:pt x="2983523" y="2151184"/>
                </a:lnTo>
                <a:lnTo>
                  <a:pt x="3229708" y="2426677"/>
                </a:lnTo>
                <a:lnTo>
                  <a:pt x="2919046" y="2713892"/>
                </a:lnTo>
                <a:lnTo>
                  <a:pt x="2291862" y="2690446"/>
                </a:lnTo>
                <a:lnTo>
                  <a:pt x="2327031" y="3112477"/>
                </a:lnTo>
                <a:lnTo>
                  <a:pt x="2649416" y="3229707"/>
                </a:lnTo>
                <a:cubicBezTo>
                  <a:pt x="2651370" y="3454399"/>
                  <a:pt x="2653323" y="3679092"/>
                  <a:pt x="2655277" y="3903784"/>
                </a:cubicBezTo>
                <a:lnTo>
                  <a:pt x="1400908" y="3669323"/>
                </a:lnTo>
                <a:lnTo>
                  <a:pt x="814754" y="4360984"/>
                </a:lnTo>
                <a:lnTo>
                  <a:pt x="527539" y="4331677"/>
                </a:lnTo>
                <a:lnTo>
                  <a:pt x="527539" y="3968261"/>
                </a:lnTo>
                <a:lnTo>
                  <a:pt x="240323" y="3727938"/>
                </a:lnTo>
                <a:lnTo>
                  <a:pt x="275492" y="3645877"/>
                </a:lnTo>
                <a:lnTo>
                  <a:pt x="111369" y="3540369"/>
                </a:lnTo>
                <a:lnTo>
                  <a:pt x="64477" y="3575538"/>
                </a:lnTo>
                <a:lnTo>
                  <a:pt x="0" y="3511061"/>
                </a:lnTo>
                <a:lnTo>
                  <a:pt x="23446" y="3423138"/>
                </a:lnTo>
                <a:lnTo>
                  <a:pt x="93785" y="3405553"/>
                </a:lnTo>
                <a:lnTo>
                  <a:pt x="187569" y="3399692"/>
                </a:lnTo>
                <a:lnTo>
                  <a:pt x="205154" y="3282461"/>
                </a:lnTo>
                <a:lnTo>
                  <a:pt x="87923" y="3182815"/>
                </a:lnTo>
                <a:lnTo>
                  <a:pt x="463062" y="2901461"/>
                </a:lnTo>
                <a:lnTo>
                  <a:pt x="550985" y="2790092"/>
                </a:lnTo>
                <a:lnTo>
                  <a:pt x="709246" y="2772507"/>
                </a:lnTo>
                <a:lnTo>
                  <a:pt x="943708" y="2930769"/>
                </a:lnTo>
                <a:lnTo>
                  <a:pt x="926123" y="3077307"/>
                </a:lnTo>
                <a:lnTo>
                  <a:pt x="867508" y="3235569"/>
                </a:lnTo>
                <a:lnTo>
                  <a:pt x="914400" y="3364523"/>
                </a:lnTo>
                <a:lnTo>
                  <a:pt x="978877" y="3481753"/>
                </a:lnTo>
                <a:lnTo>
                  <a:pt x="984739" y="3774830"/>
                </a:lnTo>
                <a:lnTo>
                  <a:pt x="1113692" y="3593123"/>
                </a:lnTo>
                <a:lnTo>
                  <a:pt x="1119554" y="3511061"/>
                </a:lnTo>
                <a:lnTo>
                  <a:pt x="1154723" y="3446584"/>
                </a:lnTo>
                <a:lnTo>
                  <a:pt x="996462" y="3259015"/>
                </a:lnTo>
                <a:lnTo>
                  <a:pt x="1107831" y="3153507"/>
                </a:lnTo>
                <a:lnTo>
                  <a:pt x="1277816" y="3083169"/>
                </a:lnTo>
                <a:lnTo>
                  <a:pt x="1518139" y="3376246"/>
                </a:lnTo>
                <a:lnTo>
                  <a:pt x="1676400" y="3382107"/>
                </a:lnTo>
                <a:lnTo>
                  <a:pt x="1752600" y="3522784"/>
                </a:lnTo>
                <a:lnTo>
                  <a:pt x="1817077" y="3405553"/>
                </a:lnTo>
                <a:lnTo>
                  <a:pt x="1916723" y="3458307"/>
                </a:lnTo>
                <a:lnTo>
                  <a:pt x="1916723" y="3411415"/>
                </a:lnTo>
                <a:lnTo>
                  <a:pt x="1770185" y="3317630"/>
                </a:lnTo>
                <a:lnTo>
                  <a:pt x="1606062" y="3264877"/>
                </a:lnTo>
                <a:lnTo>
                  <a:pt x="1506416" y="3141784"/>
                </a:lnTo>
                <a:lnTo>
                  <a:pt x="1406769" y="2989384"/>
                </a:lnTo>
                <a:lnTo>
                  <a:pt x="1365739" y="2825261"/>
                </a:lnTo>
                <a:lnTo>
                  <a:pt x="1312985" y="2725615"/>
                </a:lnTo>
                <a:lnTo>
                  <a:pt x="1348154" y="2573215"/>
                </a:lnTo>
                <a:lnTo>
                  <a:pt x="1195754" y="2268415"/>
                </a:lnTo>
                <a:cubicBezTo>
                  <a:pt x="1148862" y="2230315"/>
                  <a:pt x="1159608" y="2236177"/>
                  <a:pt x="1119554" y="2268415"/>
                </a:cubicBezTo>
                <a:cubicBezTo>
                  <a:pt x="1079500" y="2300654"/>
                  <a:pt x="989623" y="2445238"/>
                  <a:pt x="955431" y="2461846"/>
                </a:cubicBezTo>
                <a:lnTo>
                  <a:pt x="861646" y="2444261"/>
                </a:lnTo>
                <a:lnTo>
                  <a:pt x="814754" y="2209800"/>
                </a:lnTo>
                <a:lnTo>
                  <a:pt x="844062" y="1916723"/>
                </a:lnTo>
                <a:lnTo>
                  <a:pt x="890954" y="1735015"/>
                </a:lnTo>
                <a:lnTo>
                  <a:pt x="1119554" y="1811215"/>
                </a:lnTo>
                <a:lnTo>
                  <a:pt x="1195754" y="1658815"/>
                </a:lnTo>
                <a:lnTo>
                  <a:pt x="1043354" y="1506415"/>
                </a:lnTo>
                <a:lnTo>
                  <a:pt x="1230923" y="1219200"/>
                </a:lnTo>
                <a:lnTo>
                  <a:pt x="1248508" y="1066800"/>
                </a:lnTo>
                <a:lnTo>
                  <a:pt x="1318846" y="943707"/>
                </a:lnTo>
                <a:lnTo>
                  <a:pt x="1418492" y="1049215"/>
                </a:lnTo>
                <a:lnTo>
                  <a:pt x="1641231" y="1060938"/>
                </a:lnTo>
                <a:lnTo>
                  <a:pt x="1887416" y="1025769"/>
                </a:lnTo>
                <a:lnTo>
                  <a:pt x="2116016" y="1031630"/>
                </a:lnTo>
                <a:lnTo>
                  <a:pt x="1963616" y="961292"/>
                </a:lnTo>
                <a:lnTo>
                  <a:pt x="1805354" y="849923"/>
                </a:lnTo>
                <a:lnTo>
                  <a:pt x="1682262" y="738553"/>
                </a:lnTo>
                <a:lnTo>
                  <a:pt x="1987062" y="480646"/>
                </a:lnTo>
                <a:lnTo>
                  <a:pt x="1658816" y="339969"/>
                </a:lnTo>
                <a:lnTo>
                  <a:pt x="1723292" y="205153"/>
                </a:lnTo>
                <a:lnTo>
                  <a:pt x="1729154" y="117230"/>
                </a:lnTo>
                <a:lnTo>
                  <a:pt x="1670539" y="82061"/>
                </a:lnTo>
                <a:lnTo>
                  <a:pt x="1664677"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p:cNvGrpSpPr/>
          <p:nvPr/>
        </p:nvGrpSpPr>
        <p:grpSpPr>
          <a:xfrm>
            <a:off x="0" y="762000"/>
            <a:ext cx="9144000" cy="6096000"/>
            <a:chOff x="-76200" y="762000"/>
            <a:chExt cx="9144000" cy="6096000"/>
          </a:xfrm>
        </p:grpSpPr>
        <p:sp>
          <p:nvSpPr>
            <p:cNvPr id="45" name="Rectangle 44"/>
            <p:cNvSpPr/>
            <p:nvPr/>
          </p:nvSpPr>
          <p:spPr>
            <a:xfrm>
              <a:off x="-76200" y="762000"/>
              <a:ext cx="9144000" cy="609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 descr="Gros Morne National Park Annotated"/>
            <p:cNvPicPr>
              <a:picLocks noChangeAspect="1" noChangeArrowheads="1"/>
            </p:cNvPicPr>
            <p:nvPr/>
          </p:nvPicPr>
          <p:blipFill>
            <a:blip r:embed="rId3" cstate="print"/>
            <a:srcRect/>
            <a:stretch>
              <a:fillRect/>
            </a:stretch>
          </p:blipFill>
          <p:spPr bwMode="auto">
            <a:xfrm>
              <a:off x="1645920" y="762000"/>
              <a:ext cx="5852160" cy="6096000"/>
            </a:xfrm>
            <a:prstGeom prst="rect">
              <a:avLst/>
            </a:prstGeom>
            <a:noFill/>
          </p:spPr>
        </p:pic>
      </p:grpSp>
      <p:grpSp>
        <p:nvGrpSpPr>
          <p:cNvPr id="19" name="Group 18"/>
          <p:cNvGrpSpPr/>
          <p:nvPr/>
        </p:nvGrpSpPr>
        <p:grpSpPr>
          <a:xfrm>
            <a:off x="76200" y="1143000"/>
            <a:ext cx="4267200" cy="914400"/>
            <a:chOff x="0" y="1143000"/>
            <a:chExt cx="4267200" cy="914400"/>
          </a:xfrm>
        </p:grpSpPr>
        <p:sp>
          <p:nvSpPr>
            <p:cNvPr id="15" name="TextBox 14"/>
            <p:cNvSpPr txBox="1"/>
            <p:nvPr/>
          </p:nvSpPr>
          <p:spPr>
            <a:xfrm>
              <a:off x="0" y="1143000"/>
              <a:ext cx="2209800" cy="523220"/>
            </a:xfrm>
            <a:prstGeom prst="rect">
              <a:avLst/>
            </a:prstGeom>
            <a:solidFill>
              <a:schemeClr val="bg1">
                <a:alpha val="67000"/>
              </a:schemeClr>
            </a:solidFill>
          </p:spPr>
          <p:txBody>
            <a:bodyPr wrap="square" rtlCol="0">
              <a:spAutoFit/>
            </a:bodyPr>
            <a:lstStyle/>
            <a:p>
              <a:r>
                <a:rPr lang="en-US" sz="2800" dirty="0"/>
                <a:t>St. Paul’s Bay</a:t>
              </a:r>
            </a:p>
          </p:txBody>
        </p:sp>
        <p:cxnSp>
          <p:nvCxnSpPr>
            <p:cNvPr id="17" name="Straight Arrow Connector 16"/>
            <p:cNvCxnSpPr>
              <a:stCxn id="15" idx="3"/>
            </p:cNvCxnSpPr>
            <p:nvPr/>
          </p:nvCxnSpPr>
          <p:spPr>
            <a:xfrm>
              <a:off x="2209800" y="1404610"/>
              <a:ext cx="2057400" cy="6527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267200" y="1371600"/>
            <a:ext cx="4876800" cy="1295400"/>
            <a:chOff x="-2667000" y="1752600"/>
            <a:chExt cx="4876800" cy="1295400"/>
          </a:xfrm>
        </p:grpSpPr>
        <p:sp>
          <p:nvSpPr>
            <p:cNvPr id="21" name="TextBox 20"/>
            <p:cNvSpPr txBox="1"/>
            <p:nvPr/>
          </p:nvSpPr>
          <p:spPr>
            <a:xfrm>
              <a:off x="0" y="1752600"/>
              <a:ext cx="2209800" cy="954107"/>
            </a:xfrm>
            <a:prstGeom prst="rect">
              <a:avLst/>
            </a:prstGeom>
            <a:solidFill>
              <a:schemeClr val="bg1">
                <a:alpha val="67000"/>
              </a:schemeClr>
            </a:solidFill>
          </p:spPr>
          <p:txBody>
            <a:bodyPr wrap="square" rtlCol="0">
              <a:spAutoFit/>
            </a:bodyPr>
            <a:lstStyle/>
            <a:p>
              <a:r>
                <a:rPr lang="en-US" sz="2800" dirty="0"/>
                <a:t>Western Brook Pond</a:t>
              </a:r>
            </a:p>
          </p:txBody>
        </p:sp>
        <p:cxnSp>
          <p:nvCxnSpPr>
            <p:cNvPr id="22" name="Straight Arrow Connector 21"/>
            <p:cNvCxnSpPr/>
            <p:nvPr/>
          </p:nvCxnSpPr>
          <p:spPr>
            <a:xfrm flipH="1">
              <a:off x="-2667000" y="2057400"/>
              <a:ext cx="2667000" cy="990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495800" y="4114800"/>
            <a:ext cx="4648200" cy="954107"/>
            <a:chOff x="-2514600" y="2362200"/>
            <a:chExt cx="4648200" cy="954107"/>
          </a:xfrm>
        </p:grpSpPr>
        <p:sp>
          <p:nvSpPr>
            <p:cNvPr id="25" name="TextBox 24"/>
            <p:cNvSpPr txBox="1"/>
            <p:nvPr/>
          </p:nvSpPr>
          <p:spPr>
            <a:xfrm>
              <a:off x="-76200" y="2362200"/>
              <a:ext cx="2209800" cy="954107"/>
            </a:xfrm>
            <a:prstGeom prst="rect">
              <a:avLst/>
            </a:prstGeom>
            <a:solidFill>
              <a:schemeClr val="bg1">
                <a:alpha val="67000"/>
              </a:schemeClr>
            </a:solidFill>
          </p:spPr>
          <p:txBody>
            <a:bodyPr wrap="square" rtlCol="0">
              <a:spAutoFit/>
            </a:bodyPr>
            <a:lstStyle/>
            <a:p>
              <a:r>
                <a:rPr lang="en-US" sz="2800" dirty="0"/>
                <a:t>Gros Morne Mountain</a:t>
              </a:r>
            </a:p>
          </p:txBody>
        </p:sp>
        <p:cxnSp>
          <p:nvCxnSpPr>
            <p:cNvPr id="26" name="Straight Arrow Connector 25"/>
            <p:cNvCxnSpPr>
              <a:stCxn id="25" idx="1"/>
            </p:cNvCxnSpPr>
            <p:nvPr/>
          </p:nvCxnSpPr>
          <p:spPr>
            <a:xfrm flipH="1" flipV="1">
              <a:off x="-2514600" y="2438400"/>
              <a:ext cx="2438400" cy="40085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581400" y="5562600"/>
            <a:ext cx="5562600" cy="599420"/>
            <a:chOff x="-3429000" y="1676400"/>
            <a:chExt cx="5562600" cy="599420"/>
          </a:xfrm>
        </p:grpSpPr>
        <p:sp>
          <p:nvSpPr>
            <p:cNvPr id="29" name="TextBox 28"/>
            <p:cNvSpPr txBox="1"/>
            <p:nvPr/>
          </p:nvSpPr>
          <p:spPr>
            <a:xfrm>
              <a:off x="-76200" y="1752600"/>
              <a:ext cx="2209800" cy="523220"/>
            </a:xfrm>
            <a:prstGeom prst="rect">
              <a:avLst/>
            </a:prstGeom>
            <a:solidFill>
              <a:schemeClr val="bg1">
                <a:alpha val="67000"/>
              </a:schemeClr>
            </a:solidFill>
          </p:spPr>
          <p:txBody>
            <a:bodyPr wrap="square" rtlCol="0">
              <a:spAutoFit/>
            </a:bodyPr>
            <a:lstStyle/>
            <a:p>
              <a:r>
                <a:rPr lang="en-US" sz="2800" dirty="0"/>
                <a:t>Tablelands</a:t>
              </a:r>
            </a:p>
          </p:txBody>
        </p:sp>
        <p:cxnSp>
          <p:nvCxnSpPr>
            <p:cNvPr id="30" name="Straight Arrow Connector 29"/>
            <p:cNvCxnSpPr>
              <a:stCxn id="29" idx="1"/>
            </p:cNvCxnSpPr>
            <p:nvPr/>
          </p:nvCxnSpPr>
          <p:spPr>
            <a:xfrm flipH="1" flipV="1">
              <a:off x="-3429000" y="1676400"/>
              <a:ext cx="3352800" cy="33781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76200" y="2209800"/>
            <a:ext cx="4191000" cy="1371600"/>
            <a:chOff x="0" y="1295400"/>
            <a:chExt cx="4191000" cy="1371600"/>
          </a:xfrm>
        </p:grpSpPr>
        <p:sp>
          <p:nvSpPr>
            <p:cNvPr id="33" name="TextBox 32"/>
            <p:cNvSpPr txBox="1"/>
            <p:nvPr/>
          </p:nvSpPr>
          <p:spPr>
            <a:xfrm>
              <a:off x="0" y="1295400"/>
              <a:ext cx="2209800" cy="954107"/>
            </a:xfrm>
            <a:prstGeom prst="rect">
              <a:avLst/>
            </a:prstGeom>
            <a:solidFill>
              <a:schemeClr val="bg1">
                <a:alpha val="67000"/>
              </a:schemeClr>
            </a:solidFill>
          </p:spPr>
          <p:txBody>
            <a:bodyPr wrap="square" rtlCol="0">
              <a:spAutoFit/>
            </a:bodyPr>
            <a:lstStyle/>
            <a:p>
              <a:r>
                <a:rPr lang="en-US" sz="2800" dirty="0"/>
                <a:t>Baker’s Brook Pond</a:t>
              </a:r>
            </a:p>
          </p:txBody>
        </p:sp>
        <p:cxnSp>
          <p:nvCxnSpPr>
            <p:cNvPr id="34" name="Straight Arrow Connector 33"/>
            <p:cNvCxnSpPr/>
            <p:nvPr/>
          </p:nvCxnSpPr>
          <p:spPr>
            <a:xfrm>
              <a:off x="2209800" y="1981200"/>
              <a:ext cx="19812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76200" y="3962400"/>
            <a:ext cx="3505200" cy="523220"/>
            <a:chOff x="0" y="2209800"/>
            <a:chExt cx="3505200" cy="523220"/>
          </a:xfrm>
        </p:grpSpPr>
        <p:sp>
          <p:nvSpPr>
            <p:cNvPr id="41" name="TextBox 40"/>
            <p:cNvSpPr txBox="1"/>
            <p:nvPr/>
          </p:nvSpPr>
          <p:spPr>
            <a:xfrm>
              <a:off x="0" y="2209800"/>
              <a:ext cx="2209800" cy="523220"/>
            </a:xfrm>
            <a:prstGeom prst="rect">
              <a:avLst/>
            </a:prstGeom>
            <a:solidFill>
              <a:schemeClr val="bg1">
                <a:alpha val="67000"/>
              </a:schemeClr>
            </a:solidFill>
          </p:spPr>
          <p:txBody>
            <a:bodyPr wrap="square" rtlCol="0">
              <a:spAutoFit/>
            </a:bodyPr>
            <a:lstStyle/>
            <a:p>
              <a:r>
                <a:rPr lang="en-US" sz="2800" dirty="0"/>
                <a:t>Bonne Bay</a:t>
              </a:r>
            </a:p>
          </p:txBody>
        </p:sp>
        <p:cxnSp>
          <p:nvCxnSpPr>
            <p:cNvPr id="42" name="Straight Arrow Connector 41"/>
            <p:cNvCxnSpPr>
              <a:stCxn id="41" idx="3"/>
            </p:cNvCxnSpPr>
            <p:nvPr/>
          </p:nvCxnSpPr>
          <p:spPr>
            <a:xfrm>
              <a:off x="2209800" y="2471410"/>
              <a:ext cx="1295400" cy="1955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0" y="5473005"/>
            <a:ext cx="2971800" cy="1384995"/>
            <a:chOff x="0" y="1434405"/>
            <a:chExt cx="2971800" cy="1384995"/>
          </a:xfrm>
        </p:grpSpPr>
        <p:sp>
          <p:nvSpPr>
            <p:cNvPr id="36" name="TextBox 35"/>
            <p:cNvSpPr txBox="1"/>
            <p:nvPr/>
          </p:nvSpPr>
          <p:spPr>
            <a:xfrm>
              <a:off x="0" y="1434405"/>
              <a:ext cx="2209800" cy="1384995"/>
            </a:xfrm>
            <a:prstGeom prst="rect">
              <a:avLst/>
            </a:prstGeom>
            <a:solidFill>
              <a:schemeClr val="bg1">
                <a:alpha val="67000"/>
              </a:schemeClr>
            </a:solidFill>
          </p:spPr>
          <p:txBody>
            <a:bodyPr wrap="square" rtlCol="0">
              <a:spAutoFit/>
            </a:bodyPr>
            <a:lstStyle/>
            <a:p>
              <a:r>
                <a:rPr lang="en-US" sz="2800" dirty="0"/>
                <a:t>Long Point Pond and Trout River</a:t>
              </a:r>
            </a:p>
          </p:txBody>
        </p:sp>
        <p:cxnSp>
          <p:nvCxnSpPr>
            <p:cNvPr id="37" name="Straight Arrow Connector 36"/>
            <p:cNvCxnSpPr/>
            <p:nvPr/>
          </p:nvCxnSpPr>
          <p:spPr>
            <a:xfrm flipV="1">
              <a:off x="2209800" y="1752600"/>
              <a:ext cx="762000" cy="228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4800600" y="2895600"/>
            <a:ext cx="4343400" cy="523220"/>
            <a:chOff x="-2133600" y="1905000"/>
            <a:chExt cx="4343400" cy="523220"/>
          </a:xfrm>
        </p:grpSpPr>
        <p:sp>
          <p:nvSpPr>
            <p:cNvPr id="58" name="TextBox 57"/>
            <p:cNvSpPr txBox="1"/>
            <p:nvPr/>
          </p:nvSpPr>
          <p:spPr>
            <a:xfrm>
              <a:off x="0" y="1905000"/>
              <a:ext cx="2209800" cy="523220"/>
            </a:xfrm>
            <a:prstGeom prst="rect">
              <a:avLst/>
            </a:prstGeom>
            <a:solidFill>
              <a:schemeClr val="bg1">
                <a:alpha val="67000"/>
              </a:schemeClr>
            </a:solidFill>
          </p:spPr>
          <p:txBody>
            <a:bodyPr wrap="square" rtlCol="0">
              <a:spAutoFit/>
            </a:bodyPr>
            <a:lstStyle/>
            <a:p>
              <a:r>
                <a:rPr lang="en-US" sz="2800" dirty="0"/>
                <a:t>Big Level</a:t>
              </a:r>
            </a:p>
          </p:txBody>
        </p:sp>
        <p:cxnSp>
          <p:nvCxnSpPr>
            <p:cNvPr id="59" name="Straight Arrow Connector 58"/>
            <p:cNvCxnSpPr>
              <a:stCxn id="58" idx="1"/>
            </p:cNvCxnSpPr>
            <p:nvPr/>
          </p:nvCxnSpPr>
          <p:spPr>
            <a:xfrm flipH="1">
              <a:off x="-2133600" y="2166610"/>
              <a:ext cx="2133600" cy="1955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03"/>
                                        </p:tgtEl>
                                        <p:attrNameLst>
                                          <p:attrName>style.visibility</p:attrName>
                                        </p:attrNameLst>
                                      </p:cBhvr>
                                      <p:to>
                                        <p:strVal val="visible"/>
                                      </p:to>
                                    </p:set>
                                    <p:animEffect transition="in" filter="fade">
                                      <p:cBhvr>
                                        <p:cTn id="7" dur="500"/>
                                        <p:tgtEl>
                                          <p:spTgt spid="15360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heel(1)">
                                      <p:cBhvr>
                                        <p:cTn id="12" dur="20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grpId="0"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770" decel="100000"/>
                                        <p:tgtEl>
                                          <p:spTgt spid="79"/>
                                        </p:tgtEl>
                                      </p:cBhvr>
                                    </p:animEffect>
                                    <p:animScale>
                                      <p:cBhvr>
                                        <p:cTn id="18" dur="770" decel="100000"/>
                                        <p:tgtEl>
                                          <p:spTgt spid="79"/>
                                        </p:tgtEl>
                                      </p:cBhvr>
                                      <p:from x="10000" y="10000"/>
                                      <p:to x="200000" y="450000"/>
                                    </p:animScale>
                                    <p:animScale>
                                      <p:cBhvr>
                                        <p:cTn id="19" dur="1230" accel="100000" fill="hold">
                                          <p:stCondLst>
                                            <p:cond delay="770"/>
                                          </p:stCondLst>
                                        </p:cTn>
                                        <p:tgtEl>
                                          <p:spTgt spid="79"/>
                                        </p:tgtEl>
                                      </p:cBhvr>
                                      <p:from x="200000" y="450000"/>
                                      <p:to x="100000" y="100000"/>
                                    </p:animScale>
                                    <p:set>
                                      <p:cBhvr>
                                        <p:cTn id="20" dur="770" fill="hold"/>
                                        <p:tgtEl>
                                          <p:spTgt spid="79"/>
                                        </p:tgtEl>
                                        <p:attrNameLst>
                                          <p:attrName>ppt_x</p:attrName>
                                        </p:attrNameLst>
                                      </p:cBhvr>
                                      <p:to>
                                        <p:strVal val="(0.5)"/>
                                      </p:to>
                                    </p:set>
                                    <p:anim from="(0.5)" to="(#ppt_x)" calcmode="lin" valueType="num">
                                      <p:cBhvr>
                                        <p:cTn id="21" dur="1230" accel="100000" fill="hold">
                                          <p:stCondLst>
                                            <p:cond delay="770"/>
                                          </p:stCondLst>
                                        </p:cTn>
                                        <p:tgtEl>
                                          <p:spTgt spid="79"/>
                                        </p:tgtEl>
                                        <p:attrNameLst>
                                          <p:attrName>ppt_x</p:attrName>
                                        </p:attrNameLst>
                                      </p:cBhvr>
                                    </p:anim>
                                    <p:set>
                                      <p:cBhvr>
                                        <p:cTn id="22" dur="770" fill="hold"/>
                                        <p:tgtEl>
                                          <p:spTgt spid="79"/>
                                        </p:tgtEl>
                                        <p:attrNameLst>
                                          <p:attrName>ppt_y</p:attrName>
                                        </p:attrNameLst>
                                      </p:cBhvr>
                                      <p:to>
                                        <p:strVal val="(#ppt_y+0.4)"/>
                                      </p:to>
                                    </p:set>
                                    <p:anim from="(#ppt_y+0.4)" to="(#ppt_y)" calcmode="lin" valueType="num">
                                      <p:cBhvr>
                                        <p:cTn id="23" dur="1230" accel="100000" fill="hold">
                                          <p:stCondLst>
                                            <p:cond delay="770"/>
                                          </p:stCondLst>
                                        </p:cTn>
                                        <p:tgtEl>
                                          <p:spTgt spid="79"/>
                                        </p:tgtEl>
                                        <p:attrNameLst>
                                          <p:attrName>ppt_y</p:attrName>
                                        </p:attrNameLst>
                                      </p:cBhvr>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772"/>
                                        </p:tgtEl>
                                        <p:attrNameLst>
                                          <p:attrName>style.visibility</p:attrName>
                                        </p:attrNameLst>
                                      </p:cBhvr>
                                      <p:to>
                                        <p:strVal val="visible"/>
                                      </p:to>
                                    </p:set>
                                    <p:animEffect transition="in" filter="wipe(down)">
                                      <p:cBhvr>
                                        <p:cTn id="28" dur="5000"/>
                                        <p:tgtEl>
                                          <p:spTgt spid="327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153603"/>
                                        </p:tgtEl>
                                      </p:cBhvr>
                                    </p:animEffect>
                                    <p:set>
                                      <p:cBhvr>
                                        <p:cTn id="33" dur="1" fill="hold">
                                          <p:stCondLst>
                                            <p:cond delay="1999"/>
                                          </p:stCondLst>
                                        </p:cTn>
                                        <p:tgtEl>
                                          <p:spTgt spid="15360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79"/>
                                        </p:tgtEl>
                                      </p:cBhvr>
                                    </p:animEffect>
                                    <p:set>
                                      <p:cBhvr>
                                        <p:cTn id="36" dur="1" fill="hold">
                                          <p:stCondLst>
                                            <p:cond delay="1999"/>
                                          </p:stCondLst>
                                        </p:cTn>
                                        <p:tgtEl>
                                          <p:spTgt spid="7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78"/>
                                        </p:tgtEl>
                                      </p:cBhvr>
                                    </p:animEffect>
                                    <p:set>
                                      <p:cBhvr>
                                        <p:cTn id="39" dur="1" fill="hold">
                                          <p:stCondLst>
                                            <p:cond delay="999"/>
                                          </p:stCondLst>
                                        </p:cTn>
                                        <p:tgtEl>
                                          <p:spTgt spid="78"/>
                                        </p:tgtEl>
                                        <p:attrNameLst>
                                          <p:attrName>style.visibility</p:attrName>
                                        </p:attrNameLst>
                                      </p:cBhvr>
                                      <p:to>
                                        <p:strVal val="hidden"/>
                                      </p:to>
                                    </p:set>
                                  </p:childTnLst>
                                </p:cTn>
                              </p:par>
                              <p:par>
                                <p:cTn id="40" presetID="6" presetClass="emph" presetSubtype="0" fill="hold" nodeType="withEffect">
                                  <p:stCondLst>
                                    <p:cond delay="0"/>
                                  </p:stCondLst>
                                  <p:childTnLst>
                                    <p:animScale>
                                      <p:cBhvr>
                                        <p:cTn id="41" dur="2000" fill="hold"/>
                                        <p:tgtEl>
                                          <p:spTgt spid="32772"/>
                                        </p:tgtEl>
                                      </p:cBhvr>
                                      <p:by x="130000" y="130000"/>
                                    </p:animScale>
                                  </p:childTnLst>
                                </p:cTn>
                              </p:par>
                              <p:par>
                                <p:cTn id="42" presetID="10" presetClass="exit" presetSubtype="0" fill="hold" nodeType="withEffect">
                                  <p:stCondLst>
                                    <p:cond delay="0"/>
                                  </p:stCondLst>
                                  <p:childTnLst>
                                    <p:animEffect transition="out" filter="fade">
                                      <p:cBhvr>
                                        <p:cTn id="43" dur="2000"/>
                                        <p:tgtEl>
                                          <p:spTgt spid="32772"/>
                                        </p:tgtEl>
                                      </p:cBhvr>
                                    </p:animEffect>
                                    <p:set>
                                      <p:cBhvr>
                                        <p:cTn id="44" dur="1" fill="hold">
                                          <p:stCondLst>
                                            <p:cond delay="1999"/>
                                          </p:stCondLst>
                                        </p:cTn>
                                        <p:tgtEl>
                                          <p:spTgt spid="32772"/>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1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right)">
                                      <p:cBhvr>
                                        <p:cTn id="57" dur="1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10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right)">
                                      <p:cBhvr>
                                        <p:cTn id="67" dur="10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10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right)">
                                      <p:cBhvr>
                                        <p:cTn id="77" dur="10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left)">
                                      <p:cBhvr>
                                        <p:cTn id="82" dur="10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right)">
                                      <p:cBhvr>
                                        <p:cTn id="8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78" grpId="0" animBg="1"/>
      <p:bldP spid="7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62000"/>
            <a:ext cx="9144000" cy="6096000"/>
            <a:chOff x="-76200" y="762000"/>
            <a:chExt cx="9144000" cy="6096000"/>
          </a:xfrm>
        </p:grpSpPr>
        <p:sp>
          <p:nvSpPr>
            <p:cNvPr id="3" name="Rectangle 2"/>
            <p:cNvSpPr/>
            <p:nvPr/>
          </p:nvSpPr>
          <p:spPr>
            <a:xfrm>
              <a:off x="-76200" y="762000"/>
              <a:ext cx="9144000" cy="609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Gros Morne National Park Annotated"/>
            <p:cNvPicPr>
              <a:picLocks noChangeAspect="1" noChangeArrowheads="1"/>
            </p:cNvPicPr>
            <p:nvPr/>
          </p:nvPicPr>
          <p:blipFill>
            <a:blip r:embed="rId2" cstate="print"/>
            <a:srcRect/>
            <a:stretch>
              <a:fillRect/>
            </a:stretch>
          </p:blipFill>
          <p:spPr bwMode="auto">
            <a:xfrm>
              <a:off x="1645920" y="762000"/>
              <a:ext cx="5852160" cy="6096000"/>
            </a:xfrm>
            <a:prstGeom prst="rect">
              <a:avLst/>
            </a:prstGeom>
            <a:noFill/>
          </p:spPr>
        </p:pic>
      </p:grpSp>
      <p:grpSp>
        <p:nvGrpSpPr>
          <p:cNvPr id="5" name="Group 4"/>
          <p:cNvGrpSpPr/>
          <p:nvPr/>
        </p:nvGrpSpPr>
        <p:grpSpPr>
          <a:xfrm>
            <a:off x="1143000" y="339471"/>
            <a:ext cx="4572000" cy="7063741"/>
            <a:chOff x="1752600" y="1207587"/>
            <a:chExt cx="3657600" cy="5650993"/>
          </a:xfrm>
        </p:grpSpPr>
        <p:pic>
          <p:nvPicPr>
            <p:cNvPr id="6" name="Picture 10" descr="https://i.pinimg.com/originals/00/e1/5e/00e15e8a51592b366f06e62e3d843ffb.jpg"/>
            <p:cNvPicPr>
              <a:picLocks noChangeAspect="1" noChangeArrowheads="1"/>
            </p:cNvPicPr>
            <p:nvPr/>
          </p:nvPicPr>
          <p:blipFill>
            <a:blip r:embed="rId3" cstate="print"/>
            <a:srcRect/>
            <a:stretch>
              <a:fillRect/>
            </a:stretch>
          </p:blipFill>
          <p:spPr bwMode="auto">
            <a:xfrm>
              <a:off x="1752600" y="1207587"/>
              <a:ext cx="3657600" cy="5650993"/>
            </a:xfrm>
            <a:prstGeom prst="rect">
              <a:avLst/>
            </a:prstGeom>
            <a:noFill/>
          </p:spPr>
        </p:pic>
        <p:sp>
          <p:nvSpPr>
            <p:cNvPr id="7" name="Rectangle 6"/>
            <p:cNvSpPr/>
            <p:nvPr/>
          </p:nvSpPr>
          <p:spPr>
            <a:xfrm>
              <a:off x="1981200" y="2286000"/>
              <a:ext cx="1219200" cy="2362200"/>
            </a:xfrm>
            <a:prstGeom prst="rect">
              <a:avLst/>
            </a:prstGeom>
            <a:solidFill>
              <a:srgbClr val="D7E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p:cNvGrpSpPr/>
          <p:nvPr/>
        </p:nvGrpSpPr>
        <p:grpSpPr>
          <a:xfrm>
            <a:off x="9601200" y="838200"/>
            <a:ext cx="4572000" cy="7063741"/>
            <a:chOff x="1752600" y="1207587"/>
            <a:chExt cx="3657600" cy="5650993"/>
          </a:xfrm>
        </p:grpSpPr>
        <p:pic>
          <p:nvPicPr>
            <p:cNvPr id="45" name="Picture 10" descr="https://i.pinimg.com/originals/00/e1/5e/00e15e8a51592b366f06e62e3d843ffb.jpg"/>
            <p:cNvPicPr>
              <a:picLocks noChangeAspect="1" noChangeArrowheads="1"/>
            </p:cNvPicPr>
            <p:nvPr/>
          </p:nvPicPr>
          <p:blipFill>
            <a:blip r:embed="rId3" cstate="print"/>
            <a:srcRect/>
            <a:stretch>
              <a:fillRect/>
            </a:stretch>
          </p:blipFill>
          <p:spPr bwMode="auto">
            <a:xfrm>
              <a:off x="1752600" y="1207587"/>
              <a:ext cx="3657600" cy="5650993"/>
            </a:xfrm>
            <a:prstGeom prst="rect">
              <a:avLst/>
            </a:prstGeom>
            <a:noFill/>
          </p:spPr>
        </p:pic>
        <p:sp>
          <p:nvSpPr>
            <p:cNvPr id="46" name="Rectangle 45"/>
            <p:cNvSpPr/>
            <p:nvPr/>
          </p:nvSpPr>
          <p:spPr>
            <a:xfrm>
              <a:off x="1981200" y="2286000"/>
              <a:ext cx="1219200" cy="2362200"/>
            </a:xfrm>
            <a:prstGeom prst="rect">
              <a:avLst/>
            </a:prstGeom>
            <a:solidFill>
              <a:srgbClr val="D7E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Oval 46"/>
          <p:cNvSpPr/>
          <p:nvPr/>
        </p:nvSpPr>
        <p:spPr>
          <a:xfrm>
            <a:off x="7145338" y="2514600"/>
            <a:ext cx="93662" cy="106363"/>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2" name="Oval 51"/>
          <p:cNvSpPr/>
          <p:nvPr/>
        </p:nvSpPr>
        <p:spPr>
          <a:xfrm>
            <a:off x="8153400" y="2895600"/>
            <a:ext cx="93662" cy="106363"/>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3" name="Oval 52"/>
          <p:cNvSpPr/>
          <p:nvPr/>
        </p:nvSpPr>
        <p:spPr>
          <a:xfrm>
            <a:off x="7086600" y="4541837"/>
            <a:ext cx="93662" cy="106363"/>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4" name="Oval 53"/>
          <p:cNvSpPr/>
          <p:nvPr/>
        </p:nvSpPr>
        <p:spPr>
          <a:xfrm>
            <a:off x="6248400" y="4648200"/>
            <a:ext cx="93662" cy="106363"/>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5" name="Oval 54"/>
          <p:cNvSpPr/>
          <p:nvPr/>
        </p:nvSpPr>
        <p:spPr>
          <a:xfrm>
            <a:off x="6553200" y="5257800"/>
            <a:ext cx="93662" cy="106363"/>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61" name="Group 60"/>
          <p:cNvGrpSpPr/>
          <p:nvPr/>
        </p:nvGrpSpPr>
        <p:grpSpPr>
          <a:xfrm>
            <a:off x="0" y="1295400"/>
            <a:ext cx="7145338" cy="5029200"/>
            <a:chOff x="-661988" y="-569118"/>
            <a:chExt cx="7145338" cy="5029200"/>
          </a:xfrm>
        </p:grpSpPr>
        <p:grpSp>
          <p:nvGrpSpPr>
            <p:cNvPr id="37" name="Group 75"/>
            <p:cNvGrpSpPr/>
            <p:nvPr/>
          </p:nvGrpSpPr>
          <p:grpSpPr>
            <a:xfrm>
              <a:off x="-661988" y="-569118"/>
              <a:ext cx="4572000" cy="5029200"/>
              <a:chOff x="15392400" y="-569118"/>
              <a:chExt cx="4572000" cy="5029200"/>
            </a:xfrm>
          </p:grpSpPr>
          <p:pic>
            <p:nvPicPr>
              <p:cNvPr id="40" name="Picture 2"/>
              <p:cNvPicPr>
                <a:picLocks noChangeAspect="1" noChangeArrowheads="1"/>
              </p:cNvPicPr>
              <p:nvPr/>
            </p:nvPicPr>
            <p:blipFill>
              <a:blip r:embed="rId4" cstate="print"/>
              <a:srcRect r="50000" b="69383"/>
              <a:stretch>
                <a:fillRect/>
              </a:stretch>
            </p:blipFill>
            <p:spPr bwMode="auto">
              <a:xfrm>
                <a:off x="15392400" y="1716882"/>
                <a:ext cx="4572000" cy="2743200"/>
              </a:xfrm>
              <a:prstGeom prst="rect">
                <a:avLst/>
              </a:prstGeom>
              <a:noFill/>
              <a:ln w="9525">
                <a:noFill/>
                <a:miter lim="800000"/>
                <a:headEnd/>
                <a:tailEnd/>
              </a:ln>
            </p:spPr>
          </p:pic>
          <p:sp>
            <p:nvSpPr>
              <p:cNvPr id="39" name="TextBox 38"/>
              <p:cNvSpPr txBox="1"/>
              <p:nvPr/>
            </p:nvSpPr>
            <p:spPr>
              <a:xfrm>
                <a:off x="15392400" y="-569118"/>
                <a:ext cx="4572000" cy="2308324"/>
              </a:xfrm>
              <a:prstGeom prst="rect">
                <a:avLst/>
              </a:prstGeom>
              <a:solidFill>
                <a:schemeClr val="bg1"/>
              </a:solidFill>
            </p:spPr>
            <p:txBody>
              <a:bodyPr wrap="square" rtlCol="0">
                <a:spAutoFit/>
              </a:bodyPr>
              <a:lstStyle/>
              <a:p>
                <a:r>
                  <a:rPr lang="en-US" sz="2400" dirty="0"/>
                  <a:t>The </a:t>
                </a:r>
                <a:r>
                  <a:rPr lang="en-US" sz="2400" dirty="0">
                    <a:solidFill>
                      <a:srgbClr val="FF0000"/>
                    </a:solidFill>
                    <a:effectLst>
                      <a:outerShdw blurRad="50800" dist="50800" dir="1560000" algn="ctr" rotWithShape="0">
                        <a:schemeClr val="tx1"/>
                      </a:outerShdw>
                    </a:effectLst>
                  </a:rPr>
                  <a:t>layers of rock along the park’s northern coast </a:t>
                </a:r>
                <a:r>
                  <a:rPr lang="en-US" sz="2400" dirty="0"/>
                  <a:t>were deposited in the ocean at the base of a continental shelf. These rocks </a:t>
                </a:r>
                <a:r>
                  <a:rPr lang="en-US" sz="2400" dirty="0">
                    <a:solidFill>
                      <a:srgbClr val="FF0000"/>
                    </a:solidFill>
                    <a:effectLst>
                      <a:outerShdw blurRad="50800" dist="50800" dir="1560000" algn="ctr" rotWithShape="0">
                        <a:schemeClr val="tx1"/>
                      </a:outerShdw>
                    </a:effectLst>
                  </a:rPr>
                  <a:t>contain fossils like graptolites </a:t>
                </a:r>
                <a:r>
                  <a:rPr lang="en-US" sz="2400" dirty="0"/>
                  <a:t>that </a:t>
                </a:r>
                <a:r>
                  <a:rPr lang="en-US" sz="2400" dirty="0">
                    <a:solidFill>
                      <a:srgbClr val="FF0000"/>
                    </a:solidFill>
                    <a:effectLst>
                      <a:outerShdw blurRad="50800" dist="50800" dir="1560000" algn="ctr" rotWithShape="0">
                        <a:schemeClr val="tx1"/>
                      </a:outerShdw>
                    </a:effectLst>
                  </a:rPr>
                  <a:t>help define geologic time periods</a:t>
                </a:r>
              </a:p>
            </p:txBody>
          </p:sp>
        </p:grpSp>
        <p:cxnSp>
          <p:nvCxnSpPr>
            <p:cNvPr id="56" name="Straight Arrow Connector 55"/>
            <p:cNvCxnSpPr>
              <a:stCxn id="39" idx="3"/>
              <a:endCxn id="47" idx="2"/>
            </p:cNvCxnSpPr>
            <p:nvPr/>
          </p:nvCxnSpPr>
          <p:spPr>
            <a:xfrm>
              <a:off x="3910012" y="585044"/>
              <a:ext cx="2573338" cy="11822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0" y="1143000"/>
            <a:ext cx="8153400" cy="5408596"/>
            <a:chOff x="12192000" y="-5029200"/>
            <a:chExt cx="8153400" cy="5408596"/>
          </a:xfrm>
        </p:grpSpPr>
        <p:grpSp>
          <p:nvGrpSpPr>
            <p:cNvPr id="62" name="Group 61"/>
            <p:cNvGrpSpPr/>
            <p:nvPr/>
          </p:nvGrpSpPr>
          <p:grpSpPr>
            <a:xfrm>
              <a:off x="12192000" y="-5029200"/>
              <a:ext cx="8153400" cy="2362200"/>
              <a:chOff x="12192000" y="-5029200"/>
              <a:chExt cx="8153400" cy="2362200"/>
            </a:xfrm>
          </p:grpSpPr>
          <p:sp>
            <p:nvSpPr>
              <p:cNvPr id="22" name="TextBox 21"/>
              <p:cNvSpPr txBox="1"/>
              <p:nvPr/>
            </p:nvSpPr>
            <p:spPr>
              <a:xfrm>
                <a:off x="12192000" y="-5029200"/>
                <a:ext cx="4572000" cy="2362200"/>
              </a:xfrm>
              <a:prstGeom prst="rect">
                <a:avLst/>
              </a:prstGeom>
              <a:solidFill>
                <a:schemeClr val="bg1"/>
              </a:solidFill>
            </p:spPr>
            <p:txBody>
              <a:bodyPr wrap="square" rtlCol="0">
                <a:spAutoFit/>
              </a:bodyPr>
              <a:lstStyle/>
              <a:p>
                <a:r>
                  <a:rPr lang="en-US" sz="2400" dirty="0"/>
                  <a:t>The </a:t>
                </a:r>
                <a:r>
                  <a:rPr lang="en-US" sz="2400" dirty="0">
                    <a:solidFill>
                      <a:srgbClr val="FF0000"/>
                    </a:solidFill>
                    <a:effectLst>
                      <a:outerShdw blurRad="50800" dist="50800" dir="1560000" algn="ctr" rotWithShape="0">
                        <a:schemeClr val="tx1"/>
                      </a:outerShdw>
                    </a:effectLst>
                  </a:rPr>
                  <a:t>massive cliffs of Western Brook Pond </a:t>
                </a:r>
                <a:r>
                  <a:rPr lang="en-US" sz="2400" dirty="0"/>
                  <a:t>were formed by </a:t>
                </a:r>
                <a:r>
                  <a:rPr lang="en-US" sz="2400" dirty="0">
                    <a:solidFill>
                      <a:srgbClr val="FF0000"/>
                    </a:solidFill>
                    <a:effectLst>
                      <a:outerShdw blurRad="50800" dist="50800" dir="1560000" algn="ctr" rotWithShape="0">
                        <a:schemeClr val="tx1"/>
                      </a:outerShdw>
                    </a:effectLst>
                  </a:rPr>
                  <a:t>glaciers carving through this 1.2 bya granite </a:t>
                </a:r>
                <a:r>
                  <a:rPr lang="en-US" sz="2400" dirty="0"/>
                  <a:t>block. Rock is </a:t>
                </a:r>
                <a:r>
                  <a:rPr lang="en-US" sz="2400" dirty="0">
                    <a:solidFill>
                      <a:srgbClr val="FF0000"/>
                    </a:solidFill>
                    <a:effectLst>
                      <a:outerShdw blurRad="50800" dist="50800" dir="1560000" algn="ctr" rotWithShape="0">
                        <a:schemeClr val="tx1"/>
                      </a:outerShdw>
                    </a:effectLst>
                  </a:rPr>
                  <a:t>a fragment of the continent </a:t>
                </a:r>
                <a:r>
                  <a:rPr lang="en-US" sz="2400" dirty="0"/>
                  <a:t>that once bordered this ancient ocean</a:t>
                </a:r>
              </a:p>
            </p:txBody>
          </p:sp>
          <p:cxnSp>
            <p:nvCxnSpPr>
              <p:cNvPr id="57" name="Straight Arrow Connector 56"/>
              <p:cNvCxnSpPr>
                <a:stCxn id="22" idx="3"/>
                <a:endCxn id="52" idx="2"/>
              </p:cNvCxnSpPr>
              <p:nvPr/>
            </p:nvCxnSpPr>
            <p:spPr>
              <a:xfrm>
                <a:off x="16764000" y="-3848100"/>
                <a:ext cx="3581400" cy="6246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71" name="Picture 12" descr="https://i.pinimg.com/originals/5c/45/66/5c4566312e5f23f5128cc12966f8cb87.jpg"/>
            <p:cNvPicPr>
              <a:picLocks noChangeAspect="1" noChangeArrowheads="1"/>
            </p:cNvPicPr>
            <p:nvPr/>
          </p:nvPicPr>
          <p:blipFill>
            <a:blip r:embed="rId5" cstate="print"/>
            <a:srcRect/>
            <a:stretch>
              <a:fillRect/>
            </a:stretch>
          </p:blipFill>
          <p:spPr bwMode="auto">
            <a:xfrm>
              <a:off x="12192000" y="-2667000"/>
              <a:ext cx="4572000" cy="3046396"/>
            </a:xfrm>
            <a:prstGeom prst="rect">
              <a:avLst/>
            </a:prstGeom>
            <a:noFill/>
          </p:spPr>
        </p:pic>
      </p:grpSp>
      <p:grpSp>
        <p:nvGrpSpPr>
          <p:cNvPr id="76" name="Group 75"/>
          <p:cNvGrpSpPr/>
          <p:nvPr/>
        </p:nvGrpSpPr>
        <p:grpSpPr>
          <a:xfrm>
            <a:off x="0" y="762000"/>
            <a:ext cx="7086600" cy="6415088"/>
            <a:chOff x="-7543800" y="-1524000"/>
            <a:chExt cx="7086600" cy="6415088"/>
          </a:xfrm>
        </p:grpSpPr>
        <p:grpSp>
          <p:nvGrpSpPr>
            <p:cNvPr id="63" name="Group 62"/>
            <p:cNvGrpSpPr/>
            <p:nvPr/>
          </p:nvGrpSpPr>
          <p:grpSpPr>
            <a:xfrm>
              <a:off x="-7543800" y="-1524000"/>
              <a:ext cx="7086600" cy="3733800"/>
              <a:chOff x="-7543800" y="-1524000"/>
              <a:chExt cx="7086600" cy="3733800"/>
            </a:xfrm>
          </p:grpSpPr>
          <p:sp>
            <p:nvSpPr>
              <p:cNvPr id="15" name="TextBox 14"/>
              <p:cNvSpPr txBox="1"/>
              <p:nvPr/>
            </p:nvSpPr>
            <p:spPr>
              <a:xfrm>
                <a:off x="-7543800" y="-1524000"/>
                <a:ext cx="4572000" cy="3046988"/>
              </a:xfrm>
              <a:prstGeom prst="rect">
                <a:avLst/>
              </a:prstGeom>
              <a:solidFill>
                <a:schemeClr val="bg1"/>
              </a:solidFill>
            </p:spPr>
            <p:txBody>
              <a:bodyPr wrap="square" rtlCol="0">
                <a:spAutoFit/>
              </a:bodyPr>
              <a:lstStyle/>
              <a:p>
                <a:endParaRPr lang="en-US" sz="1200" dirty="0"/>
              </a:p>
              <a:p>
                <a:r>
                  <a:rPr lang="en-US" sz="2400" dirty="0">
                    <a:solidFill>
                      <a:srgbClr val="FF0000"/>
                    </a:solidFill>
                    <a:effectLst>
                      <a:outerShdw blurRad="50800" dist="50800" dir="1560000" algn="ctr" rotWithShape="0">
                        <a:schemeClr val="tx1"/>
                      </a:outerShdw>
                    </a:effectLst>
                  </a:rPr>
                  <a:t>Around Bonne Bay</a:t>
                </a:r>
                <a:r>
                  <a:rPr lang="en-US" sz="2400" dirty="0"/>
                  <a:t>, the pink quartzite mountaintops and limestone cliffs were </a:t>
                </a:r>
                <a:r>
                  <a:rPr lang="en-US" sz="2400" dirty="0">
                    <a:solidFill>
                      <a:srgbClr val="FF0000"/>
                    </a:solidFill>
                    <a:effectLst>
                      <a:outerShdw blurRad="50800" dist="50800" dir="1560000" algn="ctr" rotWithShape="0">
                        <a:schemeClr val="tx1"/>
                      </a:outerShdw>
                    </a:effectLst>
                  </a:rPr>
                  <a:t>once sandy beaches </a:t>
                </a:r>
                <a:r>
                  <a:rPr lang="en-US" sz="2400" dirty="0"/>
                  <a:t>and </a:t>
                </a:r>
                <a:r>
                  <a:rPr lang="en-US" sz="2400" dirty="0">
                    <a:solidFill>
                      <a:srgbClr val="FF0000"/>
                    </a:solidFill>
                    <a:effectLst>
                      <a:outerShdw blurRad="50800" dist="50800" dir="1560000" algn="ctr" rotWithShape="0">
                        <a:schemeClr val="tx1"/>
                      </a:outerShdw>
                    </a:effectLst>
                  </a:rPr>
                  <a:t>tropical reefs</a:t>
                </a:r>
                <a:r>
                  <a:rPr lang="en-US" sz="2400" dirty="0"/>
                  <a:t> that formed the </a:t>
                </a:r>
                <a:r>
                  <a:rPr lang="en-US" sz="2400" dirty="0">
                    <a:solidFill>
                      <a:srgbClr val="FF0000"/>
                    </a:solidFill>
                    <a:effectLst>
                      <a:outerShdw blurRad="50800" dist="50800" dir="1560000" algn="ctr" rotWithShape="0">
                        <a:schemeClr val="tx1"/>
                      </a:outerShdw>
                    </a:effectLst>
                  </a:rPr>
                  <a:t>shoreline</a:t>
                </a:r>
                <a:r>
                  <a:rPr lang="en-US" sz="2400" dirty="0"/>
                  <a:t> and </a:t>
                </a:r>
                <a:r>
                  <a:rPr lang="en-US" sz="2400" dirty="0">
                    <a:solidFill>
                      <a:srgbClr val="FF0000"/>
                    </a:solidFill>
                    <a:effectLst>
                      <a:outerShdw blurRad="50800" dist="50800" dir="1560000" algn="ctr" rotWithShape="0">
                        <a:schemeClr val="tx1"/>
                      </a:outerShdw>
                    </a:effectLst>
                  </a:rPr>
                  <a:t>continental shelf </a:t>
                </a:r>
                <a:r>
                  <a:rPr lang="en-US" sz="2400" dirty="0"/>
                  <a:t>of this ancient ocean</a:t>
                </a:r>
                <a:endParaRPr lang="en-US" sz="1200" dirty="0"/>
              </a:p>
              <a:p>
                <a:endParaRPr lang="en-US" sz="1200" dirty="0"/>
              </a:p>
            </p:txBody>
          </p:sp>
          <p:cxnSp>
            <p:nvCxnSpPr>
              <p:cNvPr id="58" name="Straight Arrow Connector 57"/>
              <p:cNvCxnSpPr/>
              <p:nvPr/>
            </p:nvCxnSpPr>
            <p:spPr>
              <a:xfrm>
                <a:off x="-3048000" y="152400"/>
                <a:ext cx="2590800" cy="2057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16738" name="Picture 2" descr="Bonne Bay, Newfoundland Stock Photo - Alamy"/>
            <p:cNvPicPr>
              <a:picLocks noChangeAspect="1" noChangeArrowheads="1"/>
            </p:cNvPicPr>
            <p:nvPr/>
          </p:nvPicPr>
          <p:blipFill>
            <a:blip r:embed="rId6" cstate="print"/>
            <a:srcRect b="10013"/>
            <a:stretch>
              <a:fillRect/>
            </a:stretch>
          </p:blipFill>
          <p:spPr bwMode="auto">
            <a:xfrm>
              <a:off x="-7543800" y="1447800"/>
              <a:ext cx="4572000" cy="3443288"/>
            </a:xfrm>
            <a:prstGeom prst="rect">
              <a:avLst/>
            </a:prstGeom>
            <a:noFill/>
          </p:spPr>
        </p:pic>
      </p:grpSp>
      <p:grpSp>
        <p:nvGrpSpPr>
          <p:cNvPr id="64" name="Group 63"/>
          <p:cNvGrpSpPr/>
          <p:nvPr/>
        </p:nvGrpSpPr>
        <p:grpSpPr>
          <a:xfrm>
            <a:off x="0" y="1447800"/>
            <a:ext cx="6248400" cy="4893647"/>
            <a:chOff x="4182374" y="9092148"/>
            <a:chExt cx="6248400" cy="4893647"/>
          </a:xfrm>
        </p:grpSpPr>
        <p:grpSp>
          <p:nvGrpSpPr>
            <p:cNvPr id="28" name="Group 76"/>
            <p:cNvGrpSpPr/>
            <p:nvPr/>
          </p:nvGrpSpPr>
          <p:grpSpPr>
            <a:xfrm>
              <a:off x="4182374" y="9092148"/>
              <a:ext cx="4572000" cy="4893647"/>
              <a:chOff x="19193774" y="-2490252"/>
              <a:chExt cx="4572000" cy="4893647"/>
            </a:xfrm>
          </p:grpSpPr>
          <p:sp>
            <p:nvSpPr>
              <p:cNvPr id="30" name="TextBox 29"/>
              <p:cNvSpPr txBox="1"/>
              <p:nvPr/>
            </p:nvSpPr>
            <p:spPr>
              <a:xfrm>
                <a:off x="19193774" y="-2490252"/>
                <a:ext cx="4572000" cy="4893647"/>
              </a:xfrm>
              <a:prstGeom prst="rect">
                <a:avLst/>
              </a:prstGeom>
              <a:solidFill>
                <a:schemeClr val="bg1"/>
              </a:solidFill>
            </p:spPr>
            <p:txBody>
              <a:bodyPr wrap="square" rtlCol="0">
                <a:spAutoFit/>
              </a:bodyPr>
              <a:lstStyle/>
              <a:p>
                <a:r>
                  <a:rPr lang="en-US" sz="2400" dirty="0"/>
                  <a:t>The </a:t>
                </a:r>
                <a:r>
                  <a:rPr lang="en-US" sz="2400" dirty="0">
                    <a:solidFill>
                      <a:srgbClr val="FF0000"/>
                    </a:solidFill>
                    <a:effectLst>
                      <a:outerShdw blurRad="50800" dist="50800" dir="1560000" algn="ctr" rotWithShape="0">
                        <a:schemeClr val="tx1"/>
                      </a:outerShdw>
                    </a:effectLst>
                  </a:rPr>
                  <a:t>volcanic rocks </a:t>
                </a:r>
                <a:r>
                  <a:rPr lang="en-US" sz="2400" dirty="0"/>
                  <a:t>of </a:t>
                </a:r>
                <a:r>
                  <a:rPr lang="en-US" sz="2400" dirty="0">
                    <a:solidFill>
                      <a:srgbClr val="FF0000"/>
                    </a:solidFill>
                    <a:effectLst>
                      <a:outerShdw blurRad="50800" dist="50800" dir="1560000" algn="ctr" rotWithShape="0">
                        <a:schemeClr val="tx1"/>
                      </a:outerShdw>
                    </a:effectLst>
                  </a:rPr>
                  <a:t>Green Gardens erupted onto the earth </a:t>
                </a:r>
                <a:r>
                  <a:rPr lang="en-US" sz="2400" dirty="0"/>
                  <a:t>as a </a:t>
                </a:r>
                <a:r>
                  <a:rPr lang="en-US" sz="2400" dirty="0">
                    <a:solidFill>
                      <a:srgbClr val="FF0000"/>
                    </a:solidFill>
                    <a:effectLst>
                      <a:outerShdw blurRad="50800" dist="50800" dir="1560000" algn="ctr" rotWithShape="0">
                        <a:schemeClr val="tx1"/>
                      </a:outerShdw>
                    </a:effectLst>
                  </a:rPr>
                  <a:t>continent split </a:t>
                </a:r>
                <a:r>
                  <a:rPr lang="en-US" sz="2400" dirty="0"/>
                  <a:t>apart and an </a:t>
                </a:r>
                <a:r>
                  <a:rPr lang="en-US" sz="2400" dirty="0">
                    <a:solidFill>
                      <a:srgbClr val="FF0000"/>
                    </a:solidFill>
                    <a:effectLst>
                      <a:outerShdw blurRad="50800" dist="50800" dir="1560000" algn="ctr" rotWithShape="0">
                        <a:schemeClr val="tx1"/>
                      </a:outerShdw>
                    </a:effectLst>
                  </a:rPr>
                  <a:t>ocean formed </a:t>
                </a:r>
                <a:r>
                  <a:rPr lang="en-US" sz="2400" dirty="0"/>
                  <a:t>more than </a:t>
                </a:r>
                <a:r>
                  <a:rPr lang="en-US" sz="2400" dirty="0">
                    <a:solidFill>
                      <a:srgbClr val="FF0000"/>
                    </a:solidFill>
                    <a:effectLst>
                      <a:outerShdw blurRad="50800" dist="50800" dir="1560000" algn="ctr" rotWithShape="0">
                        <a:schemeClr val="tx1"/>
                      </a:outerShdw>
                    </a:effectLst>
                  </a:rPr>
                  <a:t>600 mya</a:t>
                </a: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a:p>
                <a:endParaRPr lang="en-US" sz="2400" dirty="0">
                  <a:solidFill>
                    <a:srgbClr val="FF0000"/>
                  </a:solidFill>
                  <a:effectLst>
                    <a:outerShdw blurRad="50800" dist="50800" dir="1560000" algn="ctr" rotWithShape="0">
                      <a:schemeClr val="tx1"/>
                    </a:outerShdw>
                  </a:effectLst>
                </a:endParaRPr>
              </a:p>
            </p:txBody>
          </p:sp>
          <p:pic>
            <p:nvPicPr>
              <p:cNvPr id="31" name="Picture 4"/>
              <p:cNvPicPr>
                <a:picLocks noChangeAspect="1" noChangeArrowheads="1"/>
              </p:cNvPicPr>
              <p:nvPr/>
            </p:nvPicPr>
            <p:blipFill>
              <a:blip r:embed="rId7" cstate="print"/>
              <a:srcRect l="5313" r="17654" b="53322"/>
              <a:stretch>
                <a:fillRect/>
              </a:stretch>
            </p:blipFill>
            <p:spPr bwMode="auto">
              <a:xfrm>
                <a:off x="20269200" y="-838200"/>
                <a:ext cx="2209800" cy="3200400"/>
              </a:xfrm>
              <a:prstGeom prst="rect">
                <a:avLst/>
              </a:prstGeom>
              <a:noFill/>
              <a:ln w="9525">
                <a:noFill/>
                <a:miter lim="800000"/>
                <a:headEnd/>
                <a:tailEnd/>
              </a:ln>
            </p:spPr>
          </p:pic>
        </p:grpSp>
        <p:cxnSp>
          <p:nvCxnSpPr>
            <p:cNvPr id="59" name="Straight Arrow Connector 58"/>
            <p:cNvCxnSpPr>
              <a:endCxn id="54" idx="2"/>
            </p:cNvCxnSpPr>
            <p:nvPr/>
          </p:nvCxnSpPr>
          <p:spPr>
            <a:xfrm>
              <a:off x="8678174" y="10082748"/>
              <a:ext cx="1752600" cy="226298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0" y="671691"/>
            <a:ext cx="6629400" cy="6186309"/>
            <a:chOff x="-7162800" y="381000"/>
            <a:chExt cx="6629400" cy="6186309"/>
          </a:xfrm>
        </p:grpSpPr>
        <p:grpSp>
          <p:nvGrpSpPr>
            <p:cNvPr id="65" name="Group 64"/>
            <p:cNvGrpSpPr/>
            <p:nvPr/>
          </p:nvGrpSpPr>
          <p:grpSpPr>
            <a:xfrm>
              <a:off x="-7162800" y="381000"/>
              <a:ext cx="6629400" cy="6186309"/>
              <a:chOff x="9296400" y="7696200"/>
              <a:chExt cx="6629400" cy="6186309"/>
            </a:xfrm>
          </p:grpSpPr>
          <p:sp>
            <p:nvSpPr>
              <p:cNvPr id="12" name="TextBox 11"/>
              <p:cNvSpPr txBox="1"/>
              <p:nvPr/>
            </p:nvSpPr>
            <p:spPr>
              <a:xfrm>
                <a:off x="9296400" y="7696200"/>
                <a:ext cx="4572000" cy="6186309"/>
              </a:xfrm>
              <a:prstGeom prst="rect">
                <a:avLst/>
              </a:prstGeom>
              <a:solidFill>
                <a:schemeClr val="bg1"/>
              </a:solidFill>
            </p:spPr>
            <p:txBody>
              <a:bodyPr wrap="square" rtlCol="0">
                <a:spAutoFit/>
              </a:bodyPr>
              <a:lstStyle/>
              <a:p>
                <a:r>
                  <a:rPr lang="en-US" sz="2400" dirty="0"/>
                  <a:t>The Tablelands and rocks around Trout River Pond are </a:t>
                </a:r>
                <a:r>
                  <a:rPr lang="en-US" sz="2400" dirty="0">
                    <a:solidFill>
                      <a:srgbClr val="FF0000"/>
                    </a:solidFill>
                    <a:effectLst>
                      <a:outerShdw blurRad="50800" dist="50800" dir="1560000" algn="ctr" rotWithShape="0">
                        <a:schemeClr val="tx1"/>
                      </a:outerShdw>
                    </a:effectLst>
                  </a:rPr>
                  <a:t>a slice of ancient ocean floor</a:t>
                </a:r>
                <a:r>
                  <a:rPr lang="en-US" sz="2400" dirty="0"/>
                  <a:t>. The </a:t>
                </a:r>
                <a:r>
                  <a:rPr lang="en-US" sz="2400" dirty="0">
                    <a:solidFill>
                      <a:srgbClr val="FF0000"/>
                    </a:solidFill>
                    <a:effectLst>
                      <a:outerShdw blurRad="50800" dist="50800" dir="1560000" algn="ctr" rotWithShape="0">
                        <a:schemeClr val="tx1"/>
                      </a:outerShdw>
                    </a:effectLst>
                  </a:rPr>
                  <a:t>orange-brown rock</a:t>
                </a:r>
                <a:r>
                  <a:rPr lang="en-US" sz="2400" dirty="0"/>
                  <a:t>, called peridotite, is </a:t>
                </a:r>
                <a:r>
                  <a:rPr lang="en-US" sz="2400" dirty="0">
                    <a:solidFill>
                      <a:srgbClr val="FF0000"/>
                    </a:solidFill>
                    <a:effectLst>
                      <a:outerShdw blurRad="50800" dist="50800" dir="1560000" algn="ctr" rotWithShape="0">
                        <a:schemeClr val="tx1"/>
                      </a:outerShdw>
                    </a:effectLst>
                  </a:rPr>
                  <a:t>one of the best </a:t>
                </a:r>
                <a:r>
                  <a:rPr lang="en-US" sz="2400" dirty="0"/>
                  <a:t>and </a:t>
                </a:r>
                <a:r>
                  <a:rPr lang="en-US" sz="2400" dirty="0">
                    <a:solidFill>
                      <a:srgbClr val="FF0000"/>
                    </a:solidFill>
                    <a:effectLst>
                      <a:outerShdw blurRad="50800" dist="50800" dir="1560000" algn="ctr" rotWithShape="0">
                        <a:schemeClr val="tx1"/>
                      </a:outerShdw>
                    </a:effectLst>
                  </a:rPr>
                  <a:t>most accessible </a:t>
                </a:r>
                <a:r>
                  <a:rPr lang="en-US" sz="2400" dirty="0"/>
                  <a:t>examples of </a:t>
                </a:r>
                <a:r>
                  <a:rPr lang="en-US" sz="2400" dirty="0">
                    <a:solidFill>
                      <a:srgbClr val="FF0000"/>
                    </a:solidFill>
                    <a:effectLst>
                      <a:outerShdw blurRad="50800" dist="50800" dir="1560000" algn="ctr" rotWithShape="0">
                        <a:schemeClr val="tx1"/>
                      </a:outerShdw>
                    </a:effectLst>
                  </a:rPr>
                  <a:t>exposed mantle material </a:t>
                </a:r>
                <a:r>
                  <a:rPr lang="en-US" sz="2400" dirty="0"/>
                  <a:t>in the world</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1200" dirty="0"/>
              </a:p>
            </p:txBody>
          </p:sp>
          <p:cxnSp>
            <p:nvCxnSpPr>
              <p:cNvPr id="60" name="Straight Arrow Connector 59"/>
              <p:cNvCxnSpPr/>
              <p:nvPr/>
            </p:nvCxnSpPr>
            <p:spPr>
              <a:xfrm>
                <a:off x="13792200" y="9462909"/>
                <a:ext cx="2133600" cy="28956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16740" name="Picture 4" descr="Top Parks for Canada 150 - SunCruiser"/>
            <p:cNvPicPr>
              <a:picLocks noChangeAspect="1" noChangeArrowheads="1"/>
            </p:cNvPicPr>
            <p:nvPr/>
          </p:nvPicPr>
          <p:blipFill>
            <a:blip r:embed="rId8" cstate="print"/>
            <a:srcRect/>
            <a:stretch>
              <a:fillRect/>
            </a:stretch>
          </p:blipFill>
          <p:spPr bwMode="auto">
            <a:xfrm>
              <a:off x="-7162800" y="3048000"/>
              <a:ext cx="4572000" cy="3429000"/>
            </a:xfrm>
            <a:prstGeom prst="rect">
              <a:avLst/>
            </a:prstGeom>
            <a:noFill/>
          </p:spPr>
        </p:pic>
      </p:grpSp>
      <p:sp>
        <p:nvSpPr>
          <p:cNvPr id="9" name="TextBox 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GROS MORNE NATIONAL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5.55112E-17 -2.12815E-7 L 0.375 -2.12815E-7 " pathEditMode="relative" rAng="0" ptsTypes="AA">
                                      <p:cBhvr>
                                        <p:cTn id="11" dur="2000" fill="hold"/>
                                        <p:tgtEl>
                                          <p:spTgt spid="5"/>
                                        </p:tgtEl>
                                        <p:attrNameLst>
                                          <p:attrName>ppt_x</p:attrName>
                                          <p:attrName>ppt_y</p:attrName>
                                        </p:attrNameLst>
                                      </p:cBhvr>
                                      <p:rCtr x="188" y="0"/>
                                    </p:animMotion>
                                  </p:childTnLst>
                                </p:cTn>
                              </p:par>
                              <p:par>
                                <p:cTn id="12" presetID="10" presetClass="exit" presetSubtype="0" fill="hold" nodeType="withEffect">
                                  <p:stCondLst>
                                    <p:cond delay="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1000"/>
                                        <p:tgtEl>
                                          <p:spTgt spid="61"/>
                                        </p:tgtEl>
                                      </p:cBhvr>
                                    </p:animEffect>
                                  </p:childTnLst>
                                </p:cTn>
                              </p:par>
                              <p:par>
                                <p:cTn id="20" presetID="5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385" decel="100000"/>
                                        <p:tgtEl>
                                          <p:spTgt spid="47"/>
                                        </p:tgtEl>
                                      </p:cBhvr>
                                    </p:animEffect>
                                    <p:animScale>
                                      <p:cBhvr>
                                        <p:cTn id="23" dur="385" decel="100000"/>
                                        <p:tgtEl>
                                          <p:spTgt spid="47"/>
                                        </p:tgtEl>
                                      </p:cBhvr>
                                      <p:from x="10000" y="10000"/>
                                      <p:to x="200000" y="450000"/>
                                    </p:animScale>
                                    <p:animScale>
                                      <p:cBhvr>
                                        <p:cTn id="24" dur="615" accel="100000" fill="hold">
                                          <p:stCondLst>
                                            <p:cond delay="385"/>
                                          </p:stCondLst>
                                        </p:cTn>
                                        <p:tgtEl>
                                          <p:spTgt spid="47"/>
                                        </p:tgtEl>
                                      </p:cBhvr>
                                      <p:from x="200000" y="450000"/>
                                      <p:to x="100000" y="100000"/>
                                    </p:animScale>
                                    <p:set>
                                      <p:cBhvr>
                                        <p:cTn id="25" dur="385" fill="hold"/>
                                        <p:tgtEl>
                                          <p:spTgt spid="47"/>
                                        </p:tgtEl>
                                        <p:attrNameLst>
                                          <p:attrName>ppt_x</p:attrName>
                                        </p:attrNameLst>
                                      </p:cBhvr>
                                      <p:to>
                                        <p:strVal val="(0.5)"/>
                                      </p:to>
                                    </p:set>
                                    <p:anim from="(0.5)" to="(#ppt_x)" calcmode="lin" valueType="num">
                                      <p:cBhvr>
                                        <p:cTn id="26" dur="615" accel="100000" fill="hold">
                                          <p:stCondLst>
                                            <p:cond delay="385"/>
                                          </p:stCondLst>
                                        </p:cTn>
                                        <p:tgtEl>
                                          <p:spTgt spid="47"/>
                                        </p:tgtEl>
                                        <p:attrNameLst>
                                          <p:attrName>ppt_x</p:attrName>
                                        </p:attrNameLst>
                                      </p:cBhvr>
                                    </p:anim>
                                    <p:set>
                                      <p:cBhvr>
                                        <p:cTn id="27" dur="385" fill="hold"/>
                                        <p:tgtEl>
                                          <p:spTgt spid="47"/>
                                        </p:tgtEl>
                                        <p:attrNameLst>
                                          <p:attrName>ppt_y</p:attrName>
                                        </p:attrNameLst>
                                      </p:cBhvr>
                                      <p:to>
                                        <p:strVal val="(#ppt_y+0.4)"/>
                                      </p:to>
                                    </p:set>
                                    <p:anim from="(#ppt_y+0.4)" to="(#ppt_y)" calcmode="lin" valueType="num">
                                      <p:cBhvr>
                                        <p:cTn id="28" dur="615" accel="100000" fill="hold">
                                          <p:stCondLst>
                                            <p:cond delay="385"/>
                                          </p:stCondLst>
                                        </p:cTn>
                                        <p:tgtEl>
                                          <p:spTgt spid="47"/>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61"/>
                                        </p:tgtEl>
                                      </p:cBhvr>
                                    </p:animEffect>
                                    <p:set>
                                      <p:cBhvr>
                                        <p:cTn id="33" dur="1" fill="hold">
                                          <p:stCondLst>
                                            <p:cond delay="999"/>
                                          </p:stCondLst>
                                        </p:cTn>
                                        <p:tgtEl>
                                          <p:spTgt spid="61"/>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wipe(left)">
                                      <p:cBhvr>
                                        <p:cTn id="36" dur="1000"/>
                                        <p:tgtEl>
                                          <p:spTgt spid="72"/>
                                        </p:tgtEl>
                                      </p:cBhvr>
                                    </p:animEffect>
                                  </p:childTnLst>
                                </p:cTn>
                              </p:par>
                              <p:par>
                                <p:cTn id="37" presetID="5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385" decel="100000"/>
                                        <p:tgtEl>
                                          <p:spTgt spid="52"/>
                                        </p:tgtEl>
                                      </p:cBhvr>
                                    </p:animEffect>
                                    <p:animScale>
                                      <p:cBhvr>
                                        <p:cTn id="40" dur="385" decel="100000"/>
                                        <p:tgtEl>
                                          <p:spTgt spid="52"/>
                                        </p:tgtEl>
                                      </p:cBhvr>
                                      <p:from x="10000" y="10000"/>
                                      <p:to x="200000" y="450000"/>
                                    </p:animScale>
                                    <p:animScale>
                                      <p:cBhvr>
                                        <p:cTn id="41" dur="615" accel="100000" fill="hold">
                                          <p:stCondLst>
                                            <p:cond delay="385"/>
                                          </p:stCondLst>
                                        </p:cTn>
                                        <p:tgtEl>
                                          <p:spTgt spid="52"/>
                                        </p:tgtEl>
                                      </p:cBhvr>
                                      <p:from x="200000" y="450000"/>
                                      <p:to x="100000" y="100000"/>
                                    </p:animScale>
                                    <p:set>
                                      <p:cBhvr>
                                        <p:cTn id="42" dur="385" fill="hold"/>
                                        <p:tgtEl>
                                          <p:spTgt spid="52"/>
                                        </p:tgtEl>
                                        <p:attrNameLst>
                                          <p:attrName>ppt_x</p:attrName>
                                        </p:attrNameLst>
                                      </p:cBhvr>
                                      <p:to>
                                        <p:strVal val="(0.5)"/>
                                      </p:to>
                                    </p:set>
                                    <p:anim from="(0.5)" to="(#ppt_x)" calcmode="lin" valueType="num">
                                      <p:cBhvr>
                                        <p:cTn id="43" dur="615" accel="100000" fill="hold">
                                          <p:stCondLst>
                                            <p:cond delay="385"/>
                                          </p:stCondLst>
                                        </p:cTn>
                                        <p:tgtEl>
                                          <p:spTgt spid="52"/>
                                        </p:tgtEl>
                                        <p:attrNameLst>
                                          <p:attrName>ppt_x</p:attrName>
                                        </p:attrNameLst>
                                      </p:cBhvr>
                                    </p:anim>
                                    <p:set>
                                      <p:cBhvr>
                                        <p:cTn id="44" dur="385" fill="hold"/>
                                        <p:tgtEl>
                                          <p:spTgt spid="52"/>
                                        </p:tgtEl>
                                        <p:attrNameLst>
                                          <p:attrName>ppt_y</p:attrName>
                                        </p:attrNameLst>
                                      </p:cBhvr>
                                      <p:to>
                                        <p:strVal val="(#ppt_y+0.4)"/>
                                      </p:to>
                                    </p:set>
                                    <p:anim from="(#ppt_y+0.4)" to="(#ppt_y)" calcmode="lin" valueType="num">
                                      <p:cBhvr>
                                        <p:cTn id="45" dur="615" accel="100000" fill="hold">
                                          <p:stCondLst>
                                            <p:cond delay="385"/>
                                          </p:stCondLst>
                                        </p:cTn>
                                        <p:tgtEl>
                                          <p:spTgt spid="52"/>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72"/>
                                        </p:tgtEl>
                                      </p:cBhvr>
                                    </p:animEffect>
                                    <p:set>
                                      <p:cBhvr>
                                        <p:cTn id="50" dur="1" fill="hold">
                                          <p:stCondLst>
                                            <p:cond delay="999"/>
                                          </p:stCondLst>
                                        </p:cTn>
                                        <p:tgtEl>
                                          <p:spTgt spid="72"/>
                                        </p:tgtEl>
                                        <p:attrNameLst>
                                          <p:attrName>style.visibility</p:attrName>
                                        </p:attrNameLst>
                                      </p:cBhvr>
                                      <p:to>
                                        <p:strVal val="hidden"/>
                                      </p:to>
                                    </p:set>
                                  </p:childTnLst>
                                </p:cTn>
                              </p:par>
                              <p:par>
                                <p:cTn id="51" presetID="22" presetClass="entr" presetSubtype="8"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left)">
                                      <p:cBhvr>
                                        <p:cTn id="53" dur="1000"/>
                                        <p:tgtEl>
                                          <p:spTgt spid="76"/>
                                        </p:tgtEl>
                                      </p:cBhvr>
                                    </p:animEffect>
                                  </p:childTnLst>
                                </p:cTn>
                              </p:par>
                              <p:par>
                                <p:cTn id="54" presetID="51"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385" decel="100000"/>
                                        <p:tgtEl>
                                          <p:spTgt spid="53"/>
                                        </p:tgtEl>
                                      </p:cBhvr>
                                    </p:animEffect>
                                    <p:animScale>
                                      <p:cBhvr>
                                        <p:cTn id="57" dur="385" decel="100000"/>
                                        <p:tgtEl>
                                          <p:spTgt spid="53"/>
                                        </p:tgtEl>
                                      </p:cBhvr>
                                      <p:from x="10000" y="10000"/>
                                      <p:to x="200000" y="450000"/>
                                    </p:animScale>
                                    <p:animScale>
                                      <p:cBhvr>
                                        <p:cTn id="58" dur="615" accel="100000" fill="hold">
                                          <p:stCondLst>
                                            <p:cond delay="385"/>
                                          </p:stCondLst>
                                        </p:cTn>
                                        <p:tgtEl>
                                          <p:spTgt spid="53"/>
                                        </p:tgtEl>
                                      </p:cBhvr>
                                      <p:from x="200000" y="450000"/>
                                      <p:to x="100000" y="100000"/>
                                    </p:animScale>
                                    <p:set>
                                      <p:cBhvr>
                                        <p:cTn id="59" dur="385" fill="hold"/>
                                        <p:tgtEl>
                                          <p:spTgt spid="53"/>
                                        </p:tgtEl>
                                        <p:attrNameLst>
                                          <p:attrName>ppt_x</p:attrName>
                                        </p:attrNameLst>
                                      </p:cBhvr>
                                      <p:to>
                                        <p:strVal val="(0.5)"/>
                                      </p:to>
                                    </p:set>
                                    <p:anim from="(0.5)" to="(#ppt_x)" calcmode="lin" valueType="num">
                                      <p:cBhvr>
                                        <p:cTn id="60" dur="615" accel="100000" fill="hold">
                                          <p:stCondLst>
                                            <p:cond delay="385"/>
                                          </p:stCondLst>
                                        </p:cTn>
                                        <p:tgtEl>
                                          <p:spTgt spid="53"/>
                                        </p:tgtEl>
                                        <p:attrNameLst>
                                          <p:attrName>ppt_x</p:attrName>
                                        </p:attrNameLst>
                                      </p:cBhvr>
                                    </p:anim>
                                    <p:set>
                                      <p:cBhvr>
                                        <p:cTn id="61" dur="385" fill="hold"/>
                                        <p:tgtEl>
                                          <p:spTgt spid="53"/>
                                        </p:tgtEl>
                                        <p:attrNameLst>
                                          <p:attrName>ppt_y</p:attrName>
                                        </p:attrNameLst>
                                      </p:cBhvr>
                                      <p:to>
                                        <p:strVal val="(#ppt_y+0.4)"/>
                                      </p:to>
                                    </p:set>
                                    <p:anim from="(#ppt_y+0.4)" to="(#ppt_y)" calcmode="lin" valueType="num">
                                      <p:cBhvr>
                                        <p:cTn id="62" dur="615" accel="100000" fill="hold">
                                          <p:stCondLst>
                                            <p:cond delay="385"/>
                                          </p:stCondLst>
                                        </p:cTn>
                                        <p:tgtEl>
                                          <p:spTgt spid="53"/>
                                        </p:tgtEl>
                                        <p:attrNameLst>
                                          <p:attrName>ppt_y</p:attrName>
                                        </p:attrNameLst>
                                      </p:cBhvr>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6"/>
                                        </p:tgtEl>
                                      </p:cBhvr>
                                    </p:animEffect>
                                    <p:set>
                                      <p:cBhvr>
                                        <p:cTn id="67" dur="1" fill="hold">
                                          <p:stCondLst>
                                            <p:cond delay="999"/>
                                          </p:stCondLst>
                                        </p:cTn>
                                        <p:tgtEl>
                                          <p:spTgt spid="76"/>
                                        </p:tgtEl>
                                        <p:attrNameLst>
                                          <p:attrName>style.visibility</p:attrName>
                                        </p:attrNameLst>
                                      </p:cBhvr>
                                      <p:to>
                                        <p:strVal val="hidden"/>
                                      </p:to>
                                    </p:set>
                                  </p:childTnLst>
                                </p:cTn>
                              </p:par>
                              <p:par>
                                <p:cTn id="68" presetID="22" presetClass="entr" presetSubtype="8" fill="hold" nodeType="with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wipe(left)">
                                      <p:cBhvr>
                                        <p:cTn id="70" dur="1000"/>
                                        <p:tgtEl>
                                          <p:spTgt spid="64"/>
                                        </p:tgtEl>
                                      </p:cBhvr>
                                    </p:animEffect>
                                  </p:childTnLst>
                                </p:cTn>
                              </p:par>
                              <p:par>
                                <p:cTn id="71" presetID="5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385" decel="100000"/>
                                        <p:tgtEl>
                                          <p:spTgt spid="54"/>
                                        </p:tgtEl>
                                      </p:cBhvr>
                                    </p:animEffect>
                                    <p:animScale>
                                      <p:cBhvr>
                                        <p:cTn id="74" dur="385" decel="100000"/>
                                        <p:tgtEl>
                                          <p:spTgt spid="54"/>
                                        </p:tgtEl>
                                      </p:cBhvr>
                                      <p:from x="10000" y="10000"/>
                                      <p:to x="200000" y="450000"/>
                                    </p:animScale>
                                    <p:animScale>
                                      <p:cBhvr>
                                        <p:cTn id="75" dur="615" accel="100000" fill="hold">
                                          <p:stCondLst>
                                            <p:cond delay="385"/>
                                          </p:stCondLst>
                                        </p:cTn>
                                        <p:tgtEl>
                                          <p:spTgt spid="54"/>
                                        </p:tgtEl>
                                      </p:cBhvr>
                                      <p:from x="200000" y="450000"/>
                                      <p:to x="100000" y="100000"/>
                                    </p:animScale>
                                    <p:set>
                                      <p:cBhvr>
                                        <p:cTn id="76" dur="385" fill="hold"/>
                                        <p:tgtEl>
                                          <p:spTgt spid="54"/>
                                        </p:tgtEl>
                                        <p:attrNameLst>
                                          <p:attrName>ppt_x</p:attrName>
                                        </p:attrNameLst>
                                      </p:cBhvr>
                                      <p:to>
                                        <p:strVal val="(0.5)"/>
                                      </p:to>
                                    </p:set>
                                    <p:anim from="(0.5)" to="(#ppt_x)" calcmode="lin" valueType="num">
                                      <p:cBhvr>
                                        <p:cTn id="77" dur="615" accel="100000" fill="hold">
                                          <p:stCondLst>
                                            <p:cond delay="385"/>
                                          </p:stCondLst>
                                        </p:cTn>
                                        <p:tgtEl>
                                          <p:spTgt spid="54"/>
                                        </p:tgtEl>
                                        <p:attrNameLst>
                                          <p:attrName>ppt_x</p:attrName>
                                        </p:attrNameLst>
                                      </p:cBhvr>
                                    </p:anim>
                                    <p:set>
                                      <p:cBhvr>
                                        <p:cTn id="78" dur="385" fill="hold"/>
                                        <p:tgtEl>
                                          <p:spTgt spid="54"/>
                                        </p:tgtEl>
                                        <p:attrNameLst>
                                          <p:attrName>ppt_y</p:attrName>
                                        </p:attrNameLst>
                                      </p:cBhvr>
                                      <p:to>
                                        <p:strVal val="(#ppt_y+0.4)"/>
                                      </p:to>
                                    </p:set>
                                    <p:anim from="(#ppt_y+0.4)" to="(#ppt_y)" calcmode="lin" valueType="num">
                                      <p:cBhvr>
                                        <p:cTn id="79" dur="615" accel="100000" fill="hold">
                                          <p:stCondLst>
                                            <p:cond delay="385"/>
                                          </p:stCondLst>
                                        </p:cTn>
                                        <p:tgtEl>
                                          <p:spTgt spid="54"/>
                                        </p:tgtEl>
                                        <p:attrNameLst>
                                          <p:attrName>ppt_y</p:attrName>
                                        </p:attrNameLst>
                                      </p:cBhvr>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64"/>
                                        </p:tgtEl>
                                      </p:cBhvr>
                                    </p:animEffect>
                                    <p:set>
                                      <p:cBhvr>
                                        <p:cTn id="84" dur="1" fill="hold">
                                          <p:stCondLst>
                                            <p:cond delay="999"/>
                                          </p:stCondLst>
                                        </p:cTn>
                                        <p:tgtEl>
                                          <p:spTgt spid="64"/>
                                        </p:tgtEl>
                                        <p:attrNameLst>
                                          <p:attrName>style.visibility</p:attrName>
                                        </p:attrNameLst>
                                      </p:cBhvr>
                                      <p:to>
                                        <p:strVal val="hidden"/>
                                      </p:to>
                                    </p:set>
                                  </p:childTnLst>
                                </p:cTn>
                              </p:par>
                              <p:par>
                                <p:cTn id="85" presetID="22" presetClass="entr" presetSubtype="8" fill="hold"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wipe(left)">
                                      <p:cBhvr>
                                        <p:cTn id="87" dur="1000"/>
                                        <p:tgtEl>
                                          <p:spTgt spid="86"/>
                                        </p:tgtEl>
                                      </p:cBhvr>
                                    </p:animEffect>
                                  </p:childTnLst>
                                </p:cTn>
                              </p:par>
                              <p:par>
                                <p:cTn id="88" presetID="51"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385" decel="100000"/>
                                        <p:tgtEl>
                                          <p:spTgt spid="55"/>
                                        </p:tgtEl>
                                      </p:cBhvr>
                                    </p:animEffect>
                                    <p:animScale>
                                      <p:cBhvr>
                                        <p:cTn id="91" dur="385" decel="100000"/>
                                        <p:tgtEl>
                                          <p:spTgt spid="55"/>
                                        </p:tgtEl>
                                      </p:cBhvr>
                                      <p:from x="10000" y="10000"/>
                                      <p:to x="200000" y="450000"/>
                                    </p:animScale>
                                    <p:animScale>
                                      <p:cBhvr>
                                        <p:cTn id="92" dur="615" accel="100000" fill="hold">
                                          <p:stCondLst>
                                            <p:cond delay="385"/>
                                          </p:stCondLst>
                                        </p:cTn>
                                        <p:tgtEl>
                                          <p:spTgt spid="55"/>
                                        </p:tgtEl>
                                      </p:cBhvr>
                                      <p:from x="200000" y="450000"/>
                                      <p:to x="100000" y="100000"/>
                                    </p:animScale>
                                    <p:set>
                                      <p:cBhvr>
                                        <p:cTn id="93" dur="385" fill="hold"/>
                                        <p:tgtEl>
                                          <p:spTgt spid="55"/>
                                        </p:tgtEl>
                                        <p:attrNameLst>
                                          <p:attrName>ppt_x</p:attrName>
                                        </p:attrNameLst>
                                      </p:cBhvr>
                                      <p:to>
                                        <p:strVal val="(0.5)"/>
                                      </p:to>
                                    </p:set>
                                    <p:anim from="(0.5)" to="(#ppt_x)" calcmode="lin" valueType="num">
                                      <p:cBhvr>
                                        <p:cTn id="94" dur="615" accel="100000" fill="hold">
                                          <p:stCondLst>
                                            <p:cond delay="385"/>
                                          </p:stCondLst>
                                        </p:cTn>
                                        <p:tgtEl>
                                          <p:spTgt spid="55"/>
                                        </p:tgtEl>
                                        <p:attrNameLst>
                                          <p:attrName>ppt_x</p:attrName>
                                        </p:attrNameLst>
                                      </p:cBhvr>
                                    </p:anim>
                                    <p:set>
                                      <p:cBhvr>
                                        <p:cTn id="95" dur="385" fill="hold"/>
                                        <p:tgtEl>
                                          <p:spTgt spid="55"/>
                                        </p:tgtEl>
                                        <p:attrNameLst>
                                          <p:attrName>ppt_y</p:attrName>
                                        </p:attrNameLst>
                                      </p:cBhvr>
                                      <p:to>
                                        <p:strVal val="(#ppt_y+0.4)"/>
                                      </p:to>
                                    </p:set>
                                    <p:anim from="(#ppt_y+0.4)" to="(#ppt_y)" calcmode="lin" valueType="num">
                                      <p:cBhvr>
                                        <p:cTn id="96" dur="615" accel="100000" fill="hold">
                                          <p:stCondLst>
                                            <p:cond delay="385"/>
                                          </p:stCondLst>
                                        </p:cTn>
                                        <p:tgtEl>
                                          <p:spTgt spid="5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53" grpId="0" animBg="1"/>
      <p:bldP spid="54" grpId="0" animBg="1"/>
      <p:bldP spid="5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117600" y="841375"/>
            <a:ext cx="6908800" cy="6016625"/>
            <a:chOff x="1118286" y="841854"/>
            <a:chExt cx="6907427" cy="6016146"/>
          </a:xfrm>
        </p:grpSpPr>
        <p:pic>
          <p:nvPicPr>
            <p:cNvPr id="68621" name="Picture 3"/>
            <p:cNvPicPr>
              <a:picLocks noChangeAspect="1" noChangeArrowheads="1"/>
            </p:cNvPicPr>
            <p:nvPr/>
          </p:nvPicPr>
          <p:blipFill>
            <a:blip r:embed="rId3" cstate="print"/>
            <a:srcRect/>
            <a:stretch>
              <a:fillRect/>
            </a:stretch>
          </p:blipFill>
          <p:spPr bwMode="auto">
            <a:xfrm>
              <a:off x="1118286" y="841854"/>
              <a:ext cx="6907427" cy="6016146"/>
            </a:xfrm>
            <a:prstGeom prst="rect">
              <a:avLst/>
            </a:prstGeom>
            <a:noFill/>
            <a:ln w="9525">
              <a:noFill/>
              <a:miter lim="800000"/>
              <a:headEnd/>
              <a:tailEnd/>
            </a:ln>
          </p:spPr>
        </p:pic>
        <p:cxnSp>
          <p:nvCxnSpPr>
            <p:cNvPr id="10" name="Straight Connector 9"/>
            <p:cNvCxnSpPr/>
            <p:nvPr/>
          </p:nvCxnSpPr>
          <p:spPr>
            <a:xfrm>
              <a:off x="1815061" y="5526194"/>
              <a:ext cx="576465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5582" y="5738902"/>
              <a:ext cx="1498302"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61000" y="5738902"/>
              <a:ext cx="4612358" cy="12699"/>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5261" y="5962721"/>
              <a:ext cx="4691717" cy="14287"/>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8611" name="TextBox 2"/>
          <p:cNvSpPr txBox="1">
            <a:spLocks noChangeArrowheads="1"/>
          </p:cNvSpPr>
          <p:nvPr/>
        </p:nvSpPr>
        <p:spPr bwMode="auto">
          <a:xfrm>
            <a:off x="0" y="0"/>
            <a:ext cx="9144000" cy="754053"/>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300" b="1" dirty="0">
                <a:latin typeface="Calibri" pitchFamily="34" charset="0"/>
              </a:rPr>
              <a:t>ALSO IN GMNP-MOHO DISCONTINUITY</a:t>
            </a:r>
          </a:p>
        </p:txBody>
      </p:sp>
      <p:sp>
        <p:nvSpPr>
          <p:cNvPr id="68612"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EE2E2B9-528D-49FD-B067-3D15B0999550}" type="slidenum">
              <a:rPr lang="en-US" sz="1200" b="1" smtClean="0">
                <a:solidFill>
                  <a:schemeClr val="tx1"/>
                </a:solidFill>
                <a:latin typeface="Calibri" pitchFamily="34" charset="0"/>
              </a:rPr>
              <a:pPr fontAlgn="base">
                <a:spcBef>
                  <a:spcPct val="0"/>
                </a:spcBef>
                <a:spcAft>
                  <a:spcPct val="0"/>
                </a:spcAft>
                <a:defRPr/>
              </a:pPr>
              <a:t>42</a:t>
            </a:fld>
            <a:endParaRPr lang="en-US" sz="1200" b="1" dirty="0">
              <a:solidFill>
                <a:schemeClr val="tx1"/>
              </a:solidFill>
              <a:latin typeface="Calibri" pitchFamily="34" charset="0"/>
            </a:endParaRPr>
          </a:p>
        </p:txBody>
      </p:sp>
      <p:grpSp>
        <p:nvGrpSpPr>
          <p:cNvPr id="3" name="Group 6"/>
          <p:cNvGrpSpPr>
            <a:grpSpLocks/>
          </p:cNvGrpSpPr>
          <p:nvPr/>
        </p:nvGrpSpPr>
        <p:grpSpPr bwMode="auto">
          <a:xfrm>
            <a:off x="0" y="1336675"/>
            <a:ext cx="9144000" cy="4851400"/>
            <a:chOff x="0" y="1330141"/>
            <a:chExt cx="9144000" cy="4851583"/>
          </a:xfrm>
        </p:grpSpPr>
        <p:pic>
          <p:nvPicPr>
            <p:cNvPr id="68619" name="Picture 2" descr="http://upload.wikimedia.org/wikipedia/commons/9/92/Earth-crust-cutaway-English-Large_label.PNG"/>
            <p:cNvPicPr>
              <a:picLocks noChangeAspect="1" noChangeArrowheads="1"/>
            </p:cNvPicPr>
            <p:nvPr/>
          </p:nvPicPr>
          <p:blipFill>
            <a:blip r:embed="rId4" cstate="print"/>
            <a:srcRect/>
            <a:stretch>
              <a:fillRect/>
            </a:stretch>
          </p:blipFill>
          <p:spPr bwMode="auto">
            <a:xfrm>
              <a:off x="0" y="1330141"/>
              <a:ext cx="9144000" cy="4851583"/>
            </a:xfrm>
            <a:prstGeom prst="rect">
              <a:avLst/>
            </a:prstGeom>
            <a:noFill/>
            <a:ln w="9525">
              <a:noFill/>
              <a:miter lim="800000"/>
              <a:headEnd/>
              <a:tailEnd/>
            </a:ln>
          </p:spPr>
        </p:pic>
        <p:sp>
          <p:nvSpPr>
            <p:cNvPr id="68620" name="TextBox 5"/>
            <p:cNvSpPr txBox="1">
              <a:spLocks noChangeArrowheads="1"/>
            </p:cNvSpPr>
            <p:nvPr/>
          </p:nvSpPr>
          <p:spPr bwMode="auto">
            <a:xfrm>
              <a:off x="3320415" y="1417320"/>
              <a:ext cx="2503170"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Section of Earth</a:t>
              </a:r>
            </a:p>
          </p:txBody>
        </p:sp>
      </p:grpSp>
      <p:sp>
        <p:nvSpPr>
          <p:cNvPr id="8" name="Oval 7"/>
          <p:cNvSpPr/>
          <p:nvPr/>
        </p:nvSpPr>
        <p:spPr>
          <a:xfrm>
            <a:off x="173038" y="1920875"/>
            <a:ext cx="1457325" cy="530225"/>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8" name="Rectangle 17"/>
          <p:cNvSpPr/>
          <p:nvPr/>
        </p:nvSpPr>
        <p:spPr>
          <a:xfrm>
            <a:off x="1231900" y="5578475"/>
            <a:ext cx="1895475" cy="477838"/>
          </a:xfrm>
          <a:prstGeom prst="rect">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0" name="Rectangle 19"/>
          <p:cNvSpPr/>
          <p:nvPr/>
        </p:nvSpPr>
        <p:spPr>
          <a:xfrm>
            <a:off x="868363" y="4102100"/>
            <a:ext cx="1895475" cy="476250"/>
          </a:xfrm>
          <a:prstGeom prst="rect">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1" name="Rectangle 20"/>
          <p:cNvSpPr/>
          <p:nvPr/>
        </p:nvSpPr>
        <p:spPr>
          <a:xfrm>
            <a:off x="450850" y="2505075"/>
            <a:ext cx="2530475" cy="923925"/>
          </a:xfrm>
          <a:prstGeom prst="rect">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2" name="Rectangle 21"/>
          <p:cNvSpPr/>
          <p:nvPr/>
        </p:nvSpPr>
        <p:spPr>
          <a:xfrm>
            <a:off x="185738" y="1404938"/>
            <a:ext cx="1060450" cy="476250"/>
          </a:xfrm>
          <a:prstGeom prst="rect">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0"/>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from="(-#ppt_w/2)" to="(#ppt_x)" calcmode="lin" valueType="num">
                                      <p:cBhvr>
                                        <p:cTn id="42" dur="600" fill="hold">
                                          <p:stCondLst>
                                            <p:cond delay="0"/>
                                          </p:stCondLst>
                                        </p:cTn>
                                        <p:tgtEl>
                                          <p:spTgt spid="8"/>
                                        </p:tgtEl>
                                        <p:attrNameLst>
                                          <p:attrName>ppt_x</p:attrName>
                                        </p:attrNameLst>
                                      </p:cBhvr>
                                    </p:anim>
                                    <p:anim from="0" to="-1.0" calcmode="lin" valueType="num">
                                      <p:cBhvr>
                                        <p:cTn id="43" dur="200" decel="50000" autoRev="1" fill="hold">
                                          <p:stCondLst>
                                            <p:cond delay="600"/>
                                          </p:stCondLst>
                                        </p:cTn>
                                        <p:tgtEl>
                                          <p:spTgt spid="8"/>
                                        </p:tgtEl>
                                        <p:attrNameLst>
                                          <p:attrName>xshear</p:attrName>
                                        </p:attrNameLst>
                                      </p:cBhvr>
                                    </p:anim>
                                    <p:animScale>
                                      <p:cBhvr>
                                        <p:cTn id="44" dur="200" decel="100000" autoRev="1" fill="hold">
                                          <p:stCondLst>
                                            <p:cond delay="600"/>
                                          </p:stCondLst>
                                        </p:cTn>
                                        <p:tgtEl>
                                          <p:spTgt spid="8"/>
                                        </p:tgtEl>
                                      </p:cBhvr>
                                      <p:from x="100000" y="100000"/>
                                      <p:to x="80000" y="100000"/>
                                    </p:animScale>
                                    <p:anim by="(#ppt_h/3+#ppt_w*0.1)" calcmode="lin" valueType="num">
                                      <p:cBhvr additive="sum">
                                        <p:cTn id="45" dur="200" decel="100000" autoRev="1" fill="hold">
                                          <p:stCondLst>
                                            <p:cond delay="600"/>
                                          </p:stCondLst>
                                        </p:cTn>
                                        <p:tgtEl>
                                          <p:spTgt spid="8"/>
                                        </p:tgtEl>
                                        <p:attrNameLst>
                                          <p:attrName>ppt_x</p:attrName>
                                        </p:attrNameLst>
                                      </p:cBhvr>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2000"/>
                                        <p:tgtEl>
                                          <p:spTgt spid="8"/>
                                        </p:tgtEl>
                                      </p:cBhvr>
                                    </p:animEffect>
                                    <p:set>
                                      <p:cBhvr>
                                        <p:cTn id="50" dur="1" fill="hold">
                                          <p:stCondLst>
                                            <p:cond delay="1999"/>
                                          </p:stCondLst>
                                        </p:cTn>
                                        <p:tgtEl>
                                          <p:spTgt spid="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3"/>
                                        </p:tgtEl>
                                      </p:cBhvr>
                                    </p:animEffect>
                                    <p:set>
                                      <p:cBhvr>
                                        <p:cTn id="53" dur="1" fill="hold">
                                          <p:stCondLst>
                                            <p:cond delay="1999"/>
                                          </p:stCondLst>
                                        </p:cTn>
                                        <p:tgtEl>
                                          <p:spTgt spid="3"/>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20" grpId="0" animBg="1"/>
      <p:bldP spid="20" grpId="1" animBg="1"/>
      <p:bldP spid="21" grpId="0" animBg="1"/>
      <p:bldP spid="21" grpId="1" animBg="1"/>
      <p:bldP spid="22" grpId="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1"/>
          <p:cNvSpPr txBox="1">
            <a:spLocks noChangeArrowheads="1"/>
          </p:cNvSpPr>
          <p:nvPr/>
        </p:nvSpPr>
        <p:spPr bwMode="auto">
          <a:xfrm>
            <a:off x="0" y="2828925"/>
            <a:ext cx="4572000" cy="1200150"/>
          </a:xfrm>
          <a:prstGeom prst="rect">
            <a:avLst/>
          </a:prstGeom>
          <a:solidFill>
            <a:schemeClr val="tx1"/>
          </a:solidFill>
          <a:ln w="9525">
            <a:noFill/>
            <a:miter lim="800000"/>
            <a:headEnd/>
            <a:tailEnd/>
          </a:ln>
        </p:spPr>
        <p:txBody>
          <a:bodyPr>
            <a:spAutoFit/>
          </a:bodyPr>
          <a:lstStyle/>
          <a:p>
            <a:pPr marL="225425" indent="-225425" algn="ctr">
              <a:spcAft>
                <a:spcPts val="1200"/>
              </a:spcAft>
            </a:pPr>
            <a:r>
              <a:rPr lang="en-US" sz="7200" b="1" dirty="0">
                <a:solidFill>
                  <a:schemeClr val="bg1"/>
                </a:solidFill>
                <a:latin typeface="Corbel" pitchFamily="34" charset="0"/>
              </a:rPr>
              <a:t>Tablelands</a:t>
            </a:r>
          </a:p>
        </p:txBody>
      </p:sp>
      <p:sp>
        <p:nvSpPr>
          <p:cNvPr id="69635"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52AF625F-0A0F-4F87-890A-EFB5822B7D9F}" type="slidenum">
              <a:rPr lang="en-US" sz="1200" b="1" smtClean="0">
                <a:solidFill>
                  <a:schemeClr val="tx1"/>
                </a:solidFill>
                <a:latin typeface="Calibri" pitchFamily="34" charset="0"/>
              </a:rPr>
              <a:pPr fontAlgn="base">
                <a:spcBef>
                  <a:spcPct val="0"/>
                </a:spcBef>
                <a:spcAft>
                  <a:spcPct val="0"/>
                </a:spcAft>
                <a:defRPr/>
              </a:pPr>
              <a:t>43</a:t>
            </a:fld>
            <a:endParaRPr lang="en-US" sz="1200" b="1" dirty="0">
              <a:solidFill>
                <a:schemeClr val="tx1"/>
              </a:solidFill>
              <a:latin typeface="Calibri" pitchFamily="34" charset="0"/>
            </a:endParaRPr>
          </a:p>
        </p:txBody>
      </p:sp>
      <p:pic>
        <p:nvPicPr>
          <p:cNvPr id="4" name="Picture 2" descr="Map of Connecticut"/>
          <p:cNvPicPr>
            <a:picLocks noChangeAspect="1" noChangeArrowheads="1"/>
          </p:cNvPicPr>
          <p:nvPr/>
        </p:nvPicPr>
        <p:blipFill>
          <a:blip r:embed="rId2" cstate="print"/>
          <a:stretch>
            <a:fillRect/>
          </a:stretch>
        </p:blipFill>
        <p:spPr bwMode="auto">
          <a:xfrm>
            <a:off x="4570413" y="1046163"/>
            <a:ext cx="4573587" cy="5348287"/>
          </a:xfrm>
          <a:prstGeom prst="rect">
            <a:avLst/>
          </a:prstGeom>
          <a:noFill/>
          <a:effectLst>
            <a:outerShdw blurRad="50800" dist="38100" dir="2700000" algn="tl" rotWithShape="0">
              <a:prstClr val="black">
                <a:alpha val="40000"/>
              </a:prstClr>
            </a:outerShdw>
          </a:effectLst>
        </p:spPr>
      </p:pic>
      <p:sp>
        <p:nvSpPr>
          <p:cNvPr id="5" name="Oval 4"/>
          <p:cNvSpPr/>
          <p:nvPr/>
        </p:nvSpPr>
        <p:spPr>
          <a:xfrm>
            <a:off x="5287963" y="4121150"/>
            <a:ext cx="92075" cy="106363"/>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File:NLW GrosMorne1 tango7174.jpg"/>
          <p:cNvPicPr>
            <a:picLocks noChangeAspect="1" noChangeArrowheads="1"/>
          </p:cNvPicPr>
          <p:nvPr/>
        </p:nvPicPr>
        <p:blipFill>
          <a:blip r:embed="rId3" cstate="print"/>
          <a:srcRect/>
          <a:stretch>
            <a:fillRect/>
          </a:stretch>
        </p:blipFill>
        <p:spPr bwMode="auto">
          <a:xfrm>
            <a:off x="0" y="1525588"/>
            <a:ext cx="9144000" cy="3806825"/>
          </a:xfrm>
          <a:prstGeom prst="rect">
            <a:avLst/>
          </a:prstGeom>
          <a:noFill/>
          <a:ln w="9525">
            <a:noFill/>
            <a:miter lim="800000"/>
            <a:headEnd/>
            <a:tailEnd/>
          </a:ln>
        </p:spPr>
      </p:pic>
      <p:sp>
        <p:nvSpPr>
          <p:cNvPr id="70659" name="TextBox 1"/>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GMNP – THE SIZE OF TABLELANDS…</a:t>
            </a:r>
          </a:p>
        </p:txBody>
      </p:sp>
      <p:pic>
        <p:nvPicPr>
          <p:cNvPr id="88066" name="Picture 2" descr="File:NLW GrosMorne2 tango7174.jpg"/>
          <p:cNvPicPr>
            <a:picLocks noChangeAspect="1" noChangeArrowheads="1"/>
          </p:cNvPicPr>
          <p:nvPr/>
        </p:nvPicPr>
        <p:blipFill>
          <a:blip r:embed="rId4" cstate="print"/>
          <a:srcRect/>
          <a:stretch>
            <a:fillRect/>
          </a:stretch>
        </p:blipFill>
        <p:spPr bwMode="auto">
          <a:xfrm>
            <a:off x="0" y="2166938"/>
            <a:ext cx="9144000" cy="2536825"/>
          </a:xfrm>
          <a:prstGeom prst="rect">
            <a:avLst/>
          </a:prstGeom>
          <a:noFill/>
          <a:ln w="9525">
            <a:noFill/>
            <a:miter lim="800000"/>
            <a:headEnd/>
            <a:tailEnd/>
          </a:ln>
        </p:spPr>
      </p:pic>
      <p:sp>
        <p:nvSpPr>
          <p:cNvPr id="70661"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172891A0-450D-4A0F-BFD9-54AF7954574A}" type="slidenum">
              <a:rPr lang="en-US" sz="1200" b="1" smtClean="0">
                <a:solidFill>
                  <a:schemeClr val="tx1"/>
                </a:solidFill>
                <a:latin typeface="Calibri" pitchFamily="34" charset="0"/>
              </a:rPr>
              <a:pPr fontAlgn="base">
                <a:spcBef>
                  <a:spcPct val="0"/>
                </a:spcBef>
                <a:spcAft>
                  <a:spcPct val="0"/>
                </a:spcAft>
                <a:defRPr/>
              </a:pPr>
              <a:t>44</a:t>
            </a:fld>
            <a:endParaRPr lang="en-US" sz="1200" b="1" dirty="0">
              <a:solidFill>
                <a:schemeClr val="tx1"/>
              </a:solidFill>
              <a:latin typeface="Calibri" pitchFamily="34" charset="0"/>
            </a:endParaRPr>
          </a:p>
        </p:txBody>
      </p:sp>
      <p:pic>
        <p:nvPicPr>
          <p:cNvPr id="50177" name="Picture 1"/>
          <p:cNvPicPr>
            <a:picLocks noChangeAspect="1" noChangeArrowheads="1"/>
          </p:cNvPicPr>
          <p:nvPr/>
        </p:nvPicPr>
        <p:blipFill>
          <a:blip r:embed="rId5" cstate="print"/>
          <a:srcRect/>
          <a:stretch>
            <a:fillRect/>
          </a:stretch>
        </p:blipFill>
        <p:spPr bwMode="auto">
          <a:xfrm>
            <a:off x="1377950" y="847725"/>
            <a:ext cx="6388100" cy="6010275"/>
          </a:xfrm>
          <a:prstGeom prst="rect">
            <a:avLst/>
          </a:prstGeom>
          <a:noFill/>
          <a:ln w="38100">
            <a:solidFill>
              <a:schemeClr val="bg1"/>
            </a:solidFill>
            <a:miter lim="800000"/>
            <a:headEnd/>
            <a:tailEnd/>
          </a:ln>
        </p:spPr>
      </p:pic>
      <p:grpSp>
        <p:nvGrpSpPr>
          <p:cNvPr id="2" name="Group 36"/>
          <p:cNvGrpSpPr>
            <a:grpSpLocks/>
          </p:cNvGrpSpPr>
          <p:nvPr/>
        </p:nvGrpSpPr>
        <p:grpSpPr bwMode="auto">
          <a:xfrm>
            <a:off x="0" y="825500"/>
            <a:ext cx="9144000" cy="6032500"/>
            <a:chOff x="165100" y="1562100"/>
            <a:chExt cx="9144000" cy="6032500"/>
          </a:xfrm>
        </p:grpSpPr>
        <p:pic>
          <p:nvPicPr>
            <p:cNvPr id="70674" name="Picture 2"/>
            <p:cNvPicPr>
              <a:picLocks noChangeAspect="1" noChangeArrowheads="1"/>
            </p:cNvPicPr>
            <p:nvPr/>
          </p:nvPicPr>
          <p:blipFill>
            <a:blip r:embed="rId6" cstate="print"/>
            <a:srcRect/>
            <a:stretch>
              <a:fillRect/>
            </a:stretch>
          </p:blipFill>
          <p:spPr bwMode="auto">
            <a:xfrm>
              <a:off x="165100" y="1562100"/>
              <a:ext cx="9144000" cy="6032500"/>
            </a:xfrm>
            <a:prstGeom prst="rect">
              <a:avLst/>
            </a:prstGeom>
            <a:noFill/>
            <a:ln w="38100">
              <a:solidFill>
                <a:schemeClr val="tx1"/>
              </a:solidFill>
              <a:miter lim="800000"/>
              <a:headEnd/>
              <a:tailEnd/>
            </a:ln>
          </p:spPr>
        </p:pic>
        <p:sp>
          <p:nvSpPr>
            <p:cNvPr id="30" name="Freeform 29"/>
            <p:cNvSpPr/>
            <p:nvPr/>
          </p:nvSpPr>
          <p:spPr>
            <a:xfrm>
              <a:off x="1636713" y="3073400"/>
              <a:ext cx="7329487" cy="3060700"/>
            </a:xfrm>
            <a:custGeom>
              <a:avLst/>
              <a:gdLst>
                <a:gd name="connsiteX0" fmla="*/ 7329302 w 7329302"/>
                <a:gd name="connsiteY0" fmla="*/ 1739900 h 3060700"/>
                <a:gd name="connsiteX1" fmla="*/ 7126102 w 7329302"/>
                <a:gd name="connsiteY1" fmla="*/ 1460500 h 3060700"/>
                <a:gd name="connsiteX2" fmla="*/ 6021202 w 7329302"/>
                <a:gd name="connsiteY2" fmla="*/ 762000 h 3060700"/>
                <a:gd name="connsiteX3" fmla="*/ 5271902 w 7329302"/>
                <a:gd name="connsiteY3" fmla="*/ 482600 h 3060700"/>
                <a:gd name="connsiteX4" fmla="*/ 4255902 w 7329302"/>
                <a:gd name="connsiteY4" fmla="*/ 0 h 3060700"/>
                <a:gd name="connsiteX5" fmla="*/ 3963802 w 7329302"/>
                <a:gd name="connsiteY5" fmla="*/ 38100 h 3060700"/>
                <a:gd name="connsiteX6" fmla="*/ 3595502 w 7329302"/>
                <a:gd name="connsiteY6" fmla="*/ 152400 h 3060700"/>
                <a:gd name="connsiteX7" fmla="*/ 2439802 w 7329302"/>
                <a:gd name="connsiteY7" fmla="*/ 381000 h 3060700"/>
                <a:gd name="connsiteX8" fmla="*/ 2046102 w 7329302"/>
                <a:gd name="connsiteY8" fmla="*/ 495300 h 3060700"/>
                <a:gd name="connsiteX9" fmla="*/ 1906402 w 7329302"/>
                <a:gd name="connsiteY9" fmla="*/ 533400 h 3060700"/>
                <a:gd name="connsiteX10" fmla="*/ 903102 w 7329302"/>
                <a:gd name="connsiteY10" fmla="*/ 838200 h 3060700"/>
                <a:gd name="connsiteX11" fmla="*/ 331602 w 7329302"/>
                <a:gd name="connsiteY11" fmla="*/ 1206500 h 3060700"/>
                <a:gd name="connsiteX12" fmla="*/ 14102 w 7329302"/>
                <a:gd name="connsiteY12" fmla="*/ 1790700 h 3060700"/>
                <a:gd name="connsiteX13" fmla="*/ 1402 w 7329302"/>
                <a:gd name="connsiteY13" fmla="*/ 1943100 h 3060700"/>
                <a:gd name="connsiteX14" fmla="*/ 382402 w 7329302"/>
                <a:gd name="connsiteY14" fmla="*/ 2311400 h 3060700"/>
                <a:gd name="connsiteX15" fmla="*/ 801502 w 7329302"/>
                <a:gd name="connsiteY15" fmla="*/ 2971800 h 3060700"/>
                <a:gd name="connsiteX16" fmla="*/ 1855602 w 7329302"/>
                <a:gd name="connsiteY16" fmla="*/ 3060700 h 3060700"/>
                <a:gd name="connsiteX17" fmla="*/ 3049402 w 7329302"/>
                <a:gd name="connsiteY17" fmla="*/ 3035300 h 3060700"/>
                <a:gd name="connsiteX18" fmla="*/ 3176402 w 7329302"/>
                <a:gd name="connsiteY18" fmla="*/ 3022600 h 3060700"/>
                <a:gd name="connsiteX19" fmla="*/ 4141602 w 7329302"/>
                <a:gd name="connsiteY19" fmla="*/ 2921000 h 3060700"/>
                <a:gd name="connsiteX20" fmla="*/ 5360802 w 7329302"/>
                <a:gd name="connsiteY20" fmla="*/ 2971800 h 3060700"/>
                <a:gd name="connsiteX21" fmla="*/ 6148202 w 7329302"/>
                <a:gd name="connsiteY21" fmla="*/ 2933700 h 3060700"/>
                <a:gd name="connsiteX22" fmla="*/ 6808602 w 7329302"/>
                <a:gd name="connsiteY22" fmla="*/ 2819400 h 3060700"/>
                <a:gd name="connsiteX23" fmla="*/ 7202302 w 7329302"/>
                <a:gd name="connsiteY23" fmla="*/ 2514600 h 3060700"/>
                <a:gd name="connsiteX24" fmla="*/ 7329302 w 7329302"/>
                <a:gd name="connsiteY24" fmla="*/ 173990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29302" h="3060700">
                  <a:moveTo>
                    <a:pt x="7329302" y="1739900"/>
                  </a:moveTo>
                  <a:lnTo>
                    <a:pt x="7126102" y="1460500"/>
                  </a:lnTo>
                  <a:lnTo>
                    <a:pt x="6021202" y="762000"/>
                  </a:lnTo>
                  <a:lnTo>
                    <a:pt x="5271902" y="482600"/>
                  </a:lnTo>
                  <a:lnTo>
                    <a:pt x="4255902" y="0"/>
                  </a:lnTo>
                  <a:lnTo>
                    <a:pt x="3963802" y="38100"/>
                  </a:lnTo>
                  <a:lnTo>
                    <a:pt x="3595502" y="152400"/>
                  </a:lnTo>
                  <a:lnTo>
                    <a:pt x="2439802" y="381000"/>
                  </a:lnTo>
                  <a:lnTo>
                    <a:pt x="2046102" y="495300"/>
                  </a:lnTo>
                  <a:cubicBezTo>
                    <a:pt x="1922561" y="522753"/>
                    <a:pt x="1966711" y="503246"/>
                    <a:pt x="1906402" y="533400"/>
                  </a:cubicBezTo>
                  <a:lnTo>
                    <a:pt x="903102" y="838200"/>
                  </a:lnTo>
                  <a:lnTo>
                    <a:pt x="331602" y="1206500"/>
                  </a:lnTo>
                  <a:lnTo>
                    <a:pt x="14102" y="1790700"/>
                  </a:lnTo>
                  <a:cubicBezTo>
                    <a:pt x="0" y="1917622"/>
                    <a:pt x="1402" y="1866666"/>
                    <a:pt x="1402" y="1943100"/>
                  </a:cubicBezTo>
                  <a:lnTo>
                    <a:pt x="382402" y="2311400"/>
                  </a:lnTo>
                  <a:lnTo>
                    <a:pt x="801502" y="2971800"/>
                  </a:lnTo>
                  <a:lnTo>
                    <a:pt x="1855602" y="3060700"/>
                  </a:lnTo>
                  <a:lnTo>
                    <a:pt x="3049402" y="3035300"/>
                  </a:lnTo>
                  <a:lnTo>
                    <a:pt x="3176402" y="3022600"/>
                  </a:lnTo>
                  <a:lnTo>
                    <a:pt x="4141602" y="2921000"/>
                  </a:lnTo>
                  <a:lnTo>
                    <a:pt x="5360802" y="2971800"/>
                  </a:lnTo>
                  <a:lnTo>
                    <a:pt x="6148202" y="2933700"/>
                  </a:lnTo>
                  <a:lnTo>
                    <a:pt x="6808602" y="2819400"/>
                  </a:lnTo>
                  <a:lnTo>
                    <a:pt x="7202302" y="2514600"/>
                  </a:lnTo>
                  <a:lnTo>
                    <a:pt x="7329302" y="1739900"/>
                  </a:lnTo>
                  <a:close/>
                </a:path>
              </a:pathLst>
            </a:custGeom>
            <a:ln w="76200">
              <a:solidFill>
                <a:schemeClr val="accent4">
                  <a:lumMod val="75000"/>
                </a:schemeClr>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3" name="Group 32"/>
            <p:cNvGrpSpPr>
              <a:grpSpLocks/>
            </p:cNvGrpSpPr>
            <p:nvPr/>
          </p:nvGrpSpPr>
          <p:grpSpPr bwMode="auto">
            <a:xfrm>
              <a:off x="1778000" y="3175000"/>
              <a:ext cx="7073900" cy="2653776"/>
              <a:chOff x="1778000" y="3175000"/>
              <a:chExt cx="7073900" cy="2653776"/>
            </a:xfrm>
          </p:grpSpPr>
          <p:cxnSp>
            <p:nvCxnSpPr>
              <p:cNvPr id="22" name="Straight Arrow Connector 21"/>
              <p:cNvCxnSpPr/>
              <p:nvPr/>
            </p:nvCxnSpPr>
            <p:spPr>
              <a:xfrm flipV="1">
                <a:off x="1778000" y="4927600"/>
                <a:ext cx="7073900" cy="76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5203825" y="3698875"/>
                <a:ext cx="2654300" cy="160655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679" name="TextBox 26"/>
              <p:cNvSpPr txBox="1">
                <a:spLocks noChangeArrowheads="1"/>
              </p:cNvSpPr>
              <p:nvPr/>
            </p:nvSpPr>
            <p:spPr bwMode="auto">
              <a:xfrm>
                <a:off x="3149988" y="4393005"/>
                <a:ext cx="1177193" cy="539461"/>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9 mi</a:t>
                </a:r>
              </a:p>
            </p:txBody>
          </p:sp>
          <p:sp>
            <p:nvSpPr>
              <p:cNvPr id="70680" name="TextBox 27"/>
              <p:cNvSpPr txBox="1">
                <a:spLocks noChangeArrowheads="1"/>
              </p:cNvSpPr>
              <p:nvPr/>
            </p:nvSpPr>
            <p:spPr bwMode="auto">
              <a:xfrm rot="3481166">
                <a:off x="6075789" y="3793805"/>
                <a:ext cx="1157528" cy="548626"/>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6 mi</a:t>
                </a:r>
              </a:p>
            </p:txBody>
          </p:sp>
        </p:grpSp>
      </p:grpSp>
      <p:grpSp>
        <p:nvGrpSpPr>
          <p:cNvPr id="4" name="Group 22"/>
          <p:cNvGrpSpPr>
            <a:grpSpLocks/>
          </p:cNvGrpSpPr>
          <p:nvPr/>
        </p:nvGrpSpPr>
        <p:grpSpPr bwMode="auto">
          <a:xfrm>
            <a:off x="741363" y="863600"/>
            <a:ext cx="7661275" cy="5964238"/>
            <a:chOff x="742121" y="892998"/>
            <a:chExt cx="7659757" cy="5965002"/>
          </a:xfrm>
        </p:grpSpPr>
        <p:pic>
          <p:nvPicPr>
            <p:cNvPr id="70665" name="Picture 2" descr="D:\Personal Interests (BU 080616)\Academic (BU 080410)\Senior U\Geology\2011 Fall_Appalachians\Canada Geology\NL\Geologic History\Tablelands.jpg"/>
            <p:cNvPicPr>
              <a:picLocks noChangeAspect="1" noChangeArrowheads="1"/>
            </p:cNvPicPr>
            <p:nvPr/>
          </p:nvPicPr>
          <p:blipFill>
            <a:blip r:embed="rId7" cstate="print"/>
            <a:srcRect/>
            <a:stretch>
              <a:fillRect/>
            </a:stretch>
          </p:blipFill>
          <p:spPr bwMode="auto">
            <a:xfrm>
              <a:off x="742121" y="892998"/>
              <a:ext cx="7659757" cy="5965002"/>
            </a:xfrm>
            <a:prstGeom prst="rect">
              <a:avLst/>
            </a:prstGeom>
            <a:noFill/>
            <a:ln w="9525">
              <a:noFill/>
              <a:miter lim="800000"/>
              <a:headEnd/>
              <a:tailEnd/>
            </a:ln>
          </p:spPr>
        </p:pic>
        <p:cxnSp>
          <p:nvCxnSpPr>
            <p:cNvPr id="8" name="Straight Connector 7"/>
            <p:cNvCxnSpPr/>
            <p:nvPr/>
          </p:nvCxnSpPr>
          <p:spPr>
            <a:xfrm flipV="1">
              <a:off x="6467098" y="2531508"/>
              <a:ext cx="1484019" cy="12702"/>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949749" y="2737909"/>
              <a:ext cx="2802970" cy="25403"/>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976732" y="3034810"/>
              <a:ext cx="741215" cy="6351"/>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400437" y="3023696"/>
              <a:ext cx="1941128" cy="15877"/>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989429" y="3244387"/>
              <a:ext cx="3095012" cy="28579"/>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035457" y="3495244"/>
              <a:ext cx="3095012" cy="2699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989429" y="3744513"/>
              <a:ext cx="2869631" cy="25403"/>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771911" y="5962535"/>
              <a:ext cx="2245868" cy="2064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1000"/>
                                        <p:tgtEl>
                                          <p:spTgt spid="880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8068"/>
                                        </p:tgtEl>
                                      </p:cBhvr>
                                    </p:animEffect>
                                    <p:set>
                                      <p:cBhvr>
                                        <p:cTn id="12" dur="1" fill="hold">
                                          <p:stCondLst>
                                            <p:cond delay="499"/>
                                          </p:stCondLst>
                                        </p:cTn>
                                        <p:tgtEl>
                                          <p:spTgt spid="8806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8066"/>
                                        </p:tgtEl>
                                        <p:attrNameLst>
                                          <p:attrName>style.visibility</p:attrName>
                                        </p:attrNameLst>
                                      </p:cBhvr>
                                      <p:to>
                                        <p:strVal val="visible"/>
                                      </p:to>
                                    </p:set>
                                    <p:animEffect transition="in" filter="fade">
                                      <p:cBhvr>
                                        <p:cTn id="15" dur="1000"/>
                                        <p:tgtEl>
                                          <p:spTgt spid="880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88066"/>
                                        </p:tgtEl>
                                      </p:cBhvr>
                                    </p:animEffect>
                                    <p:set>
                                      <p:cBhvr>
                                        <p:cTn id="20" dur="1" fill="hold">
                                          <p:stCondLst>
                                            <p:cond delay="1999"/>
                                          </p:stCondLst>
                                        </p:cTn>
                                        <p:tgtEl>
                                          <p:spTgt spid="8806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0177"/>
                                        </p:tgtEl>
                                        <p:attrNameLst>
                                          <p:attrName>style.visibility</p:attrName>
                                        </p:attrNameLst>
                                      </p:cBhvr>
                                      <p:to>
                                        <p:strVal val="visible"/>
                                      </p:to>
                                    </p:set>
                                    <p:animEffect transition="in" filter="fade">
                                      <p:cBhvr>
                                        <p:cTn id="23" dur="1000"/>
                                        <p:tgtEl>
                                          <p:spTgt spid="501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1"/>
          <p:cNvSpPr txBox="1">
            <a:spLocks noChangeArrowheads="1"/>
          </p:cNvSpPr>
          <p:nvPr/>
        </p:nvSpPr>
        <p:spPr bwMode="auto">
          <a:xfrm>
            <a:off x="0" y="1720850"/>
            <a:ext cx="4572000" cy="3416300"/>
          </a:xfrm>
          <a:prstGeom prst="rect">
            <a:avLst/>
          </a:prstGeom>
          <a:solidFill>
            <a:schemeClr val="tx1"/>
          </a:solidFill>
          <a:ln w="9525">
            <a:noFill/>
            <a:miter lim="800000"/>
            <a:headEnd/>
            <a:tailEnd/>
          </a:ln>
        </p:spPr>
        <p:txBody>
          <a:bodyPr>
            <a:spAutoFit/>
          </a:bodyPr>
          <a:lstStyle/>
          <a:p>
            <a:pPr marL="225425" indent="-225425" algn="ctr">
              <a:spcAft>
                <a:spcPts val="1200"/>
              </a:spcAft>
            </a:pPr>
            <a:r>
              <a:rPr lang="en-US" sz="7200" b="1" dirty="0">
                <a:solidFill>
                  <a:schemeClr val="bg1"/>
                </a:solidFill>
                <a:latin typeface="Corbel" pitchFamily="34" charset="0"/>
              </a:rPr>
              <a:t>Western Brook Pond</a:t>
            </a:r>
          </a:p>
        </p:txBody>
      </p:sp>
      <p:sp>
        <p:nvSpPr>
          <p:cNvPr id="73731"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4A712C74-5A4E-4EB0-A0E9-572D48AF2DA2}" type="slidenum">
              <a:rPr lang="en-US" sz="1200" b="1" smtClean="0">
                <a:solidFill>
                  <a:schemeClr val="tx1"/>
                </a:solidFill>
                <a:latin typeface="Calibri" pitchFamily="34" charset="0"/>
              </a:rPr>
              <a:pPr fontAlgn="base">
                <a:spcBef>
                  <a:spcPct val="0"/>
                </a:spcBef>
                <a:spcAft>
                  <a:spcPct val="0"/>
                </a:spcAft>
                <a:defRPr/>
              </a:pPr>
              <a:t>45</a:t>
            </a:fld>
            <a:endParaRPr lang="en-US" sz="1200" b="1" dirty="0">
              <a:solidFill>
                <a:schemeClr val="tx1"/>
              </a:solidFill>
              <a:latin typeface="Calibri" pitchFamily="34" charset="0"/>
            </a:endParaRPr>
          </a:p>
        </p:txBody>
      </p:sp>
      <p:pic>
        <p:nvPicPr>
          <p:cNvPr id="4" name="Picture 2" descr="Map of Connecticut"/>
          <p:cNvPicPr>
            <a:picLocks noChangeAspect="1" noChangeArrowheads="1"/>
          </p:cNvPicPr>
          <p:nvPr/>
        </p:nvPicPr>
        <p:blipFill>
          <a:blip r:embed="rId2" cstate="print"/>
          <a:stretch>
            <a:fillRect/>
          </a:stretch>
        </p:blipFill>
        <p:spPr bwMode="auto">
          <a:xfrm>
            <a:off x="4570413" y="1046163"/>
            <a:ext cx="4573587" cy="5348287"/>
          </a:xfrm>
          <a:prstGeom prst="rect">
            <a:avLst/>
          </a:prstGeom>
          <a:noFill/>
          <a:effectLst>
            <a:outerShdw blurRad="50800" dist="38100" dir="2700000" algn="tl" rotWithShape="0">
              <a:prstClr val="black">
                <a:alpha val="40000"/>
              </a:prstClr>
            </a:outerShdw>
          </a:effectLst>
        </p:spPr>
      </p:pic>
      <p:sp>
        <p:nvSpPr>
          <p:cNvPr id="5" name="Oval 4"/>
          <p:cNvSpPr/>
          <p:nvPr/>
        </p:nvSpPr>
        <p:spPr>
          <a:xfrm>
            <a:off x="5538788" y="3590925"/>
            <a:ext cx="93662" cy="106363"/>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395538" y="831850"/>
            <a:ext cx="4352925" cy="6026150"/>
          </a:xfrm>
          <a:prstGeom prst="rect">
            <a:avLst/>
          </a:prstGeom>
          <a:noFill/>
          <a:ln w="9525">
            <a:noFill/>
            <a:miter lim="800000"/>
            <a:headEnd/>
            <a:tailEnd/>
          </a:ln>
        </p:spPr>
      </p:pic>
      <p:sp>
        <p:nvSpPr>
          <p:cNvPr id="3" name="Oval 2"/>
          <p:cNvSpPr/>
          <p:nvPr/>
        </p:nvSpPr>
        <p:spPr>
          <a:xfrm>
            <a:off x="4745038" y="2995613"/>
            <a:ext cx="92075" cy="104775"/>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74756" name="TextBox 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WESTERN BROOK POND</a:t>
            </a:r>
          </a:p>
        </p:txBody>
      </p:sp>
      <p:sp>
        <p:nvSpPr>
          <p:cNvPr id="74757" name="TextBox 4"/>
          <p:cNvSpPr txBox="1">
            <a:spLocks noChangeArrowheads="1"/>
          </p:cNvSpPr>
          <p:nvPr/>
        </p:nvSpPr>
        <p:spPr bwMode="auto">
          <a:xfrm>
            <a:off x="4572000" y="6396038"/>
            <a:ext cx="2206625" cy="461962"/>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Gros Morne NP</a:t>
            </a:r>
          </a:p>
        </p:txBody>
      </p:sp>
      <p:sp>
        <p:nvSpPr>
          <p:cNvPr id="6" name="TextBox 5"/>
          <p:cNvSpPr txBox="1">
            <a:spLocks noChangeArrowheads="1"/>
          </p:cNvSpPr>
          <p:nvPr/>
        </p:nvSpPr>
        <p:spPr bwMode="auto">
          <a:xfrm>
            <a:off x="5076825" y="2967038"/>
            <a:ext cx="2806700" cy="461962"/>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Western Brook Pond</a:t>
            </a:r>
          </a:p>
        </p:txBody>
      </p:sp>
      <p:sp>
        <p:nvSpPr>
          <p:cNvPr id="74759"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2598856-DB00-44DC-AB29-DA8634C86537}" type="slidenum">
              <a:rPr lang="en-US" sz="1200" b="1" smtClean="0">
                <a:solidFill>
                  <a:schemeClr val="tx1"/>
                </a:solidFill>
                <a:latin typeface="Calibri" pitchFamily="34" charset="0"/>
              </a:rPr>
              <a:pPr fontAlgn="base">
                <a:spcBef>
                  <a:spcPct val="0"/>
                </a:spcBef>
                <a:spcAft>
                  <a:spcPct val="0"/>
                </a:spcAft>
                <a:defRPr/>
              </a:pPr>
              <a:t>46</a:t>
            </a:fld>
            <a:endParaRPr lang="en-US" sz="1200" b="1" dirty="0">
              <a:solidFill>
                <a:schemeClr val="tx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0" y="1339850"/>
            <a:ext cx="9144000" cy="474345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rot="228296">
            <a:off x="-1211263" y="-352425"/>
            <a:ext cx="11412538" cy="7589838"/>
          </a:xfrm>
          <a:prstGeom prst="rect">
            <a:avLst/>
          </a:prstGeom>
          <a:noFill/>
          <a:ln w="9525">
            <a:noFill/>
            <a:miter lim="800000"/>
            <a:headEnd/>
            <a:tailEnd/>
          </a:ln>
        </p:spPr>
      </p:pic>
      <p:sp>
        <p:nvSpPr>
          <p:cNvPr id="75780"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81458030-435D-4E31-A2F8-A9265DA26849}" type="slidenum">
              <a:rPr lang="en-US" sz="1200" b="1" smtClean="0">
                <a:solidFill>
                  <a:schemeClr val="tx1"/>
                </a:solidFill>
                <a:latin typeface="Calibri" pitchFamily="34" charset="0"/>
              </a:rPr>
              <a:pPr fontAlgn="base">
                <a:spcBef>
                  <a:spcPct val="0"/>
                </a:spcBef>
                <a:spcAft>
                  <a:spcPct val="0"/>
                </a:spcAft>
                <a:defRPr/>
              </a:pPr>
              <a:t>47</a:t>
            </a:fld>
            <a:endParaRPr lang="en-US" sz="1200" b="1" dirty="0">
              <a:solidFill>
                <a:schemeClr val="tx1"/>
              </a:solidFill>
              <a:latin typeface="Calibri" pitchFamily="34" charset="0"/>
            </a:endParaRPr>
          </a:p>
        </p:txBody>
      </p:sp>
      <p:sp>
        <p:nvSpPr>
          <p:cNvPr id="5" name="TextBox 4"/>
          <p:cNvSpPr txBox="1">
            <a:spLocks noChangeArrowheads="1"/>
          </p:cNvSpPr>
          <p:nvPr/>
        </p:nvSpPr>
        <p:spPr bwMode="auto">
          <a:xfrm>
            <a:off x="4572000" y="750888"/>
            <a:ext cx="4572000" cy="2400657"/>
          </a:xfrm>
          <a:prstGeom prst="rect">
            <a:avLst/>
          </a:prstGeom>
          <a:solidFill>
            <a:schemeClr val="tx1"/>
          </a:solidFill>
          <a:ln w="9525">
            <a:noFill/>
            <a:miter lim="800000"/>
            <a:headEnd/>
            <a:tailEnd/>
          </a:ln>
        </p:spPr>
        <p:txBody>
          <a:bodyPr>
            <a:spAutoFit/>
          </a:bodyPr>
          <a:lstStyle/>
          <a:p>
            <a:pPr marL="225425" indent="-225425">
              <a:spcAft>
                <a:spcPts val="1200"/>
              </a:spcAft>
              <a:buFont typeface="Arial" charset="0"/>
              <a:buChar char="•"/>
            </a:pPr>
            <a:r>
              <a:rPr lang="en-US" sz="2800" b="1" dirty="0">
                <a:solidFill>
                  <a:srgbClr val="FF0000"/>
                </a:solidFill>
                <a:effectLst>
                  <a:outerShdw blurRad="50800" dist="50800" dir="2400000" algn="ctr" rotWithShape="0">
                    <a:schemeClr val="tx1"/>
                  </a:outerShdw>
                </a:effectLst>
              </a:rPr>
              <a:t>Glacial cut fjord </a:t>
            </a:r>
            <a:r>
              <a:rPr lang="en-US" sz="2400" b="1" dirty="0">
                <a:solidFill>
                  <a:schemeClr val="bg1"/>
                </a:solidFill>
                <a:latin typeface="Calibri" pitchFamily="34" charset="0"/>
              </a:rPr>
              <a:t>with granite </a:t>
            </a:r>
            <a:r>
              <a:rPr lang="en-US" sz="2800" b="1" dirty="0">
                <a:solidFill>
                  <a:srgbClr val="FF0000"/>
                </a:solidFill>
                <a:effectLst>
                  <a:outerShdw blurRad="50800" dist="50800" dir="2400000" algn="ctr" rotWithShape="0">
                    <a:schemeClr val="tx1"/>
                  </a:outerShdw>
                </a:effectLst>
              </a:rPr>
              <a:t>walls 2,200 high</a:t>
            </a:r>
            <a:r>
              <a:rPr lang="en-US" sz="2400" b="1" dirty="0">
                <a:solidFill>
                  <a:schemeClr val="bg1"/>
                </a:solidFill>
                <a:latin typeface="Calibri" pitchFamily="34" charset="0"/>
              </a:rPr>
              <a:t>; </a:t>
            </a:r>
            <a:r>
              <a:rPr lang="en-US" sz="2800" b="1" dirty="0">
                <a:solidFill>
                  <a:srgbClr val="FF0000"/>
                </a:solidFill>
                <a:effectLst>
                  <a:outerShdw blurRad="50800" dist="50800" dir="2400000" algn="ctr" rotWithShape="0">
                    <a:schemeClr val="tx1"/>
                  </a:outerShdw>
                </a:effectLst>
              </a:rPr>
              <a:t>water depth  540ft</a:t>
            </a:r>
          </a:p>
          <a:p>
            <a:pPr marL="225425" indent="-225425">
              <a:spcAft>
                <a:spcPts val="1200"/>
              </a:spcAft>
              <a:buFont typeface="Arial" charset="0"/>
              <a:buChar char="•"/>
            </a:pPr>
            <a:r>
              <a:rPr lang="en-US" sz="2400" b="1" dirty="0">
                <a:solidFill>
                  <a:schemeClr val="bg1"/>
                </a:solidFill>
                <a:latin typeface="Calibri" pitchFamily="34" charset="0"/>
              </a:rPr>
              <a:t>“Pond” is </a:t>
            </a:r>
            <a:r>
              <a:rPr lang="en-US" sz="2800" b="1" dirty="0">
                <a:solidFill>
                  <a:srgbClr val="FF0000"/>
                </a:solidFill>
                <a:effectLst>
                  <a:outerShdw blurRad="50800" dist="50800" dir="2400000" algn="ctr" rotWithShape="0">
                    <a:schemeClr val="tx1"/>
                  </a:outerShdw>
                </a:effectLst>
              </a:rPr>
              <a:t>9.6 miles long </a:t>
            </a:r>
            <a:r>
              <a:rPr lang="en-US" sz="2400" b="1" dirty="0">
                <a:solidFill>
                  <a:schemeClr val="bg1"/>
                </a:solidFill>
                <a:latin typeface="Calibri" pitchFamily="34" charset="0"/>
              </a:rPr>
              <a:t>x </a:t>
            </a:r>
            <a:r>
              <a:rPr lang="en-US" sz="2800" b="1" dirty="0">
                <a:solidFill>
                  <a:srgbClr val="FF0000"/>
                </a:solidFill>
                <a:effectLst>
                  <a:outerShdw blurRad="50800" dist="50800" dir="2400000" algn="ctr" rotWithShape="0">
                    <a:schemeClr val="tx1"/>
                  </a:outerShdw>
                </a:effectLst>
              </a:rPr>
              <a:t>1.2 miles wide</a:t>
            </a:r>
            <a:r>
              <a:rPr lang="en-US" sz="2400" b="1" dirty="0">
                <a:solidFill>
                  <a:schemeClr val="bg1"/>
                </a:solidFill>
                <a:latin typeface="Calibri" pitchFamily="34" charset="0"/>
              </a:rPr>
              <a:t> (at mouth of gorge)</a:t>
            </a:r>
          </a:p>
        </p:txBody>
      </p:sp>
      <p:sp>
        <p:nvSpPr>
          <p:cNvPr id="6" name="TextBox 5"/>
          <p:cNvSpPr txBox="1">
            <a:spLocks noChangeArrowheads="1"/>
          </p:cNvSpPr>
          <p:nvPr/>
        </p:nvSpPr>
        <p:spPr bwMode="auto">
          <a:xfrm>
            <a:off x="0" y="4687888"/>
            <a:ext cx="4572000" cy="2246769"/>
          </a:xfrm>
          <a:prstGeom prst="rect">
            <a:avLst/>
          </a:prstGeom>
          <a:solidFill>
            <a:schemeClr val="tx1"/>
          </a:solidFill>
          <a:ln w="9525">
            <a:noFill/>
            <a:miter lim="800000"/>
            <a:headEnd/>
            <a:tailEnd/>
          </a:ln>
        </p:spPr>
        <p:txBody>
          <a:bodyPr>
            <a:spAutoFit/>
          </a:bodyPr>
          <a:lstStyle/>
          <a:p>
            <a:pPr marL="225425" indent="-225425">
              <a:spcAft>
                <a:spcPts val="1200"/>
              </a:spcAft>
              <a:buFont typeface="Arial" charset="0"/>
              <a:buChar char="•"/>
            </a:pPr>
            <a:r>
              <a:rPr lang="en-US" sz="2400" b="1" dirty="0">
                <a:solidFill>
                  <a:schemeClr val="bg1"/>
                </a:solidFill>
                <a:latin typeface="Calibri" pitchFamily="34" charset="0"/>
              </a:rPr>
              <a:t>Once glaciers melted, </a:t>
            </a:r>
            <a:r>
              <a:rPr lang="en-US" sz="2800" b="1" dirty="0">
                <a:solidFill>
                  <a:srgbClr val="FF0000"/>
                </a:solidFill>
                <a:effectLst>
                  <a:outerShdw blurRad="50800" dist="50800" dir="2400000" algn="ctr" rotWithShape="0">
                    <a:schemeClr val="tx1"/>
                  </a:outerShdw>
                </a:effectLst>
              </a:rPr>
              <a:t>crust rose forming a ledge </a:t>
            </a:r>
            <a:r>
              <a:rPr lang="en-US" sz="2400" b="1" dirty="0">
                <a:solidFill>
                  <a:schemeClr val="bg1"/>
                </a:solidFill>
                <a:latin typeface="Calibri" pitchFamily="34" charset="0"/>
              </a:rPr>
              <a:t>at the front of the fjord; </a:t>
            </a:r>
            <a:r>
              <a:rPr lang="en-US" sz="2800" b="1" dirty="0">
                <a:solidFill>
                  <a:srgbClr val="FF0000"/>
                </a:solidFill>
                <a:effectLst>
                  <a:outerShdw blurRad="50800" dist="50800" dir="2400000" algn="ctr" rotWithShape="0">
                    <a:schemeClr val="tx1"/>
                  </a:outerShdw>
                </a:effectLst>
              </a:rPr>
              <a:t>1000’s of years of rain runoff purged fjord </a:t>
            </a:r>
            <a:r>
              <a:rPr lang="en-US" sz="2400" b="1" dirty="0">
                <a:solidFill>
                  <a:schemeClr val="bg1"/>
                </a:solidFill>
                <a:latin typeface="Calibri" pitchFamily="34" charset="0"/>
              </a:rPr>
              <a:t>; now only fresh water</a:t>
            </a:r>
          </a:p>
        </p:txBody>
      </p:sp>
      <p:sp>
        <p:nvSpPr>
          <p:cNvPr id="75783" name="TextBox 2"/>
          <p:cNvSpPr txBox="1">
            <a:spLocks noChangeArrowheads="1"/>
          </p:cNvSpPr>
          <p:nvPr/>
        </p:nvSpPr>
        <p:spPr bwMode="auto">
          <a:xfrm>
            <a:off x="0" y="52388"/>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WESTERN BROOK POND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childTnLst>
                                </p:cTn>
                              </p:par>
                              <p:par>
                                <p:cTn id="12" presetID="22" presetClass="entr" presetSubtype="8" fill="hold"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10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10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bg/>
                                          </p:spTgt>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7"/>
          <p:cNvPicPr>
            <a:picLocks noChangeAspect="1" noChangeArrowheads="1"/>
          </p:cNvPicPr>
          <p:nvPr/>
        </p:nvPicPr>
        <p:blipFill>
          <a:blip r:embed="rId2" cstate="print"/>
          <a:srcRect l="8807" t="9373" r="7275" b="1274"/>
          <a:stretch>
            <a:fillRect/>
          </a:stretch>
        </p:blipFill>
        <p:spPr bwMode="auto">
          <a:xfrm rot="228296">
            <a:off x="-227013" y="365125"/>
            <a:ext cx="9577388" cy="6781800"/>
          </a:xfrm>
          <a:prstGeom prst="rect">
            <a:avLst/>
          </a:prstGeom>
          <a:noFill/>
          <a:ln w="9525">
            <a:noFill/>
            <a:miter lim="800000"/>
            <a:headEnd/>
            <a:tailEnd/>
          </a:ln>
        </p:spPr>
      </p:pic>
      <p:sp>
        <p:nvSpPr>
          <p:cNvPr id="76803"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E98FD6B8-A78B-4F22-9A7A-C5482AB19281}" type="slidenum">
              <a:rPr lang="en-US" sz="1200" b="1" smtClean="0">
                <a:solidFill>
                  <a:schemeClr val="tx1"/>
                </a:solidFill>
                <a:latin typeface="Calibri" pitchFamily="34" charset="0"/>
              </a:rPr>
              <a:pPr fontAlgn="base">
                <a:spcBef>
                  <a:spcPct val="0"/>
                </a:spcBef>
                <a:spcAft>
                  <a:spcPct val="0"/>
                </a:spcAft>
                <a:defRPr/>
              </a:pPr>
              <a:t>48</a:t>
            </a:fld>
            <a:endParaRPr lang="en-US" sz="1200" b="1" dirty="0">
              <a:solidFill>
                <a:schemeClr val="tx1"/>
              </a:solidFill>
              <a:latin typeface="Calibri" pitchFamily="34" charset="0"/>
            </a:endParaRPr>
          </a:p>
        </p:txBody>
      </p:sp>
      <p:sp>
        <p:nvSpPr>
          <p:cNvPr id="76804" name="TextBox 2"/>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WESTERN BROOK POND</a:t>
            </a:r>
          </a:p>
        </p:txBody>
      </p:sp>
      <p:sp>
        <p:nvSpPr>
          <p:cNvPr id="10" name="Freeform 9"/>
          <p:cNvSpPr/>
          <p:nvPr/>
        </p:nvSpPr>
        <p:spPr>
          <a:xfrm>
            <a:off x="1092200" y="884238"/>
            <a:ext cx="2728913" cy="5818187"/>
          </a:xfrm>
          <a:custGeom>
            <a:avLst/>
            <a:gdLst>
              <a:gd name="connsiteX0" fmla="*/ 2729948 w 2729948"/>
              <a:gd name="connsiteY0" fmla="*/ 0 h 5817704"/>
              <a:gd name="connsiteX1" fmla="*/ 2729948 w 2729948"/>
              <a:gd name="connsiteY1" fmla="*/ 0 h 5817704"/>
              <a:gd name="connsiteX2" fmla="*/ 2637183 w 2729948"/>
              <a:gd name="connsiteY2" fmla="*/ 66261 h 5817704"/>
              <a:gd name="connsiteX3" fmla="*/ 2557670 w 2729948"/>
              <a:gd name="connsiteY3" fmla="*/ 92765 h 5817704"/>
              <a:gd name="connsiteX4" fmla="*/ 2531166 w 2729948"/>
              <a:gd name="connsiteY4" fmla="*/ 119270 h 5817704"/>
              <a:gd name="connsiteX5" fmla="*/ 2451653 w 2729948"/>
              <a:gd name="connsiteY5" fmla="*/ 145774 h 5817704"/>
              <a:gd name="connsiteX6" fmla="*/ 2438400 w 2729948"/>
              <a:gd name="connsiteY6" fmla="*/ 185530 h 5817704"/>
              <a:gd name="connsiteX7" fmla="*/ 2385392 w 2729948"/>
              <a:gd name="connsiteY7" fmla="*/ 198783 h 5817704"/>
              <a:gd name="connsiteX8" fmla="*/ 2345635 w 2729948"/>
              <a:gd name="connsiteY8" fmla="*/ 212035 h 5817704"/>
              <a:gd name="connsiteX9" fmla="*/ 2279374 w 2729948"/>
              <a:gd name="connsiteY9" fmla="*/ 291548 h 5817704"/>
              <a:gd name="connsiteX10" fmla="*/ 2239618 w 2729948"/>
              <a:gd name="connsiteY10" fmla="*/ 357809 h 5817704"/>
              <a:gd name="connsiteX11" fmla="*/ 2199861 w 2729948"/>
              <a:gd name="connsiteY11" fmla="*/ 424070 h 5817704"/>
              <a:gd name="connsiteX12" fmla="*/ 2133600 w 2729948"/>
              <a:gd name="connsiteY12" fmla="*/ 490330 h 5817704"/>
              <a:gd name="connsiteX13" fmla="*/ 2080592 w 2729948"/>
              <a:gd name="connsiteY13" fmla="*/ 569843 h 5817704"/>
              <a:gd name="connsiteX14" fmla="*/ 2040835 w 2729948"/>
              <a:gd name="connsiteY14" fmla="*/ 649356 h 5817704"/>
              <a:gd name="connsiteX15" fmla="*/ 2001079 w 2729948"/>
              <a:gd name="connsiteY15" fmla="*/ 675861 h 5817704"/>
              <a:gd name="connsiteX16" fmla="*/ 1987827 w 2729948"/>
              <a:gd name="connsiteY16" fmla="*/ 715617 h 5817704"/>
              <a:gd name="connsiteX17" fmla="*/ 1961322 w 2729948"/>
              <a:gd name="connsiteY17" fmla="*/ 742122 h 5817704"/>
              <a:gd name="connsiteX18" fmla="*/ 1895061 w 2729948"/>
              <a:gd name="connsiteY18" fmla="*/ 848139 h 5817704"/>
              <a:gd name="connsiteX19" fmla="*/ 1842053 w 2729948"/>
              <a:gd name="connsiteY19" fmla="*/ 901148 h 5817704"/>
              <a:gd name="connsiteX20" fmla="*/ 1815548 w 2729948"/>
              <a:gd name="connsiteY20" fmla="*/ 940904 h 5817704"/>
              <a:gd name="connsiteX21" fmla="*/ 1789044 w 2729948"/>
              <a:gd name="connsiteY21" fmla="*/ 1020417 h 5817704"/>
              <a:gd name="connsiteX22" fmla="*/ 1775792 w 2729948"/>
              <a:gd name="connsiteY22" fmla="*/ 1060174 h 5817704"/>
              <a:gd name="connsiteX23" fmla="*/ 1749287 w 2729948"/>
              <a:gd name="connsiteY23" fmla="*/ 1086678 h 5817704"/>
              <a:gd name="connsiteX24" fmla="*/ 1736035 w 2729948"/>
              <a:gd name="connsiteY24" fmla="*/ 1126435 h 5817704"/>
              <a:gd name="connsiteX25" fmla="*/ 1683027 w 2729948"/>
              <a:gd name="connsiteY25" fmla="*/ 1205948 h 5817704"/>
              <a:gd name="connsiteX26" fmla="*/ 1669774 w 2729948"/>
              <a:gd name="connsiteY26" fmla="*/ 1258956 h 5817704"/>
              <a:gd name="connsiteX27" fmla="*/ 1643270 w 2729948"/>
              <a:gd name="connsiteY27" fmla="*/ 1285461 h 5817704"/>
              <a:gd name="connsiteX28" fmla="*/ 1616766 w 2729948"/>
              <a:gd name="connsiteY28" fmla="*/ 1325217 h 5817704"/>
              <a:gd name="connsiteX29" fmla="*/ 1590261 w 2729948"/>
              <a:gd name="connsiteY29" fmla="*/ 1391478 h 5817704"/>
              <a:gd name="connsiteX30" fmla="*/ 954157 w 2729948"/>
              <a:gd name="connsiteY30" fmla="*/ 2398643 h 5817704"/>
              <a:gd name="connsiteX31" fmla="*/ 569844 w 2729948"/>
              <a:gd name="connsiteY31" fmla="*/ 2822713 h 5817704"/>
              <a:gd name="connsiteX32" fmla="*/ 397566 w 2729948"/>
              <a:gd name="connsiteY32" fmla="*/ 3299791 h 5817704"/>
              <a:gd name="connsiteX33" fmla="*/ 490331 w 2729948"/>
              <a:gd name="connsiteY33" fmla="*/ 3869635 h 5817704"/>
              <a:gd name="connsiteX34" fmla="*/ 424070 w 2729948"/>
              <a:gd name="connsiteY34" fmla="*/ 4373217 h 5817704"/>
              <a:gd name="connsiteX35" fmla="*/ 344557 w 2729948"/>
              <a:gd name="connsiteY35" fmla="*/ 4929809 h 5817704"/>
              <a:gd name="connsiteX36" fmla="*/ 53009 w 2729948"/>
              <a:gd name="connsiteY36" fmla="*/ 5327374 h 5817704"/>
              <a:gd name="connsiteX37" fmla="*/ 0 w 2729948"/>
              <a:gd name="connsiteY37" fmla="*/ 5817704 h 5817704"/>
              <a:gd name="connsiteX38" fmla="*/ 0 w 2729948"/>
              <a:gd name="connsiteY38" fmla="*/ 5791200 h 581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29948" h="5817704">
                <a:moveTo>
                  <a:pt x="2729948" y="0"/>
                </a:moveTo>
                <a:lnTo>
                  <a:pt x="2729948" y="0"/>
                </a:lnTo>
                <a:cubicBezTo>
                  <a:pt x="2699026" y="22087"/>
                  <a:pt x="2670641" y="48245"/>
                  <a:pt x="2637183" y="66261"/>
                </a:cubicBezTo>
                <a:cubicBezTo>
                  <a:pt x="2612584" y="79506"/>
                  <a:pt x="2557670" y="92765"/>
                  <a:pt x="2557670" y="92765"/>
                </a:cubicBezTo>
                <a:cubicBezTo>
                  <a:pt x="2548835" y="101600"/>
                  <a:pt x="2542341" y="113682"/>
                  <a:pt x="2531166" y="119270"/>
                </a:cubicBezTo>
                <a:cubicBezTo>
                  <a:pt x="2506178" y="131764"/>
                  <a:pt x="2451653" y="145774"/>
                  <a:pt x="2451653" y="145774"/>
                </a:cubicBezTo>
                <a:cubicBezTo>
                  <a:pt x="2447235" y="159026"/>
                  <a:pt x="2449308" y="176804"/>
                  <a:pt x="2438400" y="185530"/>
                </a:cubicBezTo>
                <a:cubicBezTo>
                  <a:pt x="2424178" y="196908"/>
                  <a:pt x="2402904" y="193779"/>
                  <a:pt x="2385392" y="198783"/>
                </a:cubicBezTo>
                <a:cubicBezTo>
                  <a:pt x="2371960" y="202621"/>
                  <a:pt x="2358887" y="207618"/>
                  <a:pt x="2345635" y="212035"/>
                </a:cubicBezTo>
                <a:cubicBezTo>
                  <a:pt x="2316327" y="241343"/>
                  <a:pt x="2297824" y="254648"/>
                  <a:pt x="2279374" y="291548"/>
                </a:cubicBezTo>
                <a:cubicBezTo>
                  <a:pt x="2244966" y="360362"/>
                  <a:pt x="2291388" y="306037"/>
                  <a:pt x="2239618" y="357809"/>
                </a:cubicBezTo>
                <a:cubicBezTo>
                  <a:pt x="2216604" y="426850"/>
                  <a:pt x="2241441" y="372095"/>
                  <a:pt x="2199861" y="424070"/>
                </a:cubicBezTo>
                <a:cubicBezTo>
                  <a:pt x="2149377" y="487175"/>
                  <a:pt x="2201755" y="444895"/>
                  <a:pt x="2133600" y="490330"/>
                </a:cubicBezTo>
                <a:cubicBezTo>
                  <a:pt x="2115931" y="516834"/>
                  <a:pt x="2090665" y="539623"/>
                  <a:pt x="2080592" y="569843"/>
                </a:cubicBezTo>
                <a:cubicBezTo>
                  <a:pt x="2069813" y="602180"/>
                  <a:pt x="2066527" y="623664"/>
                  <a:pt x="2040835" y="649356"/>
                </a:cubicBezTo>
                <a:cubicBezTo>
                  <a:pt x="2029573" y="660618"/>
                  <a:pt x="2014331" y="667026"/>
                  <a:pt x="2001079" y="675861"/>
                </a:cubicBezTo>
                <a:cubicBezTo>
                  <a:pt x="1996662" y="689113"/>
                  <a:pt x="1995014" y="703639"/>
                  <a:pt x="1987827" y="715617"/>
                </a:cubicBezTo>
                <a:cubicBezTo>
                  <a:pt x="1981399" y="726331"/>
                  <a:pt x="1966910" y="730947"/>
                  <a:pt x="1961322" y="742122"/>
                </a:cubicBezTo>
                <a:cubicBezTo>
                  <a:pt x="1906125" y="852515"/>
                  <a:pt x="1971550" y="797148"/>
                  <a:pt x="1895061" y="848139"/>
                </a:cubicBezTo>
                <a:cubicBezTo>
                  <a:pt x="1866148" y="934880"/>
                  <a:pt x="1906305" y="849747"/>
                  <a:pt x="1842053" y="901148"/>
                </a:cubicBezTo>
                <a:cubicBezTo>
                  <a:pt x="1829616" y="911097"/>
                  <a:pt x="1824383" y="927652"/>
                  <a:pt x="1815548" y="940904"/>
                </a:cubicBezTo>
                <a:lnTo>
                  <a:pt x="1789044" y="1020417"/>
                </a:lnTo>
                <a:cubicBezTo>
                  <a:pt x="1784627" y="1033669"/>
                  <a:pt x="1785670" y="1050297"/>
                  <a:pt x="1775792" y="1060174"/>
                </a:cubicBezTo>
                <a:lnTo>
                  <a:pt x="1749287" y="1086678"/>
                </a:lnTo>
                <a:cubicBezTo>
                  <a:pt x="1744870" y="1099930"/>
                  <a:pt x="1742819" y="1114224"/>
                  <a:pt x="1736035" y="1126435"/>
                </a:cubicBezTo>
                <a:cubicBezTo>
                  <a:pt x="1720565" y="1154281"/>
                  <a:pt x="1683027" y="1205948"/>
                  <a:pt x="1683027" y="1205948"/>
                </a:cubicBezTo>
                <a:cubicBezTo>
                  <a:pt x="1678609" y="1223617"/>
                  <a:pt x="1677919" y="1242666"/>
                  <a:pt x="1669774" y="1258956"/>
                </a:cubicBezTo>
                <a:cubicBezTo>
                  <a:pt x="1664186" y="1270131"/>
                  <a:pt x="1651075" y="1275705"/>
                  <a:pt x="1643270" y="1285461"/>
                </a:cubicBezTo>
                <a:cubicBezTo>
                  <a:pt x="1633321" y="1297898"/>
                  <a:pt x="1625601" y="1311965"/>
                  <a:pt x="1616766" y="1325217"/>
                </a:cubicBezTo>
                <a:cubicBezTo>
                  <a:pt x="1600390" y="1374345"/>
                  <a:pt x="1609762" y="1352480"/>
                  <a:pt x="1590261" y="1391478"/>
                </a:cubicBezTo>
                <a:lnTo>
                  <a:pt x="954157" y="2398643"/>
                </a:lnTo>
                <a:lnTo>
                  <a:pt x="569844" y="2822713"/>
                </a:lnTo>
                <a:lnTo>
                  <a:pt x="397566" y="3299791"/>
                </a:lnTo>
                <a:lnTo>
                  <a:pt x="490331" y="3869635"/>
                </a:lnTo>
                <a:lnTo>
                  <a:pt x="424070" y="4373217"/>
                </a:lnTo>
                <a:lnTo>
                  <a:pt x="344557" y="4929809"/>
                </a:lnTo>
                <a:lnTo>
                  <a:pt x="53009" y="5327374"/>
                </a:lnTo>
                <a:lnTo>
                  <a:pt x="0" y="5817704"/>
                </a:lnTo>
                <a:lnTo>
                  <a:pt x="0" y="5791200"/>
                </a:lnTo>
              </a:path>
            </a:pathLst>
          </a:cu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76806" name="Picture 2"/>
          <p:cNvPicPr>
            <a:picLocks noChangeAspect="1" noChangeArrowheads="1"/>
          </p:cNvPicPr>
          <p:nvPr/>
        </p:nvPicPr>
        <p:blipFill>
          <a:blip r:embed="rId3" cstate="print"/>
          <a:srcRect/>
          <a:stretch>
            <a:fillRect/>
          </a:stretch>
        </p:blipFill>
        <p:spPr bwMode="auto">
          <a:xfrm>
            <a:off x="4121150" y="852488"/>
            <a:ext cx="5073650" cy="4103687"/>
          </a:xfrm>
          <a:prstGeom prst="rect">
            <a:avLst/>
          </a:prstGeom>
          <a:noFill/>
          <a:ln w="9525">
            <a:noFill/>
            <a:miter lim="800000"/>
            <a:headEnd/>
            <a:tailEnd/>
          </a:ln>
        </p:spPr>
      </p:pic>
      <p:cxnSp>
        <p:nvCxnSpPr>
          <p:cNvPr id="11" name="Straight Connector 10"/>
          <p:cNvCxnSpPr/>
          <p:nvPr/>
        </p:nvCxnSpPr>
        <p:spPr>
          <a:xfrm flipV="1">
            <a:off x="5335588" y="1327150"/>
            <a:ext cx="2305050" cy="2540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975350" y="2054225"/>
            <a:ext cx="2366963" cy="1270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321175" y="2479675"/>
            <a:ext cx="3157538" cy="1270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59338" y="2805113"/>
            <a:ext cx="3984625"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321175" y="3244850"/>
            <a:ext cx="4559300" cy="1270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5"/>
          <p:cNvPicPr>
            <a:picLocks noChangeAspect="1" noChangeArrowheads="1"/>
          </p:cNvPicPr>
          <p:nvPr/>
        </p:nvPicPr>
        <p:blipFill>
          <a:blip r:embed="rId4" cstate="print"/>
          <a:srcRect l="45224" t="35490" b="30930"/>
          <a:stretch>
            <a:fillRect/>
          </a:stretch>
        </p:blipFill>
        <p:spPr bwMode="auto">
          <a:xfrm>
            <a:off x="-309563" y="7258050"/>
            <a:ext cx="9763126" cy="60388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67608632-42A3-45B5-B637-A7625EFEF6DD}" type="slidenum">
              <a:rPr lang="en-US" sz="1200" b="1" smtClean="0">
                <a:solidFill>
                  <a:schemeClr val="tx1"/>
                </a:solidFill>
                <a:latin typeface="Calibri" pitchFamily="34" charset="0"/>
              </a:rPr>
              <a:pPr fontAlgn="base">
                <a:spcBef>
                  <a:spcPct val="0"/>
                </a:spcBef>
                <a:spcAft>
                  <a:spcPct val="0"/>
                </a:spcAft>
                <a:defRPr/>
              </a:pPr>
              <a:t>49</a:t>
            </a:fld>
            <a:endParaRPr lang="en-US" sz="1200" b="1" dirty="0">
              <a:solidFill>
                <a:schemeClr val="tx1"/>
              </a:solidFill>
              <a:latin typeface="Calibri" pitchFamily="34" charset="0"/>
            </a:endParaRPr>
          </a:p>
        </p:txBody>
      </p:sp>
      <p:sp>
        <p:nvSpPr>
          <p:cNvPr id="77827" name="TextBox 6"/>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WESTERN BROOK POND</a:t>
            </a:r>
          </a:p>
        </p:txBody>
      </p:sp>
      <p:pic>
        <p:nvPicPr>
          <p:cNvPr id="77828" name="Picture 4"/>
          <p:cNvPicPr>
            <a:picLocks noChangeAspect="1" noChangeArrowheads="1"/>
          </p:cNvPicPr>
          <p:nvPr/>
        </p:nvPicPr>
        <p:blipFill>
          <a:blip r:embed="rId3" cstate="print"/>
          <a:srcRect/>
          <a:stretch>
            <a:fillRect/>
          </a:stretch>
        </p:blipFill>
        <p:spPr bwMode="auto">
          <a:xfrm>
            <a:off x="0" y="890588"/>
            <a:ext cx="9134475" cy="5629275"/>
          </a:xfrm>
          <a:prstGeom prst="rect">
            <a:avLst/>
          </a:prstGeom>
          <a:noFill/>
          <a:ln w="9525">
            <a:noFill/>
            <a:miter lim="800000"/>
            <a:headEnd/>
            <a:tailEnd/>
          </a:ln>
        </p:spPr>
      </p:pic>
      <p:pic>
        <p:nvPicPr>
          <p:cNvPr id="77829" name="Picture 3"/>
          <p:cNvPicPr>
            <a:picLocks noChangeAspect="1" noChangeArrowheads="1"/>
          </p:cNvPicPr>
          <p:nvPr/>
        </p:nvPicPr>
        <p:blipFill>
          <a:blip r:embed="rId4" cstate="print"/>
          <a:srcRect/>
          <a:stretch>
            <a:fillRect/>
          </a:stretch>
        </p:blipFill>
        <p:spPr bwMode="auto">
          <a:xfrm>
            <a:off x="6580188" y="-1528763"/>
            <a:ext cx="5127625" cy="1152525"/>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2288" y="0"/>
            <a:ext cx="4572000" cy="27053560"/>
          </a:xfrm>
          <a:prstGeom prst="rect">
            <a:avLst/>
          </a:prstGeom>
          <a:noFill/>
        </p:spPr>
        <p:txBody>
          <a:bodyPr wrap="square" rtlCol="0">
            <a:spAutoFit/>
          </a:bodyPr>
          <a:lstStyle/>
          <a:p>
            <a:pPr algn="ctr"/>
            <a:r>
              <a:rPr lang="en-US" sz="2400" b="1" dirty="0">
                <a:latin typeface="Chela One" pitchFamily="2" charset="0"/>
              </a:rPr>
              <a:t>Shores of Newfoundland Lyrics</a:t>
            </a:r>
            <a:r>
              <a:rPr lang="en-US" sz="2400" dirty="0">
                <a:latin typeface="Chela One" pitchFamily="2" charset="0"/>
              </a:rPr>
              <a:t/>
            </a:r>
            <a:br>
              <a:rPr lang="en-US" sz="2400" dirty="0">
                <a:latin typeface="Chela One" pitchFamily="2" charset="0"/>
              </a:rPr>
            </a:br>
            <a:r>
              <a:rPr lang="en-US" sz="2400" dirty="0">
                <a:latin typeface="Chela One" pitchFamily="2" charset="0"/>
              </a:rPr>
              <a:t>(Kieran Wade)</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We are the Irish fishermen who work out on the deep</a:t>
            </a:r>
            <a:br>
              <a:rPr lang="en-US" sz="2400" dirty="0">
                <a:latin typeface="Chela One" pitchFamily="2" charset="0"/>
              </a:rPr>
            </a:br>
            <a:r>
              <a:rPr lang="en-US" sz="2400" dirty="0">
                <a:latin typeface="Chela One" pitchFamily="2" charset="0"/>
              </a:rPr>
              <a:t>Through the storms and winter gales</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Trying to make a living pulling codfish from the sea</a:t>
            </a:r>
            <a:br>
              <a:rPr lang="en-US" sz="2400" dirty="0">
                <a:latin typeface="Chela One" pitchFamily="2" charset="0"/>
              </a:rPr>
            </a:br>
            <a:r>
              <a:rPr lang="en-US" sz="2400" dirty="0">
                <a:latin typeface="Chela One" pitchFamily="2" charset="0"/>
              </a:rPr>
              <a:t>And hunting for the big black whale</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We work out on the Grand Banks in the sun and wind and rain</a:t>
            </a:r>
            <a:br>
              <a:rPr lang="en-US" sz="2400" dirty="0">
                <a:latin typeface="Chela One" pitchFamily="2" charset="0"/>
              </a:rPr>
            </a:br>
            <a:r>
              <a:rPr lang="en-US" sz="2400" dirty="0">
                <a:latin typeface="Chela One" pitchFamily="2" charset="0"/>
              </a:rPr>
              <a:t>Two thousand miles from our own land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To fill our holds with salt fish before heading back again</a:t>
            </a:r>
            <a:br>
              <a:rPr lang="en-US" sz="2400" dirty="0">
                <a:latin typeface="Chela One" pitchFamily="2" charset="0"/>
              </a:rPr>
            </a:br>
            <a:r>
              <a:rPr lang="en-US" sz="2400" dirty="0">
                <a:latin typeface="Chela One" pitchFamily="2" charset="0"/>
              </a:rPr>
              <a:t>From the shores of Newfoundland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Ah, but nine long months away from home no man on board can bear</a:t>
            </a:r>
            <a:br>
              <a:rPr lang="en-US" sz="2400" dirty="0">
                <a:latin typeface="Chela One" pitchFamily="2" charset="0"/>
              </a:rPr>
            </a:br>
            <a:r>
              <a:rPr lang="en-US" sz="2400" dirty="0">
                <a:latin typeface="Chela One" pitchFamily="2" charset="0"/>
              </a:rPr>
              <a:t>It's a loneliness too hard to stand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We're gathering up our families and we're going to settle here</a:t>
            </a:r>
            <a:br>
              <a:rPr lang="en-US" sz="2400" dirty="0">
                <a:latin typeface="Chela One" pitchFamily="2" charset="0"/>
              </a:rPr>
            </a:br>
            <a:r>
              <a:rPr lang="en-US" sz="2400" dirty="0">
                <a:latin typeface="Chela One" pitchFamily="2" charset="0"/>
              </a:rPr>
              <a:t>On the shores of Newfoundland</a:t>
            </a:r>
            <a:br>
              <a:rPr lang="en-US" sz="2400" dirty="0">
                <a:latin typeface="Chela One" pitchFamily="2" charset="0"/>
              </a:rPr>
            </a:br>
            <a:r>
              <a:rPr lang="en-US" sz="2400" dirty="0">
                <a:latin typeface="Chela One" pitchFamily="2" charset="0"/>
              </a:rPr>
              <a:t>CHORUS</a:t>
            </a:r>
            <a:br>
              <a:rPr lang="en-US" sz="2400" dirty="0">
                <a:latin typeface="Chela One" pitchFamily="2" charset="0"/>
              </a:rPr>
            </a:br>
            <a:r>
              <a:rPr lang="en-US" sz="2400" dirty="0">
                <a:latin typeface="Chela One" pitchFamily="2" charset="0"/>
              </a:rPr>
              <a:t>And we brought along our stories and we brought along our songs</a:t>
            </a:r>
            <a:br>
              <a:rPr lang="en-US" sz="2400" dirty="0">
                <a:latin typeface="Chela One" pitchFamily="2" charset="0"/>
              </a:rPr>
            </a:br>
            <a:r>
              <a:rPr lang="en-US" sz="2400" dirty="0">
                <a:latin typeface="Chela One" pitchFamily="2" charset="0"/>
              </a:rPr>
              <a:t>To warm us in the winter cold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And we won’t forget our history, boys, nor forget where we came from</a:t>
            </a:r>
            <a:br>
              <a:rPr lang="en-US" sz="2400" dirty="0">
                <a:latin typeface="Chela One" pitchFamily="2" charset="0"/>
              </a:rPr>
            </a:br>
            <a:r>
              <a:rPr lang="en-US" sz="2400" dirty="0">
                <a:latin typeface="Chela One" pitchFamily="2" charset="0"/>
              </a:rPr>
              <a:t>Through all the trials that time will bring through the years as we grow old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The English guns have brought our troubled country to despair</a:t>
            </a:r>
            <a:br>
              <a:rPr lang="en-US" sz="2400" dirty="0">
                <a:latin typeface="Chela One" pitchFamily="2" charset="0"/>
              </a:rPr>
            </a:br>
            <a:r>
              <a:rPr lang="en-US" sz="2400" dirty="0">
                <a:latin typeface="Chela One" pitchFamily="2" charset="0"/>
              </a:rPr>
              <a:t>And rule it with an iron hand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We seek out some safe harbor and forget about our cares</a:t>
            </a:r>
            <a:br>
              <a:rPr lang="en-US" sz="2400" dirty="0">
                <a:latin typeface="Chela One" pitchFamily="2" charset="0"/>
              </a:rPr>
            </a:br>
            <a:r>
              <a:rPr lang="en-US" sz="2400" dirty="0">
                <a:latin typeface="Chela One" pitchFamily="2" charset="0"/>
              </a:rPr>
              <a:t>On the shores of Newfoundland</a:t>
            </a:r>
          </a:p>
          <a:p>
            <a:pPr algn="ctr"/>
            <a:endParaRPr lang="en-US" sz="2400" dirty="0">
              <a:latin typeface="Chela One" pitchFamily="2" charset="0"/>
            </a:endParaRPr>
          </a:p>
          <a:p>
            <a:pPr algn="ctr"/>
            <a:r>
              <a:rPr lang="en-US" sz="2400" dirty="0">
                <a:latin typeface="Chela One" pitchFamily="2" charset="0"/>
              </a:rPr>
              <a:t>INSTRUMENTAL</a:t>
            </a:r>
            <a:br>
              <a:rPr lang="en-US" sz="2400" dirty="0">
                <a:latin typeface="Chela One" pitchFamily="2" charset="0"/>
              </a:rPr>
            </a:br>
            <a:r>
              <a:rPr lang="en-US" sz="2400" dirty="0">
                <a:latin typeface="Chela One" pitchFamily="2" charset="0"/>
              </a:rPr>
              <a:t>The seas are full of codfish and woods are full of deer</a:t>
            </a:r>
            <a:br>
              <a:rPr lang="en-US" sz="2400" dirty="0">
                <a:latin typeface="Chela One" pitchFamily="2" charset="0"/>
              </a:rPr>
            </a:br>
            <a:r>
              <a:rPr lang="en-US" sz="2400" dirty="0">
                <a:latin typeface="Chela One" pitchFamily="2" charset="0"/>
              </a:rPr>
              <a:t>There's a peace that's hard to understand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We'll take our chance of not being caught and make our home right here</a:t>
            </a:r>
            <a:br>
              <a:rPr lang="en-US" sz="2400" dirty="0">
                <a:latin typeface="Chela One" pitchFamily="2" charset="0"/>
              </a:rPr>
            </a:br>
            <a:r>
              <a:rPr lang="en-US" sz="2400" dirty="0">
                <a:latin typeface="Chela One" pitchFamily="2" charset="0"/>
              </a:rPr>
              <a:t>On the shores of Newfoundland</a:t>
            </a:r>
          </a:p>
          <a:p>
            <a:pPr algn="ctr"/>
            <a:r>
              <a:rPr lang="en-US" sz="2400" dirty="0">
                <a:latin typeface="Chela One" pitchFamily="2" charset="0"/>
              </a:rPr>
              <a:t>CHORUS</a:t>
            </a:r>
            <a:br>
              <a:rPr lang="en-US" sz="2400" dirty="0">
                <a:latin typeface="Chela One" pitchFamily="2" charset="0"/>
              </a:rPr>
            </a:br>
            <a:r>
              <a:rPr lang="en-US" sz="2400" dirty="0">
                <a:latin typeface="Chela One" pitchFamily="2" charset="0"/>
              </a:rPr>
              <a:t>And we brought along our stories and we brought along our songs</a:t>
            </a:r>
            <a:br>
              <a:rPr lang="en-US" sz="2400" dirty="0">
                <a:latin typeface="Chela One" pitchFamily="2" charset="0"/>
              </a:rPr>
            </a:br>
            <a:r>
              <a:rPr lang="en-US" sz="2400" dirty="0">
                <a:latin typeface="Chela One" pitchFamily="2" charset="0"/>
              </a:rPr>
              <a:t>To warm us in the winter cold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And we wont forget our history, boys, nor forget where we came from</a:t>
            </a:r>
            <a:br>
              <a:rPr lang="en-US" sz="2400" dirty="0">
                <a:latin typeface="Chela One" pitchFamily="2" charset="0"/>
              </a:rPr>
            </a:br>
            <a:r>
              <a:rPr lang="en-US" sz="2400" dirty="0">
                <a:latin typeface="Chela One" pitchFamily="2" charset="0"/>
              </a:rPr>
              <a:t>Through all the trials that time will bring through the years as we grow old</a:t>
            </a:r>
          </a:p>
          <a:p>
            <a:pPr algn="ctr"/>
            <a:r>
              <a:rPr lang="en-US" sz="2400" dirty="0">
                <a:latin typeface="Chela One" pitchFamily="2" charset="0"/>
              </a:rPr>
              <a:t/>
            </a:r>
            <a:br>
              <a:rPr lang="en-US" sz="2400" dirty="0">
                <a:latin typeface="Chela One" pitchFamily="2" charset="0"/>
              </a:rPr>
            </a:br>
            <a:r>
              <a:rPr lang="en-US" sz="2400" dirty="0">
                <a:latin typeface="Chela One" pitchFamily="2" charset="0"/>
              </a:rPr>
              <a:t>We are the Irish fishermen who work out on the deep</a:t>
            </a:r>
            <a:br>
              <a:rPr lang="en-US" sz="2400" dirty="0">
                <a:latin typeface="Chela One" pitchFamily="2" charset="0"/>
              </a:rPr>
            </a:br>
            <a:r>
              <a:rPr lang="en-US" sz="2400" dirty="0">
                <a:latin typeface="Chela One" pitchFamily="2" charset="0"/>
              </a:rPr>
              <a:t>And it's here we'll make our stand</a:t>
            </a:r>
            <a:br>
              <a:rPr lang="en-US" sz="2400" dirty="0">
                <a:latin typeface="Chela One" pitchFamily="2" charset="0"/>
              </a:rPr>
            </a:br>
            <a:r>
              <a:rPr lang="en-US" sz="2400" dirty="0">
                <a:latin typeface="Chela One" pitchFamily="2" charset="0"/>
              </a:rPr>
              <a:t>We're going to make a living pulling codfish from the sea</a:t>
            </a:r>
            <a:br>
              <a:rPr lang="en-US" sz="2400" dirty="0">
                <a:latin typeface="Chela One" pitchFamily="2" charset="0"/>
              </a:rPr>
            </a:br>
            <a:r>
              <a:rPr lang="en-US" sz="2400" dirty="0">
                <a:latin typeface="Chela One" pitchFamily="2" charset="0"/>
              </a:rPr>
              <a:t>On the shores of Newfoundland</a:t>
            </a:r>
            <a:br>
              <a:rPr lang="en-US" sz="2400" dirty="0">
                <a:latin typeface="Chela One" pitchFamily="2" charset="0"/>
              </a:rPr>
            </a:br>
            <a:r>
              <a:rPr lang="en-US" sz="2400" dirty="0">
                <a:latin typeface="Chela One" pitchFamily="2" charset="0"/>
              </a:rPr>
              <a:t>On the shores of Newfoundland</a:t>
            </a:r>
          </a:p>
        </p:txBody>
      </p:sp>
      <p:sp>
        <p:nvSpPr>
          <p:cNvPr id="32" name="Rectangle 31"/>
          <p:cNvSpPr/>
          <p:nvPr/>
        </p:nvSpPr>
        <p:spPr>
          <a:xfrm>
            <a:off x="38100" y="0"/>
            <a:ext cx="4572000" cy="68580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Shores of Newfoundland.mp3">
            <a:hlinkClick r:id="" action="ppaction://media"/>
          </p:cNvPr>
          <p:cNvPicPr>
            <a:picLocks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0668000" y="3200400"/>
            <a:ext cx="244475" cy="244475"/>
          </a:xfrm>
          <a:prstGeom prst="rect">
            <a:avLst/>
          </a:prstGeom>
        </p:spPr>
      </p:pic>
      <p:pic>
        <p:nvPicPr>
          <p:cNvPr id="43" name="Shores of Newfoundland.mp3">
            <a:hlinkClick r:id="" action="ppaction://media"/>
          </p:cNvPr>
          <p:cNvPicPr>
            <a:picLocks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1049000" y="3962400"/>
            <a:ext cx="244475" cy="244475"/>
          </a:xfrm>
          <a:prstGeom prst="rect">
            <a:avLst/>
          </a:prstGeom>
        </p:spPr>
      </p:pic>
      <p:pic>
        <p:nvPicPr>
          <p:cNvPr id="44" name="Picture 44" descr="156 best images about Newfoundland banks' dory on Pinterest | Maine ..."/>
          <p:cNvPicPr>
            <a:picLocks noChangeAspect="1" noChangeArrowheads="1"/>
          </p:cNvPicPr>
          <p:nvPr/>
        </p:nvPicPr>
        <p:blipFill>
          <a:blip r:embed="rId7" cstate="print">
            <a:grayscl/>
            <a:lum bright="20000" contrast="20000"/>
          </a:blip>
          <a:srcRect l="36896" r="12792"/>
          <a:stretch>
            <a:fillRect/>
          </a:stretch>
        </p:blipFill>
        <p:spPr bwMode="auto">
          <a:xfrm>
            <a:off x="41564" y="0"/>
            <a:ext cx="4572000" cy="6858000"/>
          </a:xfrm>
          <a:prstGeom prst="rect">
            <a:avLst/>
          </a:prstGeom>
          <a:noFill/>
        </p:spPr>
      </p:pic>
      <p:pic>
        <p:nvPicPr>
          <p:cNvPr id="6" name="Picture 6" descr="COD FISHING, 1891. /nFishing for cod on the Grand Banks off the coast ..."/>
          <p:cNvPicPr>
            <a:picLocks noChangeAspect="1" noChangeArrowheads="1"/>
          </p:cNvPicPr>
          <p:nvPr/>
        </p:nvPicPr>
        <p:blipFill>
          <a:blip r:embed="rId8" cstate="print">
            <a:grayscl/>
          </a:blip>
          <a:srcRect l="28453" r="25901" b="9091"/>
          <a:stretch>
            <a:fillRect/>
          </a:stretch>
        </p:blipFill>
        <p:spPr bwMode="auto">
          <a:xfrm>
            <a:off x="41564" y="0"/>
            <a:ext cx="4572000" cy="6858000"/>
          </a:xfrm>
          <a:prstGeom prst="rect">
            <a:avLst/>
          </a:prstGeom>
          <a:noFill/>
        </p:spPr>
      </p:pic>
      <p:pic>
        <p:nvPicPr>
          <p:cNvPr id="27" name="Picture 54" descr="Newfoundland fisherman on the Grand Banks. These were MEN!! | Old ..."/>
          <p:cNvPicPr>
            <a:picLocks noChangeAspect="1" noChangeArrowheads="1"/>
          </p:cNvPicPr>
          <p:nvPr/>
        </p:nvPicPr>
        <p:blipFill>
          <a:blip r:embed="rId9" cstate="print"/>
          <a:srcRect l="19972" r="30098"/>
          <a:stretch>
            <a:fillRect/>
          </a:stretch>
        </p:blipFill>
        <p:spPr bwMode="auto">
          <a:xfrm>
            <a:off x="41564" y="0"/>
            <a:ext cx="4572000" cy="6858000"/>
          </a:xfrm>
          <a:prstGeom prst="rect">
            <a:avLst/>
          </a:prstGeom>
          <a:noFill/>
        </p:spPr>
      </p:pic>
      <p:pic>
        <p:nvPicPr>
          <p:cNvPr id="7" name="Picture 8" descr="COD FISHING on the Grand Banks of Newfoundland, about 1840 Stock Photo ..."/>
          <p:cNvPicPr>
            <a:picLocks noChangeAspect="1" noChangeArrowheads="1"/>
          </p:cNvPicPr>
          <p:nvPr/>
        </p:nvPicPr>
        <p:blipFill>
          <a:blip r:embed="rId10" cstate="print"/>
          <a:srcRect l="38162" r="9798"/>
          <a:stretch>
            <a:fillRect/>
          </a:stretch>
        </p:blipFill>
        <p:spPr bwMode="auto">
          <a:xfrm>
            <a:off x="41564" y="0"/>
            <a:ext cx="4572000" cy="6858000"/>
          </a:xfrm>
          <a:prstGeom prst="rect">
            <a:avLst/>
          </a:prstGeom>
          <a:noFill/>
        </p:spPr>
      </p:pic>
      <p:pic>
        <p:nvPicPr>
          <p:cNvPr id="16" name="Picture 30" descr="Newfoundland Cod Fishing High Resolution Stock Photography and Images ..."/>
          <p:cNvPicPr>
            <a:picLocks noChangeAspect="1" noChangeArrowheads="1"/>
          </p:cNvPicPr>
          <p:nvPr/>
        </p:nvPicPr>
        <p:blipFill>
          <a:blip r:embed="rId11" cstate="print"/>
          <a:srcRect l="49227" r="8579" b="9091"/>
          <a:stretch>
            <a:fillRect/>
          </a:stretch>
        </p:blipFill>
        <p:spPr bwMode="auto">
          <a:xfrm>
            <a:off x="41564" y="0"/>
            <a:ext cx="4572000" cy="6858000"/>
          </a:xfrm>
          <a:prstGeom prst="rect">
            <a:avLst/>
          </a:prstGeom>
          <a:noFill/>
        </p:spPr>
      </p:pic>
      <p:pic>
        <p:nvPicPr>
          <p:cNvPr id="13" name="Picture 20" descr="Grand banks fishing hi-res stock photography and images - Alamy"/>
          <p:cNvPicPr>
            <a:picLocks noChangeAspect="1" noChangeArrowheads="1"/>
          </p:cNvPicPr>
          <p:nvPr/>
        </p:nvPicPr>
        <p:blipFill>
          <a:blip r:embed="rId12" cstate="print"/>
          <a:srcRect l="11429" t="12899" r="54283" b="9709"/>
          <a:stretch>
            <a:fillRect/>
          </a:stretch>
        </p:blipFill>
        <p:spPr bwMode="auto">
          <a:xfrm>
            <a:off x="41564" y="0"/>
            <a:ext cx="4572000" cy="6858000"/>
          </a:xfrm>
          <a:prstGeom prst="rect">
            <a:avLst/>
          </a:prstGeom>
          <a:noFill/>
        </p:spPr>
      </p:pic>
      <p:pic>
        <p:nvPicPr>
          <p:cNvPr id="10" name="Picture 14" descr="FISHERMEN NETS COD FISHING ON THE GRAND BANKS HAULING TRAWL FISHING ..."/>
          <p:cNvPicPr>
            <a:picLocks noChangeAspect="1" noChangeArrowheads="1"/>
          </p:cNvPicPr>
          <p:nvPr/>
        </p:nvPicPr>
        <p:blipFill>
          <a:blip r:embed="rId13" cstate="print"/>
          <a:srcRect l="27546" t="5769" r="27785" b="7692"/>
          <a:stretch>
            <a:fillRect/>
          </a:stretch>
        </p:blipFill>
        <p:spPr bwMode="auto">
          <a:xfrm>
            <a:off x="41564" y="0"/>
            <a:ext cx="4572000" cy="6858000"/>
          </a:xfrm>
          <a:prstGeom prst="rect">
            <a:avLst/>
          </a:prstGeom>
          <a:noFill/>
        </p:spPr>
      </p:pic>
      <p:pic>
        <p:nvPicPr>
          <p:cNvPr id="12" name="Picture 18" descr="bensozia: Grand Banks Cod are Finally Recovering"/>
          <p:cNvPicPr>
            <a:picLocks noChangeAspect="1" noChangeArrowheads="1"/>
          </p:cNvPicPr>
          <p:nvPr/>
        </p:nvPicPr>
        <p:blipFill>
          <a:blip r:embed="rId14" cstate="print"/>
          <a:srcRect l="12363" r="46428"/>
          <a:stretch>
            <a:fillRect/>
          </a:stretch>
        </p:blipFill>
        <p:spPr bwMode="auto">
          <a:xfrm flipH="1">
            <a:off x="41564" y="0"/>
            <a:ext cx="4572000" cy="6858000"/>
          </a:xfrm>
          <a:prstGeom prst="rect">
            <a:avLst/>
          </a:prstGeom>
          <a:noFill/>
        </p:spPr>
      </p:pic>
      <p:pic>
        <p:nvPicPr>
          <p:cNvPr id="17" name="Picture 32" descr="Cod Fishing Newfoundland www.forklengthfashion.com | Newfoundland and ..."/>
          <p:cNvPicPr>
            <a:picLocks noChangeAspect="1" noChangeArrowheads="1"/>
          </p:cNvPicPr>
          <p:nvPr/>
        </p:nvPicPr>
        <p:blipFill>
          <a:blip r:embed="rId15" cstate="print"/>
          <a:srcRect r="50000"/>
          <a:stretch>
            <a:fillRect/>
          </a:stretch>
        </p:blipFill>
        <p:spPr bwMode="auto">
          <a:xfrm>
            <a:off x="41564" y="4823"/>
            <a:ext cx="4572000" cy="6848354"/>
          </a:xfrm>
          <a:prstGeom prst="rect">
            <a:avLst/>
          </a:prstGeom>
          <a:noFill/>
        </p:spPr>
      </p:pic>
      <p:pic>
        <p:nvPicPr>
          <p:cNvPr id="29" name="Picture 60" descr="Cod Moratorium in Newfoundland and Labrador"/>
          <p:cNvPicPr>
            <a:picLocks noChangeAspect="1" noChangeArrowheads="1"/>
          </p:cNvPicPr>
          <p:nvPr/>
        </p:nvPicPr>
        <p:blipFill>
          <a:blip r:embed="rId16" cstate="print"/>
          <a:srcRect l="11214" r="37028"/>
          <a:stretch>
            <a:fillRect/>
          </a:stretch>
        </p:blipFill>
        <p:spPr bwMode="auto">
          <a:xfrm>
            <a:off x="41564" y="0"/>
            <a:ext cx="4572000" cy="6858000"/>
          </a:xfrm>
          <a:prstGeom prst="rect">
            <a:avLst/>
          </a:prstGeom>
          <a:noFill/>
        </p:spPr>
      </p:pic>
      <p:pic>
        <p:nvPicPr>
          <p:cNvPr id="20" name="Picture 38" descr=". Catching Cod, or Not… Fisheries Management and the Anthropocene ..."/>
          <p:cNvPicPr>
            <a:picLocks noChangeAspect="1" noChangeArrowheads="1"/>
          </p:cNvPicPr>
          <p:nvPr/>
        </p:nvPicPr>
        <p:blipFill>
          <a:blip r:embed="rId17" cstate="print">
            <a:grayscl/>
          </a:blip>
          <a:srcRect l="32564" r="32555"/>
          <a:stretch>
            <a:fillRect/>
          </a:stretch>
        </p:blipFill>
        <p:spPr bwMode="auto">
          <a:xfrm>
            <a:off x="41564" y="0"/>
            <a:ext cx="4572000" cy="6858000"/>
          </a:xfrm>
          <a:prstGeom prst="rect">
            <a:avLst/>
          </a:prstGeom>
          <a:noFill/>
        </p:spPr>
      </p:pic>
      <p:pic>
        <p:nvPicPr>
          <p:cNvPr id="8" name="Picture 10" descr="The Unnatural History of the Sea"/>
          <p:cNvPicPr>
            <a:picLocks noChangeAspect="1" noChangeArrowheads="1"/>
          </p:cNvPicPr>
          <p:nvPr/>
        </p:nvPicPr>
        <p:blipFill>
          <a:blip r:embed="rId18" cstate="print"/>
          <a:srcRect r="11646"/>
          <a:stretch>
            <a:fillRect/>
          </a:stretch>
        </p:blipFill>
        <p:spPr bwMode="auto">
          <a:xfrm>
            <a:off x="41564" y="39301"/>
            <a:ext cx="4572000" cy="6779399"/>
          </a:xfrm>
          <a:prstGeom prst="rect">
            <a:avLst/>
          </a:prstGeom>
          <a:noFill/>
        </p:spPr>
      </p:pic>
      <p:pic>
        <p:nvPicPr>
          <p:cNvPr id="14" name="Picture 26" descr="Banks dory - Wikipedia"/>
          <p:cNvPicPr>
            <a:picLocks noChangeAspect="1" noChangeArrowheads="1"/>
          </p:cNvPicPr>
          <p:nvPr/>
        </p:nvPicPr>
        <p:blipFill>
          <a:blip r:embed="rId19" cstate="print"/>
          <a:srcRect l="18104" r="40118"/>
          <a:stretch>
            <a:fillRect/>
          </a:stretch>
        </p:blipFill>
        <p:spPr bwMode="auto">
          <a:xfrm>
            <a:off x="41564" y="0"/>
            <a:ext cx="4572000" cy="6858000"/>
          </a:xfrm>
          <a:prstGeom prst="rect">
            <a:avLst/>
          </a:prstGeom>
          <a:noFill/>
        </p:spPr>
      </p:pic>
      <p:pic>
        <p:nvPicPr>
          <p:cNvPr id="22" name="Picture 42" descr="76 best images about The Dory on Pinterest | Boat plans, Boats and ..."/>
          <p:cNvPicPr>
            <a:picLocks noChangeAspect="1" noChangeArrowheads="1"/>
          </p:cNvPicPr>
          <p:nvPr/>
        </p:nvPicPr>
        <p:blipFill>
          <a:blip r:embed="rId20" cstate="print"/>
          <a:srcRect l="40211" r="4956"/>
          <a:stretch>
            <a:fillRect/>
          </a:stretch>
        </p:blipFill>
        <p:spPr bwMode="auto">
          <a:xfrm>
            <a:off x="41564" y="0"/>
            <a:ext cx="4572000" cy="6858000"/>
          </a:xfrm>
          <a:prstGeom prst="rect">
            <a:avLst/>
          </a:prstGeom>
          <a:noFill/>
        </p:spPr>
      </p:pic>
      <p:pic>
        <p:nvPicPr>
          <p:cNvPr id="9" name="Picture 12" descr="A short history of fishing cod in Newfoundland | ΕΥΩΧΙΑ - Sight, Smell ..."/>
          <p:cNvPicPr>
            <a:picLocks noChangeAspect="1" noChangeArrowheads="1"/>
          </p:cNvPicPr>
          <p:nvPr/>
        </p:nvPicPr>
        <p:blipFill>
          <a:blip r:embed="rId21" cstate="print"/>
          <a:srcRect l="21819" r="27829"/>
          <a:stretch>
            <a:fillRect/>
          </a:stretch>
        </p:blipFill>
        <p:spPr bwMode="auto">
          <a:xfrm>
            <a:off x="41564" y="0"/>
            <a:ext cx="4572000" cy="6858000"/>
          </a:xfrm>
          <a:prstGeom prst="rect">
            <a:avLst/>
          </a:prstGeom>
          <a:noFill/>
        </p:spPr>
      </p:pic>
      <p:pic>
        <p:nvPicPr>
          <p:cNvPr id="21" name="Picture 40" descr="Two decades of disaster: Newfoundland's fishery. | Facts &amp; Opinions"/>
          <p:cNvPicPr>
            <a:picLocks noChangeAspect="1" noChangeArrowheads="1"/>
          </p:cNvPicPr>
          <p:nvPr/>
        </p:nvPicPr>
        <p:blipFill>
          <a:blip r:embed="rId22" cstate="print"/>
          <a:srcRect l="33713" r="23249"/>
          <a:stretch>
            <a:fillRect/>
          </a:stretch>
        </p:blipFill>
        <p:spPr bwMode="auto">
          <a:xfrm>
            <a:off x="41564" y="0"/>
            <a:ext cx="4572000" cy="6858000"/>
          </a:xfrm>
          <a:prstGeom prst="rect">
            <a:avLst/>
          </a:prstGeom>
          <a:noFill/>
        </p:spPr>
      </p:pic>
      <p:pic>
        <p:nvPicPr>
          <p:cNvPr id="15" name="Picture 28" descr="Cod fishing 1921. My grandfather lived this way. | Newfoundland art ..."/>
          <p:cNvPicPr>
            <a:picLocks noChangeAspect="1" noChangeArrowheads="1"/>
          </p:cNvPicPr>
          <p:nvPr/>
        </p:nvPicPr>
        <p:blipFill>
          <a:blip r:embed="rId23" cstate="print"/>
          <a:srcRect l="44965" r="15935"/>
          <a:stretch>
            <a:fillRect/>
          </a:stretch>
        </p:blipFill>
        <p:spPr bwMode="auto">
          <a:xfrm>
            <a:off x="41564" y="0"/>
            <a:ext cx="4572000" cy="6858000"/>
          </a:xfrm>
          <a:prstGeom prst="rect">
            <a:avLst/>
          </a:prstGeom>
          <a:noFill/>
        </p:spPr>
      </p:pic>
      <p:pic>
        <p:nvPicPr>
          <p:cNvPr id="11" name="Picture 16" descr="Cod fishing history hi-res stock photography and images - Alamy"/>
          <p:cNvPicPr>
            <a:picLocks noChangeAspect="1" noChangeArrowheads="1"/>
          </p:cNvPicPr>
          <p:nvPr/>
        </p:nvPicPr>
        <p:blipFill>
          <a:blip r:embed="rId24" cstate="print"/>
          <a:srcRect l="11661" r="44611" b="9091"/>
          <a:stretch>
            <a:fillRect/>
          </a:stretch>
        </p:blipFill>
        <p:spPr bwMode="auto">
          <a:xfrm>
            <a:off x="41564" y="0"/>
            <a:ext cx="4572000" cy="6858000"/>
          </a:xfrm>
          <a:prstGeom prst="rect">
            <a:avLst/>
          </a:prstGeom>
          <a:noFill/>
        </p:spPr>
      </p:pic>
      <p:pic>
        <p:nvPicPr>
          <p:cNvPr id="30" name="Picture 62" descr="Historical cod fishing hi-res stock photography and images - Alamy"/>
          <p:cNvPicPr>
            <a:picLocks noChangeAspect="1" noChangeArrowheads="1"/>
          </p:cNvPicPr>
          <p:nvPr/>
        </p:nvPicPr>
        <p:blipFill>
          <a:blip r:embed="rId25" cstate="print">
            <a:grayscl/>
          </a:blip>
          <a:srcRect l="42212" r="13492" b="10526"/>
          <a:stretch>
            <a:fillRect/>
          </a:stretch>
        </p:blipFill>
        <p:spPr bwMode="auto">
          <a:xfrm>
            <a:off x="41564" y="0"/>
            <a:ext cx="4572001" cy="6858000"/>
          </a:xfrm>
          <a:prstGeom prst="rect">
            <a:avLst/>
          </a:prstGeom>
          <a:noFill/>
        </p:spPr>
      </p:pic>
      <p:pic>
        <p:nvPicPr>
          <p:cNvPr id="19" name="Picture 36" descr="Cod Fishing off Newfoundland 2004 - YouTube"/>
          <p:cNvPicPr>
            <a:picLocks noChangeAspect="1" noChangeArrowheads="1"/>
          </p:cNvPicPr>
          <p:nvPr/>
        </p:nvPicPr>
        <p:blipFill>
          <a:blip r:embed="rId26" cstate="print">
            <a:grayscl/>
          </a:blip>
          <a:srcRect l="23300" r="26770"/>
          <a:stretch>
            <a:fillRect/>
          </a:stretch>
        </p:blipFill>
        <p:spPr bwMode="auto">
          <a:xfrm>
            <a:off x="41564" y="0"/>
            <a:ext cx="4572000" cy="6858000"/>
          </a:xfrm>
          <a:prstGeom prst="rect">
            <a:avLst/>
          </a:prstGeom>
          <a:noFill/>
        </p:spPr>
      </p:pic>
      <p:pic>
        <p:nvPicPr>
          <p:cNvPr id="24" name="Picture 46" descr="Cod end of fishing trawler net full of haddock. Georges Bank, New ..."/>
          <p:cNvPicPr>
            <a:picLocks noChangeAspect="1" noChangeArrowheads="1"/>
          </p:cNvPicPr>
          <p:nvPr/>
        </p:nvPicPr>
        <p:blipFill>
          <a:blip r:embed="rId27" cstate="print">
            <a:grayscl/>
          </a:blip>
          <a:srcRect l="15455" r="34927"/>
          <a:stretch>
            <a:fillRect/>
          </a:stretch>
        </p:blipFill>
        <p:spPr bwMode="auto">
          <a:xfrm>
            <a:off x="41564" y="56213"/>
            <a:ext cx="4572000" cy="6745574"/>
          </a:xfrm>
          <a:prstGeom prst="rect">
            <a:avLst/>
          </a:prstGeom>
          <a:noFill/>
        </p:spPr>
      </p:pic>
      <p:pic>
        <p:nvPicPr>
          <p:cNvPr id="25" name="Picture 48" descr="sport life: Very Rough Water and Fishing on the Grand Banks"/>
          <p:cNvPicPr>
            <a:picLocks noChangeAspect="1" noChangeArrowheads="1"/>
          </p:cNvPicPr>
          <p:nvPr/>
        </p:nvPicPr>
        <p:blipFill>
          <a:blip r:embed="rId28" cstate="print">
            <a:grayscl/>
          </a:blip>
          <a:srcRect l="21617" r="33657"/>
          <a:stretch>
            <a:fillRect/>
          </a:stretch>
        </p:blipFill>
        <p:spPr bwMode="auto">
          <a:xfrm>
            <a:off x="41564" y="0"/>
            <a:ext cx="4572000" cy="6858000"/>
          </a:xfrm>
          <a:prstGeom prst="rect">
            <a:avLst/>
          </a:prstGeom>
          <a:noFill/>
        </p:spPr>
      </p:pic>
      <p:pic>
        <p:nvPicPr>
          <p:cNvPr id="18" name="Picture 34" descr="sport life: Very Rough Water and Fishing on the Grand Banks"/>
          <p:cNvPicPr>
            <a:picLocks noChangeAspect="1" noChangeArrowheads="1"/>
          </p:cNvPicPr>
          <p:nvPr/>
        </p:nvPicPr>
        <p:blipFill>
          <a:blip r:embed="rId29" cstate="print">
            <a:grayscl/>
          </a:blip>
          <a:srcRect l="44725" r="10549"/>
          <a:stretch>
            <a:fillRect/>
          </a:stretch>
        </p:blipFill>
        <p:spPr bwMode="auto">
          <a:xfrm>
            <a:off x="41564" y="0"/>
            <a:ext cx="4572000" cy="6858000"/>
          </a:xfrm>
          <a:prstGeom prst="rect">
            <a:avLst/>
          </a:prstGeom>
          <a:noFill/>
        </p:spPr>
      </p:pic>
      <p:pic>
        <p:nvPicPr>
          <p:cNvPr id="26" name="Picture 52" descr="Amazing Images Blog: Very Rough Water and Fishing on the Grand Banks"/>
          <p:cNvPicPr>
            <a:picLocks noChangeAspect="1" noChangeArrowheads="1"/>
          </p:cNvPicPr>
          <p:nvPr/>
        </p:nvPicPr>
        <p:blipFill>
          <a:blip r:embed="rId30" cstate="print">
            <a:grayscl/>
          </a:blip>
          <a:srcRect l="21617" r="33657"/>
          <a:stretch>
            <a:fillRect/>
          </a:stretch>
        </p:blipFill>
        <p:spPr bwMode="auto">
          <a:xfrm>
            <a:off x="41564" y="0"/>
            <a:ext cx="4572000" cy="6858000"/>
          </a:xfrm>
          <a:prstGeom prst="rect">
            <a:avLst/>
          </a:prstGeom>
          <a:noFill/>
        </p:spPr>
      </p:pic>
      <p:pic>
        <p:nvPicPr>
          <p:cNvPr id="28" name="Picture 58" descr="Cod fishing the Grand Banks / Schooners, Dories and such"/>
          <p:cNvPicPr>
            <a:picLocks noChangeAspect="1" noChangeArrowheads="1"/>
          </p:cNvPicPr>
          <p:nvPr/>
        </p:nvPicPr>
        <p:blipFill>
          <a:blip r:embed="rId31" cstate="print"/>
          <a:srcRect l="12241" r="35298"/>
          <a:stretch>
            <a:fillRect/>
          </a:stretch>
        </p:blipFill>
        <p:spPr bwMode="auto">
          <a:xfrm>
            <a:off x="41564" y="0"/>
            <a:ext cx="4572000" cy="6858000"/>
          </a:xfrm>
          <a:prstGeom prst="rect">
            <a:avLst/>
          </a:prstGeom>
          <a:noFill/>
        </p:spPr>
      </p:pic>
      <p:pic>
        <p:nvPicPr>
          <p:cNvPr id="42" name="keane newfoundland - Trim.wmv">
            <a:hlinkClick r:id="" action="ppaction://media"/>
          </p:cNvPr>
          <p:cNvPicPr>
            <a:picLocks noRot="1" noChangeAspect="1"/>
          </p:cNvPicPr>
          <p:nvPr>
            <a:videoFile r:link="rId2"/>
          </p:nvPr>
        </p:nvPicPr>
        <p:blipFill>
          <a:blip r:embed="rId32" cstate="print"/>
          <a:stretch>
            <a:fillRect/>
          </a:stretch>
        </p:blipFill>
        <p:spPr>
          <a:xfrm>
            <a:off x="-685800" y="-228600"/>
            <a:ext cx="12801600" cy="801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92" fill="hold"/>
                                        <p:tgtEl>
                                          <p:spTgt spid="43"/>
                                        </p:tgtEl>
                                      </p:cBhvr>
                                    </p:cmd>
                                  </p:childTnLst>
                                </p:cTn>
                              </p:par>
                              <p:par>
                                <p:cTn id="7" presetID="1" presetClass="mediacall" presetSubtype="0" fill="hold" nodeType="withEffect">
                                  <p:stCondLst>
                                    <p:cond delay="0"/>
                                  </p:stCondLst>
                                  <p:childTnLst>
                                    <p:cmd type="call" cmd="playFrom(0.0)">
                                      <p:cBhvr>
                                        <p:cTn id="8" dur="17311" fill="hold"/>
                                        <p:tgtEl>
                                          <p:spTgt spid="42"/>
                                        </p:tgtEl>
                                      </p:cBhvr>
                                    </p:cmd>
                                  </p:childTnLst>
                                </p:cTn>
                              </p:par>
                              <p:par>
                                <p:cTn id="9" presetID="2" presetClass="mediacall" presetSubtype="0" fill="hold" nodeType="withEffect">
                                  <p:stCondLst>
                                    <p:cond delay="0"/>
                                  </p:stCondLst>
                                  <p:childTnLst>
                                    <p:cmd type="call" cmd="togglePause">
                                      <p:cBhvr>
                                        <p:cTn id="10" dur="1" fill="hold"/>
                                        <p:tgtEl>
                                          <p:spTgt spid="42"/>
                                        </p:tgtEl>
                                      </p:cBhvr>
                                    </p:cmd>
                                  </p:childTnLst>
                                </p:cTn>
                              </p:par>
                              <p:par>
                                <p:cTn id="11" presetID="10" presetClass="exit" presetSubtype="0" fill="hold" nodeType="withEffect">
                                  <p:stCondLst>
                                    <p:cond delay="8000"/>
                                  </p:stCondLst>
                                  <p:childTnLst>
                                    <p:animEffect transition="out" filter="fade">
                                      <p:cBhvr>
                                        <p:cTn id="12" dur="2000"/>
                                        <p:tgtEl>
                                          <p:spTgt spid="42"/>
                                        </p:tgtEl>
                                      </p:cBhvr>
                                    </p:animEffect>
                                    <p:set>
                                      <p:cBhvr>
                                        <p:cTn id="13" dur="1" fill="hold">
                                          <p:stCondLst>
                                            <p:cond delay="1999"/>
                                          </p:stCondLst>
                                        </p:cTn>
                                        <p:tgtEl>
                                          <p:spTgt spid="42"/>
                                        </p:tgtEl>
                                        <p:attrNameLst>
                                          <p:attrName>style.visibility</p:attrName>
                                        </p:attrNameLst>
                                      </p:cBhvr>
                                      <p:to>
                                        <p:strVal val="hidden"/>
                                      </p:to>
                                    </p:set>
                                    <p:cmd type="call" cmd="stop">
                                      <p:cBhvr>
                                        <p:cTn id="14" dur="1">
                                          <p:stCondLst>
                                            <p:cond delay="1999"/>
                                          </p:stCondLst>
                                        </p:cTn>
                                        <p:tgtEl>
                                          <p:spTgt spid="42"/>
                                        </p:tgtEl>
                                      </p:cBhvr>
                                    </p:cmd>
                                  </p:childTnLst>
                                </p:cTn>
                              </p:par>
                              <p:par>
                                <p:cTn id="15" presetID="64" presetClass="path" presetSubtype="0" fill="hold" grpId="0" nodeType="withEffect">
                                  <p:stCondLst>
                                    <p:cond delay="12000"/>
                                  </p:stCondLst>
                                  <p:childTnLst>
                                    <p:animMotion origin="layout" path="M 1.11022E-16 -3.7037E-7 L 1.11022E-16 -2.91204 " pathEditMode="relative" rAng="0" ptsTypes="AA">
                                      <p:cBhvr>
                                        <p:cTn id="16" dur="160000" fill="hold"/>
                                        <p:tgtEl>
                                          <p:spTgt spid="4"/>
                                        </p:tgtEl>
                                        <p:attrNameLst>
                                          <p:attrName>ppt_x</p:attrName>
                                          <p:attrName>ppt_y</p:attrName>
                                        </p:attrNameLst>
                                      </p:cBhvr>
                                      <p:rCtr x="0" y="-1456"/>
                                    </p:animMotion>
                                  </p:childTnLst>
                                </p:cTn>
                              </p:par>
                              <p:par>
                                <p:cTn id="17" presetID="10" presetClass="entr" presetSubtype="0" fill="hold" nodeType="withEffect">
                                  <p:stCondLst>
                                    <p:cond delay="10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childTnLst>
                                </p:cTn>
                              </p:par>
                              <p:par>
                                <p:cTn id="20" presetID="10" presetClass="exit" presetSubtype="0" fill="hold" nodeType="withEffect">
                                  <p:stCondLst>
                                    <p:cond delay="0"/>
                                  </p:stCondLst>
                                  <p:childTnLst>
                                    <p:animEffect transition="out" filter="fade">
                                      <p:cBhvr>
                                        <p:cTn id="21" dur="1000"/>
                                        <p:tgtEl>
                                          <p:spTgt spid="44"/>
                                        </p:tgtEl>
                                      </p:cBhvr>
                                    </p:animEffect>
                                    <p:set>
                                      <p:cBhvr>
                                        <p:cTn id="22" dur="1" fill="hold">
                                          <p:stCondLst>
                                            <p:cond delay="999"/>
                                          </p:stCondLst>
                                        </p:cTn>
                                        <p:tgtEl>
                                          <p:spTgt spid="44"/>
                                        </p:tgtEl>
                                        <p:attrNameLst>
                                          <p:attrName>style.visibility</p:attrName>
                                        </p:attrNameLst>
                                      </p:cBhvr>
                                      <p:to>
                                        <p:strVal val="hidden"/>
                                      </p:to>
                                    </p:set>
                                  </p:childTnLst>
                                </p:cTn>
                              </p:par>
                              <p:par>
                                <p:cTn id="23" presetID="10" presetClass="entr" presetSubtype="0" fill="hold" nodeType="withEffect">
                                  <p:stCondLst>
                                    <p:cond delay="16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xit" presetSubtype="0" fill="hold" nodeType="withEffect">
                                  <p:stCondLst>
                                    <p:cond delay="210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10" presetClass="entr" presetSubtype="0" fill="hold" nodeType="withEffect">
                                  <p:stCondLst>
                                    <p:cond delay="22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par>
                                <p:cTn id="32" presetID="10" presetClass="exit" presetSubtype="0" fill="hold" nodeType="withEffect">
                                  <p:stCondLst>
                                    <p:cond delay="27000"/>
                                  </p:stCondLst>
                                  <p:childTnLst>
                                    <p:animEffect transition="out" filter="fade">
                                      <p:cBhvr>
                                        <p:cTn id="33" dur="1000"/>
                                        <p:tgtEl>
                                          <p:spTgt spid="27"/>
                                        </p:tgtEl>
                                      </p:cBhvr>
                                    </p:animEffect>
                                    <p:set>
                                      <p:cBhvr>
                                        <p:cTn id="34" dur="1" fill="hold">
                                          <p:stCondLst>
                                            <p:cond delay="999"/>
                                          </p:stCondLst>
                                        </p:cTn>
                                        <p:tgtEl>
                                          <p:spTgt spid="27"/>
                                        </p:tgtEl>
                                        <p:attrNameLst>
                                          <p:attrName>style.visibility</p:attrName>
                                        </p:attrNameLst>
                                      </p:cBhvr>
                                      <p:to>
                                        <p:strVal val="hidden"/>
                                      </p:to>
                                    </p:set>
                                  </p:childTnLst>
                                </p:cTn>
                              </p:par>
                              <p:par>
                                <p:cTn id="35" presetID="10" presetClass="entr" presetSubtype="0" fill="hold" nodeType="withEffect">
                                  <p:stCondLst>
                                    <p:cond delay="280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par>
                                <p:cTn id="38" presetID="10" presetClass="exit" presetSubtype="0" fill="hold" nodeType="withEffect">
                                  <p:stCondLst>
                                    <p:cond delay="33000"/>
                                  </p:stCondLst>
                                  <p:childTnLst>
                                    <p:animEffect transition="out" filter="fade">
                                      <p:cBhvr>
                                        <p:cTn id="39" dur="1000"/>
                                        <p:tgtEl>
                                          <p:spTgt spid="7"/>
                                        </p:tgtEl>
                                      </p:cBhvr>
                                    </p:animEffect>
                                    <p:set>
                                      <p:cBhvr>
                                        <p:cTn id="40" dur="1" fill="hold">
                                          <p:stCondLst>
                                            <p:cond delay="999"/>
                                          </p:stCondLst>
                                        </p:cTn>
                                        <p:tgtEl>
                                          <p:spTgt spid="7"/>
                                        </p:tgtEl>
                                        <p:attrNameLst>
                                          <p:attrName>style.visibility</p:attrName>
                                        </p:attrNameLst>
                                      </p:cBhvr>
                                      <p:to>
                                        <p:strVal val="hidden"/>
                                      </p:to>
                                    </p:set>
                                  </p:childTnLst>
                                </p:cTn>
                              </p:par>
                              <p:par>
                                <p:cTn id="41" presetID="10" presetClass="entr" presetSubtype="0" fill="hold" nodeType="withEffect">
                                  <p:stCondLst>
                                    <p:cond delay="34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par>
                                <p:cTn id="44" presetID="10" presetClass="exit" presetSubtype="0" fill="hold" nodeType="withEffect">
                                  <p:stCondLst>
                                    <p:cond delay="39000"/>
                                  </p:stCondLst>
                                  <p:childTnLst>
                                    <p:animEffect transition="out" filter="fade">
                                      <p:cBhvr>
                                        <p:cTn id="45" dur="1000"/>
                                        <p:tgtEl>
                                          <p:spTgt spid="16"/>
                                        </p:tgtEl>
                                      </p:cBhvr>
                                    </p:animEffect>
                                    <p:set>
                                      <p:cBhvr>
                                        <p:cTn id="46" dur="1" fill="hold">
                                          <p:stCondLst>
                                            <p:cond delay="999"/>
                                          </p:stCondLst>
                                        </p:cTn>
                                        <p:tgtEl>
                                          <p:spTgt spid="16"/>
                                        </p:tgtEl>
                                        <p:attrNameLst>
                                          <p:attrName>style.visibility</p:attrName>
                                        </p:attrNameLst>
                                      </p:cBhvr>
                                      <p:to>
                                        <p:strVal val="hidden"/>
                                      </p:to>
                                    </p:set>
                                  </p:childTnLst>
                                </p:cTn>
                              </p:par>
                              <p:par>
                                <p:cTn id="47" presetID="10" presetClass="entr" presetSubtype="0" fill="hold" nodeType="withEffect">
                                  <p:stCondLst>
                                    <p:cond delay="400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childTnLst>
                                </p:cTn>
                              </p:par>
                              <p:par>
                                <p:cTn id="50" presetID="10" presetClass="exit" presetSubtype="0" fill="hold" nodeType="withEffect">
                                  <p:stCondLst>
                                    <p:cond delay="45000"/>
                                  </p:stCondLst>
                                  <p:childTnLst>
                                    <p:animEffect transition="out" filter="fade">
                                      <p:cBhvr>
                                        <p:cTn id="51" dur="1000"/>
                                        <p:tgtEl>
                                          <p:spTgt spid="13"/>
                                        </p:tgtEl>
                                      </p:cBhvr>
                                    </p:animEffect>
                                    <p:set>
                                      <p:cBhvr>
                                        <p:cTn id="52" dur="1" fill="hold">
                                          <p:stCondLst>
                                            <p:cond delay="999"/>
                                          </p:stCondLst>
                                        </p:cTn>
                                        <p:tgtEl>
                                          <p:spTgt spid="13"/>
                                        </p:tgtEl>
                                        <p:attrNameLst>
                                          <p:attrName>style.visibility</p:attrName>
                                        </p:attrNameLst>
                                      </p:cBhvr>
                                      <p:to>
                                        <p:strVal val="hidden"/>
                                      </p:to>
                                    </p:set>
                                  </p:childTnLst>
                                </p:cTn>
                              </p:par>
                              <p:par>
                                <p:cTn id="53" presetID="10" presetClass="entr" presetSubtype="0" fill="hold" nodeType="withEffect">
                                  <p:stCondLst>
                                    <p:cond delay="4600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childTnLst>
                                </p:cTn>
                              </p:par>
                              <p:par>
                                <p:cTn id="56" presetID="10" presetClass="exit" presetSubtype="0" fill="hold" nodeType="withEffect">
                                  <p:stCondLst>
                                    <p:cond delay="51000"/>
                                  </p:stCondLst>
                                  <p:childTnLst>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par>
                                <p:cTn id="59" presetID="10" presetClass="entr" presetSubtype="0" fill="hold" nodeType="withEffect">
                                  <p:stCondLst>
                                    <p:cond delay="520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par>
                                <p:cTn id="62" presetID="10" presetClass="exit" presetSubtype="0" fill="hold" nodeType="withEffect">
                                  <p:stCondLst>
                                    <p:cond delay="57000"/>
                                  </p:stCondLst>
                                  <p:childTnLst>
                                    <p:animEffect transition="out" filter="fade">
                                      <p:cBhvr>
                                        <p:cTn id="63" dur="1000"/>
                                        <p:tgtEl>
                                          <p:spTgt spid="12"/>
                                        </p:tgtEl>
                                      </p:cBhvr>
                                    </p:animEffect>
                                    <p:set>
                                      <p:cBhvr>
                                        <p:cTn id="64" dur="1" fill="hold">
                                          <p:stCondLst>
                                            <p:cond delay="999"/>
                                          </p:stCondLst>
                                        </p:cTn>
                                        <p:tgtEl>
                                          <p:spTgt spid="12"/>
                                        </p:tgtEl>
                                        <p:attrNameLst>
                                          <p:attrName>style.visibility</p:attrName>
                                        </p:attrNameLst>
                                      </p:cBhvr>
                                      <p:to>
                                        <p:strVal val="hidden"/>
                                      </p:to>
                                    </p:set>
                                  </p:childTnLst>
                                </p:cTn>
                              </p:par>
                              <p:par>
                                <p:cTn id="65" presetID="10" presetClass="entr" presetSubtype="0" fill="hold" nodeType="withEffect">
                                  <p:stCondLst>
                                    <p:cond delay="580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childTnLst>
                                </p:cTn>
                              </p:par>
                              <p:par>
                                <p:cTn id="68" presetID="10" presetClass="exit" presetSubtype="0" fill="hold" nodeType="withEffect">
                                  <p:stCondLst>
                                    <p:cond delay="63000"/>
                                  </p:stCondLst>
                                  <p:childTnLst>
                                    <p:animEffect transition="out" filter="fade">
                                      <p:cBhvr>
                                        <p:cTn id="69" dur="1000"/>
                                        <p:tgtEl>
                                          <p:spTgt spid="17"/>
                                        </p:tgtEl>
                                      </p:cBhvr>
                                    </p:animEffect>
                                    <p:set>
                                      <p:cBhvr>
                                        <p:cTn id="70" dur="1" fill="hold">
                                          <p:stCondLst>
                                            <p:cond delay="999"/>
                                          </p:stCondLst>
                                        </p:cTn>
                                        <p:tgtEl>
                                          <p:spTgt spid="17"/>
                                        </p:tgtEl>
                                        <p:attrNameLst>
                                          <p:attrName>style.visibility</p:attrName>
                                        </p:attrNameLst>
                                      </p:cBhvr>
                                      <p:to>
                                        <p:strVal val="hidden"/>
                                      </p:to>
                                    </p:set>
                                  </p:childTnLst>
                                </p:cTn>
                              </p:par>
                              <p:par>
                                <p:cTn id="71" presetID="10" presetClass="entr" presetSubtype="0" fill="hold" nodeType="withEffect">
                                  <p:stCondLst>
                                    <p:cond delay="6400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childTnLst>
                                </p:cTn>
                              </p:par>
                              <p:par>
                                <p:cTn id="74" presetID="10" presetClass="exit" presetSubtype="0" fill="hold" nodeType="withEffect">
                                  <p:stCondLst>
                                    <p:cond delay="69000"/>
                                  </p:stCondLst>
                                  <p:childTnLst>
                                    <p:animEffect transition="out" filter="fade">
                                      <p:cBhvr>
                                        <p:cTn id="75" dur="1000"/>
                                        <p:tgtEl>
                                          <p:spTgt spid="29"/>
                                        </p:tgtEl>
                                      </p:cBhvr>
                                    </p:animEffect>
                                    <p:set>
                                      <p:cBhvr>
                                        <p:cTn id="76" dur="1" fill="hold">
                                          <p:stCondLst>
                                            <p:cond delay="999"/>
                                          </p:stCondLst>
                                        </p:cTn>
                                        <p:tgtEl>
                                          <p:spTgt spid="29"/>
                                        </p:tgtEl>
                                        <p:attrNameLst>
                                          <p:attrName>style.visibility</p:attrName>
                                        </p:attrNameLst>
                                      </p:cBhvr>
                                      <p:to>
                                        <p:strVal val="hidden"/>
                                      </p:to>
                                    </p:set>
                                  </p:childTnLst>
                                </p:cTn>
                              </p:par>
                              <p:par>
                                <p:cTn id="77" presetID="10" presetClass="entr" presetSubtype="0" fill="hold" nodeType="withEffect">
                                  <p:stCondLst>
                                    <p:cond delay="7000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1000"/>
                                        <p:tgtEl>
                                          <p:spTgt spid="20"/>
                                        </p:tgtEl>
                                      </p:cBhvr>
                                    </p:animEffect>
                                  </p:childTnLst>
                                </p:cTn>
                              </p:par>
                              <p:par>
                                <p:cTn id="80" presetID="10" presetClass="exit" presetSubtype="0" fill="hold" nodeType="withEffect">
                                  <p:stCondLst>
                                    <p:cond delay="75000"/>
                                  </p:stCondLst>
                                  <p:childTnLst>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cTn>
                              </p:par>
                              <p:par>
                                <p:cTn id="83" presetID="10" presetClass="entr" presetSubtype="0" fill="hold" nodeType="withEffect">
                                  <p:stCondLst>
                                    <p:cond delay="7600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childTnLst>
                                </p:cTn>
                              </p:par>
                              <p:par>
                                <p:cTn id="86" presetID="10" presetClass="exit" presetSubtype="0" fill="hold" nodeType="withEffect">
                                  <p:stCondLst>
                                    <p:cond delay="81000"/>
                                  </p:stCondLst>
                                  <p:childTnLst>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cTn>
                              </p:par>
                              <p:par>
                                <p:cTn id="89" presetID="10" presetClass="entr" presetSubtype="0" fill="hold" nodeType="withEffect">
                                  <p:stCondLst>
                                    <p:cond delay="8200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childTnLst>
                                </p:cTn>
                              </p:par>
                              <p:par>
                                <p:cTn id="92" presetID="10" presetClass="exit" presetSubtype="0" fill="hold" nodeType="withEffect">
                                  <p:stCondLst>
                                    <p:cond delay="87000"/>
                                  </p:stCondLst>
                                  <p:childTnLst>
                                    <p:animEffect transition="out" filter="fade">
                                      <p:cBhvr>
                                        <p:cTn id="93" dur="1000"/>
                                        <p:tgtEl>
                                          <p:spTgt spid="14"/>
                                        </p:tgtEl>
                                      </p:cBhvr>
                                    </p:animEffect>
                                    <p:set>
                                      <p:cBhvr>
                                        <p:cTn id="94" dur="1" fill="hold">
                                          <p:stCondLst>
                                            <p:cond delay="999"/>
                                          </p:stCondLst>
                                        </p:cTn>
                                        <p:tgtEl>
                                          <p:spTgt spid="14"/>
                                        </p:tgtEl>
                                        <p:attrNameLst>
                                          <p:attrName>style.visibility</p:attrName>
                                        </p:attrNameLst>
                                      </p:cBhvr>
                                      <p:to>
                                        <p:strVal val="hidden"/>
                                      </p:to>
                                    </p:set>
                                  </p:childTnLst>
                                </p:cTn>
                              </p:par>
                              <p:par>
                                <p:cTn id="95" presetID="10" presetClass="entr" presetSubtype="0" fill="hold" nodeType="withEffect">
                                  <p:stCondLst>
                                    <p:cond delay="8800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1000"/>
                                        <p:tgtEl>
                                          <p:spTgt spid="22"/>
                                        </p:tgtEl>
                                      </p:cBhvr>
                                    </p:animEffect>
                                  </p:childTnLst>
                                </p:cTn>
                              </p:par>
                              <p:par>
                                <p:cTn id="98" presetID="10" presetClass="exit" presetSubtype="0" fill="hold" nodeType="withEffect">
                                  <p:stCondLst>
                                    <p:cond delay="93000"/>
                                  </p:stCondLst>
                                  <p:childTnLst>
                                    <p:animEffect transition="out" filter="fade">
                                      <p:cBhvr>
                                        <p:cTn id="99" dur="1000"/>
                                        <p:tgtEl>
                                          <p:spTgt spid="22"/>
                                        </p:tgtEl>
                                      </p:cBhvr>
                                    </p:animEffect>
                                    <p:set>
                                      <p:cBhvr>
                                        <p:cTn id="100" dur="1" fill="hold">
                                          <p:stCondLst>
                                            <p:cond delay="999"/>
                                          </p:stCondLst>
                                        </p:cTn>
                                        <p:tgtEl>
                                          <p:spTgt spid="22"/>
                                        </p:tgtEl>
                                        <p:attrNameLst>
                                          <p:attrName>style.visibility</p:attrName>
                                        </p:attrNameLst>
                                      </p:cBhvr>
                                      <p:to>
                                        <p:strVal val="hidden"/>
                                      </p:to>
                                    </p:set>
                                  </p:childTnLst>
                                </p:cTn>
                              </p:par>
                              <p:par>
                                <p:cTn id="101" presetID="10" presetClass="entr" presetSubtype="0" fill="hold" nodeType="withEffect">
                                  <p:stCondLst>
                                    <p:cond delay="94000"/>
                                  </p:stCondLst>
                                  <p:childTnLst>
                                    <p:set>
                                      <p:cBhvr>
                                        <p:cTn id="102" dur="1" fill="hold">
                                          <p:stCondLst>
                                            <p:cond delay="0"/>
                                          </p:stCondLst>
                                        </p:cTn>
                                        <p:tgtEl>
                                          <p:spTgt spid="9"/>
                                        </p:tgtEl>
                                        <p:attrNameLst>
                                          <p:attrName>style.visibility</p:attrName>
                                        </p:attrNameLst>
                                      </p:cBhvr>
                                      <p:to>
                                        <p:strVal val="visible"/>
                                      </p:to>
                                    </p:set>
                                    <p:animEffect transition="in" filter="fade">
                                      <p:cBhvr>
                                        <p:cTn id="103" dur="1000"/>
                                        <p:tgtEl>
                                          <p:spTgt spid="9"/>
                                        </p:tgtEl>
                                      </p:cBhvr>
                                    </p:animEffect>
                                  </p:childTnLst>
                                </p:cTn>
                              </p:par>
                              <p:par>
                                <p:cTn id="104" presetID="10" presetClass="exit" presetSubtype="0" fill="hold" nodeType="withEffect">
                                  <p:stCondLst>
                                    <p:cond delay="99000"/>
                                  </p:stCondLst>
                                  <p:childTnLst>
                                    <p:animEffect transition="out" filter="fade">
                                      <p:cBhvr>
                                        <p:cTn id="105" dur="1000"/>
                                        <p:tgtEl>
                                          <p:spTgt spid="9"/>
                                        </p:tgtEl>
                                      </p:cBhvr>
                                    </p:animEffect>
                                    <p:set>
                                      <p:cBhvr>
                                        <p:cTn id="106" dur="1" fill="hold">
                                          <p:stCondLst>
                                            <p:cond delay="999"/>
                                          </p:stCondLst>
                                        </p:cTn>
                                        <p:tgtEl>
                                          <p:spTgt spid="9"/>
                                        </p:tgtEl>
                                        <p:attrNameLst>
                                          <p:attrName>style.visibility</p:attrName>
                                        </p:attrNameLst>
                                      </p:cBhvr>
                                      <p:to>
                                        <p:strVal val="hidden"/>
                                      </p:to>
                                    </p:set>
                                  </p:childTnLst>
                                </p:cTn>
                              </p:par>
                              <p:par>
                                <p:cTn id="107" presetID="10" presetClass="entr" presetSubtype="0" fill="hold" nodeType="withEffect">
                                  <p:stCondLst>
                                    <p:cond delay="10000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1000"/>
                                        <p:tgtEl>
                                          <p:spTgt spid="21"/>
                                        </p:tgtEl>
                                      </p:cBhvr>
                                    </p:animEffect>
                                  </p:childTnLst>
                                </p:cTn>
                              </p:par>
                              <p:par>
                                <p:cTn id="110" presetID="10" presetClass="exit" presetSubtype="0" fill="hold" nodeType="withEffect">
                                  <p:stCondLst>
                                    <p:cond delay="105000"/>
                                  </p:stCondLst>
                                  <p:childTnLst>
                                    <p:animEffect transition="out" filter="fade">
                                      <p:cBhvr>
                                        <p:cTn id="111" dur="1000"/>
                                        <p:tgtEl>
                                          <p:spTgt spid="21"/>
                                        </p:tgtEl>
                                      </p:cBhvr>
                                    </p:animEffect>
                                    <p:set>
                                      <p:cBhvr>
                                        <p:cTn id="112" dur="1" fill="hold">
                                          <p:stCondLst>
                                            <p:cond delay="999"/>
                                          </p:stCondLst>
                                        </p:cTn>
                                        <p:tgtEl>
                                          <p:spTgt spid="21"/>
                                        </p:tgtEl>
                                        <p:attrNameLst>
                                          <p:attrName>style.visibility</p:attrName>
                                        </p:attrNameLst>
                                      </p:cBhvr>
                                      <p:to>
                                        <p:strVal val="hidden"/>
                                      </p:to>
                                    </p:set>
                                  </p:childTnLst>
                                </p:cTn>
                              </p:par>
                              <p:par>
                                <p:cTn id="113" presetID="10" presetClass="entr" presetSubtype="0" fill="hold" nodeType="withEffect">
                                  <p:stCondLst>
                                    <p:cond delay="10600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1000"/>
                                        <p:tgtEl>
                                          <p:spTgt spid="15"/>
                                        </p:tgtEl>
                                      </p:cBhvr>
                                    </p:animEffect>
                                  </p:childTnLst>
                                </p:cTn>
                              </p:par>
                              <p:par>
                                <p:cTn id="116" presetID="10" presetClass="exit" presetSubtype="0" fill="hold" nodeType="withEffect">
                                  <p:stCondLst>
                                    <p:cond delay="111000"/>
                                  </p:stCondLst>
                                  <p:childTnLst>
                                    <p:animEffect transition="out" filter="fade">
                                      <p:cBhvr>
                                        <p:cTn id="117" dur="1000"/>
                                        <p:tgtEl>
                                          <p:spTgt spid="15"/>
                                        </p:tgtEl>
                                      </p:cBhvr>
                                    </p:animEffect>
                                    <p:set>
                                      <p:cBhvr>
                                        <p:cTn id="118" dur="1" fill="hold">
                                          <p:stCondLst>
                                            <p:cond delay="999"/>
                                          </p:stCondLst>
                                        </p:cTn>
                                        <p:tgtEl>
                                          <p:spTgt spid="15"/>
                                        </p:tgtEl>
                                        <p:attrNameLst>
                                          <p:attrName>style.visibility</p:attrName>
                                        </p:attrNameLst>
                                      </p:cBhvr>
                                      <p:to>
                                        <p:strVal val="hidden"/>
                                      </p:to>
                                    </p:set>
                                  </p:childTnLst>
                                </p:cTn>
                              </p:par>
                              <p:par>
                                <p:cTn id="119" presetID="10" presetClass="entr" presetSubtype="0" fill="hold" nodeType="withEffect">
                                  <p:stCondLst>
                                    <p:cond delay="11200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1000"/>
                                        <p:tgtEl>
                                          <p:spTgt spid="11"/>
                                        </p:tgtEl>
                                      </p:cBhvr>
                                    </p:animEffect>
                                  </p:childTnLst>
                                </p:cTn>
                              </p:par>
                              <p:par>
                                <p:cTn id="122" presetID="10" presetClass="exit" presetSubtype="0" fill="hold" nodeType="withEffect">
                                  <p:stCondLst>
                                    <p:cond delay="117000"/>
                                  </p:stCondLst>
                                  <p:childTnLst>
                                    <p:animEffect transition="out" filter="fade">
                                      <p:cBhvr>
                                        <p:cTn id="123" dur="1000"/>
                                        <p:tgtEl>
                                          <p:spTgt spid="11"/>
                                        </p:tgtEl>
                                      </p:cBhvr>
                                    </p:animEffect>
                                    <p:set>
                                      <p:cBhvr>
                                        <p:cTn id="124" dur="1" fill="hold">
                                          <p:stCondLst>
                                            <p:cond delay="999"/>
                                          </p:stCondLst>
                                        </p:cTn>
                                        <p:tgtEl>
                                          <p:spTgt spid="11"/>
                                        </p:tgtEl>
                                        <p:attrNameLst>
                                          <p:attrName>style.visibility</p:attrName>
                                        </p:attrNameLst>
                                      </p:cBhvr>
                                      <p:to>
                                        <p:strVal val="hidden"/>
                                      </p:to>
                                    </p:set>
                                  </p:childTnLst>
                                </p:cTn>
                              </p:par>
                              <p:par>
                                <p:cTn id="125" presetID="10" presetClass="entr" presetSubtype="0" fill="hold" nodeType="withEffect">
                                  <p:stCondLst>
                                    <p:cond delay="11800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1000"/>
                                        <p:tgtEl>
                                          <p:spTgt spid="30"/>
                                        </p:tgtEl>
                                      </p:cBhvr>
                                    </p:animEffect>
                                  </p:childTnLst>
                                </p:cTn>
                              </p:par>
                              <p:par>
                                <p:cTn id="128" presetID="10" presetClass="exit" presetSubtype="0" fill="hold" nodeType="withEffect">
                                  <p:stCondLst>
                                    <p:cond delay="123000"/>
                                  </p:stCondLst>
                                  <p:childTnLst>
                                    <p:animEffect transition="out" filter="fade">
                                      <p:cBhvr>
                                        <p:cTn id="129" dur="1000"/>
                                        <p:tgtEl>
                                          <p:spTgt spid="30"/>
                                        </p:tgtEl>
                                      </p:cBhvr>
                                    </p:animEffect>
                                    <p:set>
                                      <p:cBhvr>
                                        <p:cTn id="130" dur="1" fill="hold">
                                          <p:stCondLst>
                                            <p:cond delay="999"/>
                                          </p:stCondLst>
                                        </p:cTn>
                                        <p:tgtEl>
                                          <p:spTgt spid="30"/>
                                        </p:tgtEl>
                                        <p:attrNameLst>
                                          <p:attrName>style.visibility</p:attrName>
                                        </p:attrNameLst>
                                      </p:cBhvr>
                                      <p:to>
                                        <p:strVal val="hidden"/>
                                      </p:to>
                                    </p:set>
                                  </p:childTnLst>
                                </p:cTn>
                              </p:par>
                              <p:par>
                                <p:cTn id="131" presetID="10" presetClass="entr" presetSubtype="0" fill="hold" nodeType="withEffect">
                                  <p:stCondLst>
                                    <p:cond delay="124000"/>
                                  </p:stCondLst>
                                  <p:childTnLst>
                                    <p:set>
                                      <p:cBhvr>
                                        <p:cTn id="132" dur="1" fill="hold">
                                          <p:stCondLst>
                                            <p:cond delay="0"/>
                                          </p:stCondLst>
                                        </p:cTn>
                                        <p:tgtEl>
                                          <p:spTgt spid="19"/>
                                        </p:tgtEl>
                                        <p:attrNameLst>
                                          <p:attrName>style.visibility</p:attrName>
                                        </p:attrNameLst>
                                      </p:cBhvr>
                                      <p:to>
                                        <p:strVal val="visible"/>
                                      </p:to>
                                    </p:set>
                                    <p:animEffect transition="in" filter="fade">
                                      <p:cBhvr>
                                        <p:cTn id="133" dur="1000"/>
                                        <p:tgtEl>
                                          <p:spTgt spid="19"/>
                                        </p:tgtEl>
                                      </p:cBhvr>
                                    </p:animEffect>
                                  </p:childTnLst>
                                </p:cTn>
                              </p:par>
                              <p:par>
                                <p:cTn id="134" presetID="10" presetClass="exit" presetSubtype="0" fill="hold" nodeType="withEffect">
                                  <p:stCondLst>
                                    <p:cond delay="129000"/>
                                  </p:stCondLst>
                                  <p:childTnLst>
                                    <p:animEffect transition="out" filter="fade">
                                      <p:cBhvr>
                                        <p:cTn id="135" dur="1000"/>
                                        <p:tgtEl>
                                          <p:spTgt spid="19"/>
                                        </p:tgtEl>
                                      </p:cBhvr>
                                    </p:animEffect>
                                    <p:set>
                                      <p:cBhvr>
                                        <p:cTn id="136" dur="1" fill="hold">
                                          <p:stCondLst>
                                            <p:cond delay="999"/>
                                          </p:stCondLst>
                                        </p:cTn>
                                        <p:tgtEl>
                                          <p:spTgt spid="19"/>
                                        </p:tgtEl>
                                        <p:attrNameLst>
                                          <p:attrName>style.visibility</p:attrName>
                                        </p:attrNameLst>
                                      </p:cBhvr>
                                      <p:to>
                                        <p:strVal val="hidden"/>
                                      </p:to>
                                    </p:set>
                                  </p:childTnLst>
                                </p:cTn>
                              </p:par>
                              <p:par>
                                <p:cTn id="137" presetID="10" presetClass="entr" presetSubtype="0" fill="hold" nodeType="withEffect">
                                  <p:stCondLst>
                                    <p:cond delay="13000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1000"/>
                                        <p:tgtEl>
                                          <p:spTgt spid="24"/>
                                        </p:tgtEl>
                                      </p:cBhvr>
                                    </p:animEffect>
                                  </p:childTnLst>
                                </p:cTn>
                              </p:par>
                              <p:par>
                                <p:cTn id="140" presetID="10" presetClass="exit" presetSubtype="0" fill="hold" nodeType="withEffect">
                                  <p:stCondLst>
                                    <p:cond delay="135000"/>
                                  </p:stCondLst>
                                  <p:childTnLst>
                                    <p:animEffect transition="out" filter="fade">
                                      <p:cBhvr>
                                        <p:cTn id="141" dur="1000"/>
                                        <p:tgtEl>
                                          <p:spTgt spid="24"/>
                                        </p:tgtEl>
                                      </p:cBhvr>
                                    </p:animEffect>
                                    <p:set>
                                      <p:cBhvr>
                                        <p:cTn id="142" dur="1" fill="hold">
                                          <p:stCondLst>
                                            <p:cond delay="999"/>
                                          </p:stCondLst>
                                        </p:cTn>
                                        <p:tgtEl>
                                          <p:spTgt spid="24"/>
                                        </p:tgtEl>
                                        <p:attrNameLst>
                                          <p:attrName>style.visibility</p:attrName>
                                        </p:attrNameLst>
                                      </p:cBhvr>
                                      <p:to>
                                        <p:strVal val="hidden"/>
                                      </p:to>
                                    </p:set>
                                  </p:childTnLst>
                                </p:cTn>
                              </p:par>
                              <p:par>
                                <p:cTn id="143" presetID="10" presetClass="entr" presetSubtype="0" fill="hold" nodeType="withEffect">
                                  <p:stCondLst>
                                    <p:cond delay="13600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1000"/>
                                        <p:tgtEl>
                                          <p:spTgt spid="25"/>
                                        </p:tgtEl>
                                      </p:cBhvr>
                                    </p:animEffect>
                                  </p:childTnLst>
                                </p:cTn>
                              </p:par>
                              <p:par>
                                <p:cTn id="146" presetID="10" presetClass="exit" presetSubtype="0" fill="hold" nodeType="withEffect">
                                  <p:stCondLst>
                                    <p:cond delay="141000"/>
                                  </p:stCondLst>
                                  <p:childTnLst>
                                    <p:animEffect transition="out" filter="fade">
                                      <p:cBhvr>
                                        <p:cTn id="147" dur="1000"/>
                                        <p:tgtEl>
                                          <p:spTgt spid="25"/>
                                        </p:tgtEl>
                                      </p:cBhvr>
                                    </p:animEffect>
                                    <p:set>
                                      <p:cBhvr>
                                        <p:cTn id="148" dur="1" fill="hold">
                                          <p:stCondLst>
                                            <p:cond delay="999"/>
                                          </p:stCondLst>
                                        </p:cTn>
                                        <p:tgtEl>
                                          <p:spTgt spid="25"/>
                                        </p:tgtEl>
                                        <p:attrNameLst>
                                          <p:attrName>style.visibility</p:attrName>
                                        </p:attrNameLst>
                                      </p:cBhvr>
                                      <p:to>
                                        <p:strVal val="hidden"/>
                                      </p:to>
                                    </p:set>
                                  </p:childTnLst>
                                </p:cTn>
                              </p:par>
                              <p:par>
                                <p:cTn id="149" presetID="10" presetClass="entr" presetSubtype="0" fill="hold" nodeType="withEffect">
                                  <p:stCondLst>
                                    <p:cond delay="141000"/>
                                  </p:stCondLst>
                                  <p:childTnLst>
                                    <p:set>
                                      <p:cBhvr>
                                        <p:cTn id="150" dur="1" fill="hold">
                                          <p:stCondLst>
                                            <p:cond delay="0"/>
                                          </p:stCondLst>
                                        </p:cTn>
                                        <p:tgtEl>
                                          <p:spTgt spid="18"/>
                                        </p:tgtEl>
                                        <p:attrNameLst>
                                          <p:attrName>style.visibility</p:attrName>
                                        </p:attrNameLst>
                                      </p:cBhvr>
                                      <p:to>
                                        <p:strVal val="visible"/>
                                      </p:to>
                                    </p:set>
                                    <p:animEffect transition="in" filter="fade">
                                      <p:cBhvr>
                                        <p:cTn id="151" dur="1000"/>
                                        <p:tgtEl>
                                          <p:spTgt spid="18"/>
                                        </p:tgtEl>
                                      </p:cBhvr>
                                    </p:animEffect>
                                  </p:childTnLst>
                                </p:cTn>
                              </p:par>
                              <p:par>
                                <p:cTn id="152" presetID="10" presetClass="exit" presetSubtype="0" fill="hold" nodeType="withEffect">
                                  <p:stCondLst>
                                    <p:cond delay="147000"/>
                                  </p:stCondLst>
                                  <p:childTnLst>
                                    <p:animEffect transition="out" filter="fade">
                                      <p:cBhvr>
                                        <p:cTn id="153" dur="1000"/>
                                        <p:tgtEl>
                                          <p:spTgt spid="18"/>
                                        </p:tgtEl>
                                      </p:cBhvr>
                                    </p:animEffect>
                                    <p:set>
                                      <p:cBhvr>
                                        <p:cTn id="154" dur="1" fill="hold">
                                          <p:stCondLst>
                                            <p:cond delay="999"/>
                                          </p:stCondLst>
                                        </p:cTn>
                                        <p:tgtEl>
                                          <p:spTgt spid="18"/>
                                        </p:tgtEl>
                                        <p:attrNameLst>
                                          <p:attrName>style.visibility</p:attrName>
                                        </p:attrNameLst>
                                      </p:cBhvr>
                                      <p:to>
                                        <p:strVal val="hidden"/>
                                      </p:to>
                                    </p:set>
                                  </p:childTnLst>
                                </p:cTn>
                              </p:par>
                              <p:par>
                                <p:cTn id="155" presetID="10" presetClass="entr" presetSubtype="0" fill="hold" nodeType="withEffect">
                                  <p:stCondLst>
                                    <p:cond delay="148000"/>
                                  </p:stCondLst>
                                  <p:childTnLst>
                                    <p:set>
                                      <p:cBhvr>
                                        <p:cTn id="156" dur="1" fill="hold">
                                          <p:stCondLst>
                                            <p:cond delay="0"/>
                                          </p:stCondLst>
                                        </p:cTn>
                                        <p:tgtEl>
                                          <p:spTgt spid="26"/>
                                        </p:tgtEl>
                                        <p:attrNameLst>
                                          <p:attrName>style.visibility</p:attrName>
                                        </p:attrNameLst>
                                      </p:cBhvr>
                                      <p:to>
                                        <p:strVal val="visible"/>
                                      </p:to>
                                    </p:set>
                                    <p:animEffect transition="in" filter="fade">
                                      <p:cBhvr>
                                        <p:cTn id="157" dur="1000"/>
                                        <p:tgtEl>
                                          <p:spTgt spid="26"/>
                                        </p:tgtEl>
                                      </p:cBhvr>
                                    </p:animEffect>
                                  </p:childTnLst>
                                </p:cTn>
                              </p:par>
                              <p:par>
                                <p:cTn id="158" presetID="10" presetClass="exit" presetSubtype="0" fill="hold" nodeType="withEffect">
                                  <p:stCondLst>
                                    <p:cond delay="153000"/>
                                  </p:stCondLst>
                                  <p:childTnLst>
                                    <p:animEffect transition="out" filter="fade">
                                      <p:cBhvr>
                                        <p:cTn id="159" dur="1000"/>
                                        <p:tgtEl>
                                          <p:spTgt spid="26"/>
                                        </p:tgtEl>
                                      </p:cBhvr>
                                    </p:animEffect>
                                    <p:set>
                                      <p:cBhvr>
                                        <p:cTn id="160" dur="1" fill="hold">
                                          <p:stCondLst>
                                            <p:cond delay="999"/>
                                          </p:stCondLst>
                                        </p:cTn>
                                        <p:tgtEl>
                                          <p:spTgt spid="26"/>
                                        </p:tgtEl>
                                        <p:attrNameLst>
                                          <p:attrName>style.visibility</p:attrName>
                                        </p:attrNameLst>
                                      </p:cBhvr>
                                      <p:to>
                                        <p:strVal val="hidden"/>
                                      </p:to>
                                    </p:set>
                                  </p:childTnLst>
                                </p:cTn>
                              </p:par>
                              <p:par>
                                <p:cTn id="161" presetID="10" presetClass="entr" presetSubtype="0" fill="hold" nodeType="withEffect">
                                  <p:stCondLst>
                                    <p:cond delay="154000"/>
                                  </p:stCondLst>
                                  <p:childTnLst>
                                    <p:set>
                                      <p:cBhvr>
                                        <p:cTn id="162" dur="1" fill="hold">
                                          <p:stCondLst>
                                            <p:cond delay="0"/>
                                          </p:stCondLst>
                                        </p:cTn>
                                        <p:tgtEl>
                                          <p:spTgt spid="28"/>
                                        </p:tgtEl>
                                        <p:attrNameLst>
                                          <p:attrName>style.visibility</p:attrName>
                                        </p:attrNameLst>
                                      </p:cBhvr>
                                      <p:to>
                                        <p:strVal val="visible"/>
                                      </p:to>
                                    </p:set>
                                    <p:animEffect transition="in" filter="fade">
                                      <p:cBhvr>
                                        <p:cTn id="16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64"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video>
              <p:cMediaNode mute="1">
                <p:cTn id="165" fill="hold" display="0">
                  <p:stCondLst>
                    <p:cond delay="indefinite"/>
                  </p:stCondLst>
                  <p:endCondLst>
                    <p:cond evt="onNext" delay="0">
                      <p:tgtEl>
                        <p:sldTgt/>
                      </p:tgtEl>
                    </p:cond>
                    <p:cond evt="onPrev" delay="0">
                      <p:tgtEl>
                        <p:sldTgt/>
                      </p:tgtEl>
                    </p:cond>
                  </p:endCondLst>
                </p:cTn>
                <p:tgtEl>
                  <p:spTgt spid="42"/>
                </p:tgtEl>
              </p:cMediaNode>
            </p:video>
            <p:audio>
              <p:cMediaNode>
                <p:cTn id="166"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020888" y="854075"/>
            <a:ext cx="4764087" cy="560705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1920875" y="950913"/>
            <a:ext cx="4957763" cy="5349875"/>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1920875" y="1147763"/>
            <a:ext cx="4897438" cy="5722937"/>
          </a:xfrm>
          <a:prstGeom prst="rect">
            <a:avLst/>
          </a:prstGeom>
          <a:noFill/>
          <a:ln w="9525">
            <a:noFill/>
            <a:miter lim="800000"/>
            <a:headEnd/>
            <a:tailEnd/>
          </a:ln>
        </p:spPr>
      </p:pic>
      <p:sp>
        <p:nvSpPr>
          <p:cNvPr id="5" name="Freeform 4"/>
          <p:cNvSpPr/>
          <p:nvPr/>
        </p:nvSpPr>
        <p:spPr>
          <a:xfrm>
            <a:off x="3935413" y="2795588"/>
            <a:ext cx="2014537" cy="941387"/>
          </a:xfrm>
          <a:custGeom>
            <a:avLst/>
            <a:gdLst>
              <a:gd name="connsiteX0" fmla="*/ 172278 w 2014330"/>
              <a:gd name="connsiteY0" fmla="*/ 39756 h 940904"/>
              <a:gd name="connsiteX1" fmla="*/ 675861 w 2014330"/>
              <a:gd name="connsiteY1" fmla="*/ 159026 h 940904"/>
              <a:gd name="connsiteX2" fmla="*/ 848139 w 2014330"/>
              <a:gd name="connsiteY2" fmla="*/ 172278 h 940904"/>
              <a:gd name="connsiteX3" fmla="*/ 848139 w 2014330"/>
              <a:gd name="connsiteY3" fmla="*/ 106017 h 940904"/>
              <a:gd name="connsiteX4" fmla="*/ 927652 w 2014330"/>
              <a:gd name="connsiteY4" fmla="*/ 53008 h 940904"/>
              <a:gd name="connsiteX5" fmla="*/ 1060174 w 2014330"/>
              <a:gd name="connsiteY5" fmla="*/ 39756 h 940904"/>
              <a:gd name="connsiteX6" fmla="*/ 1152939 w 2014330"/>
              <a:gd name="connsiteY6" fmla="*/ 0 h 940904"/>
              <a:gd name="connsiteX7" fmla="*/ 2014330 w 2014330"/>
              <a:gd name="connsiteY7" fmla="*/ 344556 h 940904"/>
              <a:gd name="connsiteX8" fmla="*/ 1842052 w 2014330"/>
              <a:gd name="connsiteY8" fmla="*/ 463826 h 940904"/>
              <a:gd name="connsiteX9" fmla="*/ 1775791 w 2014330"/>
              <a:gd name="connsiteY9" fmla="*/ 530087 h 940904"/>
              <a:gd name="connsiteX10" fmla="*/ 1603513 w 2014330"/>
              <a:gd name="connsiteY10" fmla="*/ 609600 h 940904"/>
              <a:gd name="connsiteX11" fmla="*/ 1470991 w 2014330"/>
              <a:gd name="connsiteY11" fmla="*/ 636104 h 940904"/>
              <a:gd name="connsiteX12" fmla="*/ 1378226 w 2014330"/>
              <a:gd name="connsiteY12" fmla="*/ 689113 h 940904"/>
              <a:gd name="connsiteX13" fmla="*/ 1245704 w 2014330"/>
              <a:gd name="connsiteY13" fmla="*/ 768626 h 940904"/>
              <a:gd name="connsiteX14" fmla="*/ 1113182 w 2014330"/>
              <a:gd name="connsiteY14" fmla="*/ 874643 h 940904"/>
              <a:gd name="connsiteX15" fmla="*/ 980661 w 2014330"/>
              <a:gd name="connsiteY15" fmla="*/ 901148 h 940904"/>
              <a:gd name="connsiteX16" fmla="*/ 662608 w 2014330"/>
              <a:gd name="connsiteY16" fmla="*/ 940904 h 940904"/>
              <a:gd name="connsiteX17" fmla="*/ 0 w 2014330"/>
              <a:gd name="connsiteY17" fmla="*/ 689113 h 940904"/>
              <a:gd name="connsiteX18" fmla="*/ 172278 w 2014330"/>
              <a:gd name="connsiteY18" fmla="*/ 609600 h 940904"/>
              <a:gd name="connsiteX19" fmla="*/ 331304 w 2014330"/>
              <a:gd name="connsiteY19" fmla="*/ 569843 h 940904"/>
              <a:gd name="connsiteX20" fmla="*/ 357808 w 2014330"/>
              <a:gd name="connsiteY20" fmla="*/ 450574 h 940904"/>
              <a:gd name="connsiteX21" fmla="*/ 384313 w 2014330"/>
              <a:gd name="connsiteY21" fmla="*/ 357808 h 940904"/>
              <a:gd name="connsiteX22" fmla="*/ 397565 w 2014330"/>
              <a:gd name="connsiteY22" fmla="*/ 278295 h 940904"/>
              <a:gd name="connsiteX23" fmla="*/ 172278 w 2014330"/>
              <a:gd name="connsiteY23" fmla="*/ 39756 h 9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14330" h="940904">
                <a:moveTo>
                  <a:pt x="172278" y="39756"/>
                </a:moveTo>
                <a:lnTo>
                  <a:pt x="675861" y="159026"/>
                </a:lnTo>
                <a:lnTo>
                  <a:pt x="848139" y="172278"/>
                </a:lnTo>
                <a:lnTo>
                  <a:pt x="848139" y="106017"/>
                </a:lnTo>
                <a:lnTo>
                  <a:pt x="927652" y="53008"/>
                </a:lnTo>
                <a:lnTo>
                  <a:pt x="1060174" y="39756"/>
                </a:lnTo>
                <a:lnTo>
                  <a:pt x="1152939" y="0"/>
                </a:lnTo>
                <a:lnTo>
                  <a:pt x="2014330" y="344556"/>
                </a:lnTo>
                <a:lnTo>
                  <a:pt x="1842052" y="463826"/>
                </a:lnTo>
                <a:lnTo>
                  <a:pt x="1775791" y="530087"/>
                </a:lnTo>
                <a:lnTo>
                  <a:pt x="1603513" y="609600"/>
                </a:lnTo>
                <a:lnTo>
                  <a:pt x="1470991" y="636104"/>
                </a:lnTo>
                <a:lnTo>
                  <a:pt x="1378226" y="689113"/>
                </a:lnTo>
                <a:lnTo>
                  <a:pt x="1245704" y="768626"/>
                </a:lnTo>
                <a:lnTo>
                  <a:pt x="1113182" y="874643"/>
                </a:lnTo>
                <a:lnTo>
                  <a:pt x="980661" y="901148"/>
                </a:lnTo>
                <a:lnTo>
                  <a:pt x="662608" y="940904"/>
                </a:lnTo>
                <a:lnTo>
                  <a:pt x="0" y="689113"/>
                </a:lnTo>
                <a:lnTo>
                  <a:pt x="172278" y="609600"/>
                </a:lnTo>
                <a:lnTo>
                  <a:pt x="331304" y="569843"/>
                </a:lnTo>
                <a:lnTo>
                  <a:pt x="357808" y="450574"/>
                </a:lnTo>
                <a:lnTo>
                  <a:pt x="384313" y="357808"/>
                </a:lnTo>
                <a:lnTo>
                  <a:pt x="397565" y="278295"/>
                </a:lnTo>
                <a:lnTo>
                  <a:pt x="172278" y="39756"/>
                </a:lnTo>
                <a:close/>
              </a:path>
            </a:pathLst>
          </a:custGeom>
          <a:blipFill>
            <a:blip r:embed="rId5" cstate="print"/>
            <a:tile tx="0" ty="0" sx="100000" sy="100000" flip="none" algn="tl"/>
          </a:blipFill>
          <a:ln w="76200">
            <a:no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6" name="Freeform 5"/>
          <p:cNvSpPr/>
          <p:nvPr/>
        </p:nvSpPr>
        <p:spPr>
          <a:xfrm>
            <a:off x="4645025" y="3141663"/>
            <a:ext cx="1939925" cy="817562"/>
          </a:xfrm>
          <a:custGeom>
            <a:avLst/>
            <a:gdLst>
              <a:gd name="connsiteX0" fmla="*/ 0 w 1940669"/>
              <a:gd name="connsiteY0" fmla="*/ 603115 h 817123"/>
              <a:gd name="connsiteX1" fmla="*/ 340469 w 1940669"/>
              <a:gd name="connsiteY1" fmla="*/ 539885 h 817123"/>
              <a:gd name="connsiteX2" fmla="*/ 408562 w 1940669"/>
              <a:gd name="connsiteY2" fmla="*/ 520430 h 817123"/>
              <a:gd name="connsiteX3" fmla="*/ 505839 w 1940669"/>
              <a:gd name="connsiteY3" fmla="*/ 447472 h 817123"/>
              <a:gd name="connsiteX4" fmla="*/ 690664 w 1940669"/>
              <a:gd name="connsiteY4" fmla="*/ 340468 h 817123"/>
              <a:gd name="connsiteX5" fmla="*/ 773349 w 1940669"/>
              <a:gd name="connsiteY5" fmla="*/ 282102 h 817123"/>
              <a:gd name="connsiteX6" fmla="*/ 880354 w 1940669"/>
              <a:gd name="connsiteY6" fmla="*/ 272375 h 817123"/>
              <a:gd name="connsiteX7" fmla="*/ 943583 w 1940669"/>
              <a:gd name="connsiteY7" fmla="*/ 243192 h 817123"/>
              <a:gd name="connsiteX8" fmla="*/ 1050588 w 1940669"/>
              <a:gd name="connsiteY8" fmla="*/ 189689 h 817123"/>
              <a:gd name="connsiteX9" fmla="*/ 1133273 w 1940669"/>
              <a:gd name="connsiteY9" fmla="*/ 126460 h 817123"/>
              <a:gd name="connsiteX10" fmla="*/ 1259732 w 1940669"/>
              <a:gd name="connsiteY10" fmla="*/ 43775 h 817123"/>
              <a:gd name="connsiteX11" fmla="*/ 1293779 w 1940669"/>
              <a:gd name="connsiteY11" fmla="*/ 0 h 817123"/>
              <a:gd name="connsiteX12" fmla="*/ 1940669 w 1940669"/>
              <a:gd name="connsiteY12" fmla="*/ 194553 h 817123"/>
              <a:gd name="connsiteX13" fmla="*/ 1308371 w 1940669"/>
              <a:gd name="connsiteY13" fmla="*/ 496111 h 817123"/>
              <a:gd name="connsiteX14" fmla="*/ 627434 w 1940669"/>
              <a:gd name="connsiteY14" fmla="*/ 817123 h 817123"/>
              <a:gd name="connsiteX15" fmla="*/ 0 w 1940669"/>
              <a:gd name="connsiteY15" fmla="*/ 603115 h 81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0669" h="817123">
                <a:moveTo>
                  <a:pt x="0" y="603115"/>
                </a:moveTo>
                <a:lnTo>
                  <a:pt x="340469" y="539885"/>
                </a:lnTo>
                <a:lnTo>
                  <a:pt x="408562" y="520430"/>
                </a:lnTo>
                <a:lnTo>
                  <a:pt x="505839" y="447472"/>
                </a:lnTo>
                <a:lnTo>
                  <a:pt x="690664" y="340468"/>
                </a:lnTo>
                <a:lnTo>
                  <a:pt x="773349" y="282102"/>
                </a:lnTo>
                <a:lnTo>
                  <a:pt x="880354" y="272375"/>
                </a:lnTo>
                <a:lnTo>
                  <a:pt x="943583" y="243192"/>
                </a:lnTo>
                <a:lnTo>
                  <a:pt x="1050588" y="189689"/>
                </a:lnTo>
                <a:lnTo>
                  <a:pt x="1133273" y="126460"/>
                </a:lnTo>
                <a:lnTo>
                  <a:pt x="1259732" y="43775"/>
                </a:lnTo>
                <a:lnTo>
                  <a:pt x="1293779" y="0"/>
                </a:lnTo>
                <a:lnTo>
                  <a:pt x="1940669" y="194553"/>
                </a:lnTo>
                <a:lnTo>
                  <a:pt x="1308371" y="496111"/>
                </a:lnTo>
                <a:lnTo>
                  <a:pt x="627434" y="817123"/>
                </a:lnTo>
                <a:lnTo>
                  <a:pt x="0" y="603115"/>
                </a:lnTo>
                <a:close/>
              </a:path>
            </a:pathLst>
          </a:custGeom>
          <a:solidFill>
            <a:srgbClr val="00B050"/>
          </a:solidFill>
          <a:ln w="76200">
            <a:no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2" name="Group 14"/>
          <p:cNvGrpSpPr>
            <a:grpSpLocks/>
          </p:cNvGrpSpPr>
          <p:nvPr/>
        </p:nvGrpSpPr>
        <p:grpSpPr bwMode="auto">
          <a:xfrm>
            <a:off x="4029075" y="1206500"/>
            <a:ext cx="4346575" cy="1231900"/>
            <a:chOff x="4055944" y="1205947"/>
            <a:chExt cx="3068268" cy="1232453"/>
          </a:xfrm>
        </p:grpSpPr>
        <p:sp>
          <p:nvSpPr>
            <p:cNvPr id="78866" name="TextBox 7"/>
            <p:cNvSpPr txBox="1">
              <a:spLocks noChangeArrowheads="1"/>
            </p:cNvSpPr>
            <p:nvPr/>
          </p:nvSpPr>
          <p:spPr bwMode="auto">
            <a:xfrm>
              <a:off x="5149638" y="1205947"/>
              <a:ext cx="1974574" cy="1200329"/>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Over 100 glacier advances/retreats carved fjord</a:t>
              </a:r>
            </a:p>
          </p:txBody>
        </p:sp>
        <p:cxnSp>
          <p:nvCxnSpPr>
            <p:cNvPr id="11" name="Straight Arrow Connector 10"/>
            <p:cNvCxnSpPr>
              <a:stCxn id="78866" idx="1"/>
            </p:cNvCxnSpPr>
            <p:nvPr/>
          </p:nvCxnSpPr>
          <p:spPr>
            <a:xfrm rot="10800000" flipV="1">
              <a:off x="4055944" y="1806291"/>
              <a:ext cx="1093729" cy="632109"/>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 name="Group 13"/>
          <p:cNvGrpSpPr>
            <a:grpSpLocks/>
          </p:cNvGrpSpPr>
          <p:nvPr/>
        </p:nvGrpSpPr>
        <p:grpSpPr bwMode="auto">
          <a:xfrm>
            <a:off x="1079500" y="2719388"/>
            <a:ext cx="3836988" cy="461962"/>
            <a:chOff x="5678555" y="2511287"/>
            <a:chExt cx="3836506" cy="461665"/>
          </a:xfrm>
        </p:grpSpPr>
        <p:sp>
          <p:nvSpPr>
            <p:cNvPr id="78864" name="TextBox 8"/>
            <p:cNvSpPr txBox="1">
              <a:spLocks noChangeArrowheads="1"/>
            </p:cNvSpPr>
            <p:nvPr/>
          </p:nvSpPr>
          <p:spPr bwMode="auto">
            <a:xfrm>
              <a:off x="5678555" y="2511287"/>
              <a:ext cx="2259497" cy="461665"/>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“Pond” scoured</a:t>
              </a:r>
            </a:p>
          </p:txBody>
        </p:sp>
        <p:cxnSp>
          <p:nvCxnSpPr>
            <p:cNvPr id="13" name="Straight Arrow Connector 12"/>
            <p:cNvCxnSpPr>
              <a:stCxn id="78864" idx="3"/>
            </p:cNvCxnSpPr>
            <p:nvPr/>
          </p:nvCxnSpPr>
          <p:spPr>
            <a:xfrm>
              <a:off x="7937284" y="2742913"/>
              <a:ext cx="1577777" cy="96775"/>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 name="Group 17"/>
          <p:cNvGrpSpPr>
            <a:grpSpLocks/>
          </p:cNvGrpSpPr>
          <p:nvPr/>
        </p:nvGrpSpPr>
        <p:grpSpPr bwMode="auto">
          <a:xfrm>
            <a:off x="5507038" y="2901950"/>
            <a:ext cx="3636962" cy="1200150"/>
            <a:chOff x="4863581" y="2511287"/>
            <a:chExt cx="3637689" cy="1200329"/>
          </a:xfrm>
        </p:grpSpPr>
        <p:sp>
          <p:nvSpPr>
            <p:cNvPr id="78862" name="TextBox 18"/>
            <p:cNvSpPr txBox="1">
              <a:spLocks noChangeArrowheads="1"/>
            </p:cNvSpPr>
            <p:nvPr/>
          </p:nvSpPr>
          <p:spPr bwMode="auto">
            <a:xfrm>
              <a:off x="6129131" y="2511287"/>
              <a:ext cx="2372139" cy="1200329"/>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Coastal Lowland</a:t>
              </a:r>
            </a:p>
            <a:p>
              <a:pPr marL="225425" indent="-225425" algn="ctr"/>
              <a:r>
                <a:rPr lang="en-US" sz="2400" b="1" dirty="0">
                  <a:solidFill>
                    <a:schemeClr val="bg1"/>
                  </a:solidFill>
                  <a:latin typeface="Calibri" pitchFamily="34" charset="0"/>
                </a:rPr>
                <a:t>uplift &amp; </a:t>
              </a:r>
              <a:r>
                <a:rPr lang="en-US" sz="2400" b="1" dirty="0" smtClean="0">
                  <a:solidFill>
                    <a:schemeClr val="bg1"/>
                  </a:solidFill>
                  <a:latin typeface="Calibri" pitchFamily="34" charset="0"/>
                </a:rPr>
                <a:t>blocked </a:t>
              </a:r>
              <a:r>
                <a:rPr lang="en-US" sz="2400" b="1" dirty="0">
                  <a:solidFill>
                    <a:schemeClr val="bg1"/>
                  </a:solidFill>
                  <a:latin typeface="Calibri" pitchFamily="34" charset="0"/>
                </a:rPr>
                <a:t>ocean</a:t>
              </a:r>
            </a:p>
          </p:txBody>
        </p:sp>
        <p:cxnSp>
          <p:nvCxnSpPr>
            <p:cNvPr id="20" name="Straight Arrow Connector 19"/>
            <p:cNvCxnSpPr>
              <a:stCxn id="78862" idx="1"/>
            </p:cNvCxnSpPr>
            <p:nvPr/>
          </p:nvCxnSpPr>
          <p:spPr>
            <a:xfrm rot="10800000" flipV="1">
              <a:off x="4863581" y="3111452"/>
              <a:ext cx="1265490" cy="109554"/>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28"/>
          <p:cNvGrpSpPr>
            <a:grpSpLocks/>
          </p:cNvGrpSpPr>
          <p:nvPr/>
        </p:nvGrpSpPr>
        <p:grpSpPr bwMode="auto">
          <a:xfrm>
            <a:off x="814388" y="3429000"/>
            <a:ext cx="4114800" cy="1200150"/>
            <a:chOff x="5678555" y="2511287"/>
            <a:chExt cx="4114813" cy="1200329"/>
          </a:xfrm>
        </p:grpSpPr>
        <p:sp>
          <p:nvSpPr>
            <p:cNvPr id="78860" name="TextBox 29"/>
            <p:cNvSpPr txBox="1">
              <a:spLocks noChangeArrowheads="1"/>
            </p:cNvSpPr>
            <p:nvPr/>
          </p:nvSpPr>
          <p:spPr bwMode="auto">
            <a:xfrm>
              <a:off x="5678555" y="2511287"/>
              <a:ext cx="2822715" cy="1200329"/>
            </a:xfrm>
            <a:prstGeom prst="rect">
              <a:avLst/>
            </a:prstGeom>
            <a:solidFill>
              <a:schemeClr val="tx1"/>
            </a:solidFill>
            <a:ln w="9525">
              <a:noFill/>
              <a:miter lim="800000"/>
              <a:headEnd/>
              <a:tailEnd/>
            </a:ln>
          </p:spPr>
          <p:txBody>
            <a:bodyPr>
              <a:spAutoFit/>
            </a:bodyPr>
            <a:lstStyle/>
            <a:p>
              <a:pPr marL="225425" indent="-225425" algn="ctr"/>
              <a:r>
                <a:rPr lang="en-US" sz="2400" b="1" dirty="0">
                  <a:solidFill>
                    <a:schemeClr val="bg1"/>
                  </a:solidFill>
                  <a:latin typeface="Calibri" pitchFamily="34" charset="0"/>
                </a:rPr>
                <a:t>Freshwater</a:t>
              </a:r>
            </a:p>
            <a:p>
              <a:pPr marL="225425" indent="-225425" algn="ctr"/>
              <a:r>
                <a:rPr lang="en-US" sz="2400" b="1" dirty="0">
                  <a:solidFill>
                    <a:schemeClr val="bg1"/>
                  </a:solidFill>
                  <a:latin typeface="Calibri" pitchFamily="34" charset="0"/>
                </a:rPr>
                <a:t>Western Brook Pond</a:t>
              </a:r>
            </a:p>
            <a:p>
              <a:pPr marL="225425" indent="-225425" algn="ctr"/>
              <a:r>
                <a:rPr lang="en-US" sz="2400" b="1" dirty="0">
                  <a:solidFill>
                    <a:schemeClr val="bg1"/>
                  </a:solidFill>
                  <a:latin typeface="Calibri" pitchFamily="34" charset="0"/>
                </a:rPr>
                <a:t>formed</a:t>
              </a:r>
            </a:p>
          </p:txBody>
        </p:sp>
        <p:cxnSp>
          <p:nvCxnSpPr>
            <p:cNvPr id="31" name="Straight Arrow Connector 30"/>
            <p:cNvCxnSpPr>
              <a:stCxn id="78860" idx="3"/>
            </p:cNvCxnSpPr>
            <p:nvPr/>
          </p:nvCxnSpPr>
          <p:spPr>
            <a:xfrm flipV="1">
              <a:off x="8501139" y="2511287"/>
              <a:ext cx="1292229" cy="600165"/>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8859"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9833783D-9593-4A2B-B51A-FF2B87819815}" type="slidenum">
              <a:rPr lang="en-US" sz="1200" b="1" smtClean="0">
                <a:solidFill>
                  <a:schemeClr val="tx1"/>
                </a:solidFill>
                <a:latin typeface="Calibri" pitchFamily="34" charset="0"/>
              </a:rPr>
              <a:pPr fontAlgn="base">
                <a:spcBef>
                  <a:spcPct val="0"/>
                </a:spcBef>
                <a:spcAft>
                  <a:spcPct val="0"/>
                </a:spcAft>
                <a:defRPr/>
              </a:pPr>
              <a:t>50</a:t>
            </a:fld>
            <a:endParaRPr lang="en-US" sz="1200" b="1" dirty="0">
              <a:solidFill>
                <a:schemeClr val="tx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fade">
                                      <p:cBhvr>
                                        <p:cTn id="16" dur="1000"/>
                                        <p:tgtEl>
                                          <p:spTgt spid="8195"/>
                                        </p:tgtEl>
                                      </p:cBhvr>
                                    </p:animEffect>
                                  </p:childTnLst>
                                </p:cTn>
                              </p:par>
                              <p:par>
                                <p:cTn id="17" presetID="10" presetClass="exit" presetSubtype="0" fill="hold" nodeType="withEffect">
                                  <p:stCondLst>
                                    <p:cond delay="0"/>
                                  </p:stCondLst>
                                  <p:childTnLst>
                                    <p:animEffect transition="out" filter="fade">
                                      <p:cBhvr>
                                        <p:cTn id="18" dur="2000"/>
                                        <p:tgtEl>
                                          <p:spTgt spid="2"/>
                                        </p:tgtEl>
                                      </p:cBhvr>
                                    </p:animEffect>
                                    <p:set>
                                      <p:cBhvr>
                                        <p:cTn id="19" dur="1" fill="hold">
                                          <p:stCondLst>
                                            <p:cond delay="1999"/>
                                          </p:stCondLst>
                                        </p:cTn>
                                        <p:tgtEl>
                                          <p:spTgt spid="2"/>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fade">
                                      <p:cBhvr>
                                        <p:cTn id="27" dur="1000"/>
                                        <p:tgtEl>
                                          <p:spTgt spid="8196"/>
                                        </p:tgtEl>
                                      </p:cBhvr>
                                    </p:animEffect>
                                  </p:childTnLst>
                                </p:cTn>
                              </p:par>
                              <p:par>
                                <p:cTn id="28" presetID="10" presetClass="exit" presetSubtype="0" fill="hold" nodeType="withEffect">
                                  <p:stCondLst>
                                    <p:cond delay="0"/>
                                  </p:stCondLst>
                                  <p:childTnLst>
                                    <p:animEffect transition="out" filter="fade">
                                      <p:cBhvr>
                                        <p:cTn id="29" dur="2000"/>
                                        <p:tgtEl>
                                          <p:spTgt spid="3"/>
                                        </p:tgtEl>
                                      </p:cBhvr>
                                    </p:animEffect>
                                    <p:set>
                                      <p:cBhvr>
                                        <p:cTn id="30" dur="1" fill="hold">
                                          <p:stCondLst>
                                            <p:cond delay="1999"/>
                                          </p:stCondLst>
                                        </p:cTn>
                                        <p:tgtEl>
                                          <p:spTgt spid="3"/>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22" presetClass="entr" presetSubtype="2"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right)">
                                      <p:cBhvr>
                                        <p:cTn id="36" dur="1000"/>
                                        <p:tgtEl>
                                          <p:spTgt spid="4"/>
                                        </p:tgtEl>
                                      </p:cBhvr>
                                    </p:animEffect>
                                  </p:childTnLst>
                                </p:cTn>
                              </p:par>
                            </p:childTnLst>
                          </p:cTn>
                        </p:par>
                        <p:par>
                          <p:cTn id="37" fill="hold">
                            <p:stCondLst>
                              <p:cond delay="2000"/>
                            </p:stCondLst>
                            <p:childTnLst>
                              <p:par>
                                <p:cTn id="38" presetID="10" presetClass="entr" presetSubtype="0" fill="hold" nodeType="afterEffect">
                                  <p:stCondLst>
                                    <p:cond delay="15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childTnLst>
                                </p:cTn>
                              </p:par>
                              <p:par>
                                <p:cTn id="41" presetID="22" presetClass="entr" presetSubtype="8" fill="hold" nodeType="withEffect">
                                  <p:stCondLst>
                                    <p:cond delay="15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0" y="776288"/>
            <a:ext cx="9144000" cy="6081712"/>
          </a:xfrm>
          <a:prstGeom prst="rect">
            <a:avLst/>
          </a:prstGeom>
          <a:noFill/>
          <a:ln w="9525">
            <a:noFill/>
            <a:miter lim="800000"/>
            <a:headEnd/>
            <a:tailEnd/>
          </a:ln>
        </p:spPr>
      </p:pic>
      <p:pic>
        <p:nvPicPr>
          <p:cNvPr id="10" name="Picture 5"/>
          <p:cNvPicPr>
            <a:picLocks noChangeAspect="1" noChangeArrowheads="1"/>
          </p:cNvPicPr>
          <p:nvPr/>
        </p:nvPicPr>
        <p:blipFill>
          <a:blip r:embed="rId3" cstate="print"/>
          <a:srcRect/>
          <a:stretch>
            <a:fillRect/>
          </a:stretch>
        </p:blipFill>
        <p:spPr bwMode="auto">
          <a:xfrm>
            <a:off x="0" y="776288"/>
            <a:ext cx="9144000" cy="6081712"/>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0" y="776288"/>
            <a:ext cx="9144000" cy="6081712"/>
          </a:xfrm>
          <a:prstGeom prst="rect">
            <a:avLst/>
          </a:prstGeom>
          <a:noFill/>
          <a:ln w="9525">
            <a:noFill/>
            <a:miter lim="800000"/>
            <a:headEnd/>
            <a:tailEnd/>
          </a:ln>
        </p:spPr>
      </p:pic>
      <p:sp>
        <p:nvSpPr>
          <p:cNvPr id="79877" name="TextBox 11"/>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WESTERN BROOK POND</a:t>
            </a:r>
          </a:p>
        </p:txBody>
      </p:sp>
      <p:pic>
        <p:nvPicPr>
          <p:cNvPr id="13" name="Picture 8"/>
          <p:cNvPicPr>
            <a:picLocks noChangeAspect="1" noChangeArrowheads="1"/>
          </p:cNvPicPr>
          <p:nvPr/>
        </p:nvPicPr>
        <p:blipFill>
          <a:blip r:embed="rId5" cstate="print"/>
          <a:srcRect/>
          <a:stretch>
            <a:fillRect/>
          </a:stretch>
        </p:blipFill>
        <p:spPr bwMode="auto">
          <a:xfrm>
            <a:off x="0" y="776288"/>
            <a:ext cx="9144000" cy="6081712"/>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srcRect/>
          <a:stretch>
            <a:fillRect/>
          </a:stretch>
        </p:blipFill>
        <p:spPr bwMode="auto">
          <a:xfrm>
            <a:off x="0" y="776288"/>
            <a:ext cx="9144000" cy="6081712"/>
          </a:xfrm>
          <a:prstGeom prst="rect">
            <a:avLst/>
          </a:prstGeom>
          <a:noFill/>
          <a:ln w="9525">
            <a:noFill/>
            <a:miter lim="800000"/>
            <a:headEnd/>
            <a:tailEnd/>
          </a:ln>
        </p:spPr>
      </p:pic>
      <p:pic>
        <p:nvPicPr>
          <p:cNvPr id="15" name="Picture 5"/>
          <p:cNvPicPr>
            <a:picLocks noChangeAspect="1" noChangeArrowheads="1"/>
          </p:cNvPicPr>
          <p:nvPr/>
        </p:nvPicPr>
        <p:blipFill>
          <a:blip r:embed="rId7" cstate="print"/>
          <a:srcRect/>
          <a:stretch>
            <a:fillRect/>
          </a:stretch>
        </p:blipFill>
        <p:spPr bwMode="auto">
          <a:xfrm>
            <a:off x="0" y="776288"/>
            <a:ext cx="9144000" cy="6081712"/>
          </a:xfrm>
          <a:prstGeom prst="rect">
            <a:avLst/>
          </a:prstGeom>
          <a:noFill/>
          <a:ln w="9525">
            <a:noFill/>
            <a:miter lim="800000"/>
            <a:headEnd/>
            <a:tailEnd/>
          </a:ln>
        </p:spPr>
      </p:pic>
      <p:sp>
        <p:nvSpPr>
          <p:cNvPr id="17" name="Oval 16"/>
          <p:cNvSpPr/>
          <p:nvPr/>
        </p:nvSpPr>
        <p:spPr>
          <a:xfrm>
            <a:off x="5697538" y="5767388"/>
            <a:ext cx="374650" cy="376237"/>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16" name="Picture 2" descr="File:NLW GrosMorne6 tango7174.jpg">
            <a:hlinkClick r:id="rId8"/>
          </p:cNvPr>
          <p:cNvPicPr>
            <a:picLocks noChangeAspect="1" noChangeArrowheads="1"/>
          </p:cNvPicPr>
          <p:nvPr/>
        </p:nvPicPr>
        <p:blipFill>
          <a:blip r:embed="rId9" cstate="print"/>
          <a:srcRect/>
          <a:stretch>
            <a:fillRect/>
          </a:stretch>
        </p:blipFill>
        <p:spPr bwMode="auto">
          <a:xfrm>
            <a:off x="0" y="773113"/>
            <a:ext cx="9144000" cy="5943600"/>
          </a:xfrm>
          <a:prstGeom prst="rect">
            <a:avLst/>
          </a:prstGeom>
          <a:noFill/>
          <a:ln w="9525">
            <a:noFill/>
            <a:miter lim="800000"/>
            <a:headEnd/>
            <a:tailEnd/>
          </a:ln>
        </p:spPr>
      </p:pic>
      <p:sp>
        <p:nvSpPr>
          <p:cNvPr id="79883"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3221338C-DB27-4503-866D-FDD9B5D4EDE0}" type="slidenum">
              <a:rPr lang="en-US" sz="1200" b="1" smtClean="0">
                <a:solidFill>
                  <a:schemeClr val="tx1"/>
                </a:solidFill>
                <a:latin typeface="Calibri" pitchFamily="34" charset="0"/>
              </a:rPr>
              <a:pPr fontAlgn="base">
                <a:spcBef>
                  <a:spcPct val="0"/>
                </a:spcBef>
                <a:spcAft>
                  <a:spcPct val="0"/>
                </a:spcAft>
                <a:defRPr/>
              </a:pPr>
              <a:t>51</a:t>
            </a:fld>
            <a:endParaRPr lang="en-US" sz="1200" b="1" dirty="0">
              <a:solidFill>
                <a:schemeClr val="tx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80">
                                          <p:stCondLst>
                                            <p:cond delay="0"/>
                                          </p:stCondLst>
                                        </p:cTn>
                                        <p:tgtEl>
                                          <p:spTgt spid="17"/>
                                        </p:tgtEl>
                                      </p:cBhvr>
                                    </p:animEffect>
                                    <p:anim calcmode="lin" valueType="num">
                                      <p:cBhvr>
                                        <p:cTn id="3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3" dur="26">
                                          <p:stCondLst>
                                            <p:cond delay="650"/>
                                          </p:stCondLst>
                                        </p:cTn>
                                        <p:tgtEl>
                                          <p:spTgt spid="17"/>
                                        </p:tgtEl>
                                      </p:cBhvr>
                                      <p:to x="100000" y="60000"/>
                                    </p:animScale>
                                    <p:animScale>
                                      <p:cBhvr>
                                        <p:cTn id="44" dur="166" decel="50000">
                                          <p:stCondLst>
                                            <p:cond delay="676"/>
                                          </p:stCondLst>
                                        </p:cTn>
                                        <p:tgtEl>
                                          <p:spTgt spid="17"/>
                                        </p:tgtEl>
                                      </p:cBhvr>
                                      <p:to x="100000" y="100000"/>
                                    </p:animScale>
                                    <p:animScale>
                                      <p:cBhvr>
                                        <p:cTn id="45" dur="26">
                                          <p:stCondLst>
                                            <p:cond delay="1312"/>
                                          </p:stCondLst>
                                        </p:cTn>
                                        <p:tgtEl>
                                          <p:spTgt spid="17"/>
                                        </p:tgtEl>
                                      </p:cBhvr>
                                      <p:to x="100000" y="80000"/>
                                    </p:animScale>
                                    <p:animScale>
                                      <p:cBhvr>
                                        <p:cTn id="46" dur="166" decel="50000">
                                          <p:stCondLst>
                                            <p:cond delay="1338"/>
                                          </p:stCondLst>
                                        </p:cTn>
                                        <p:tgtEl>
                                          <p:spTgt spid="17"/>
                                        </p:tgtEl>
                                      </p:cBhvr>
                                      <p:to x="100000" y="100000"/>
                                    </p:animScale>
                                    <p:animScale>
                                      <p:cBhvr>
                                        <p:cTn id="47" dur="26">
                                          <p:stCondLst>
                                            <p:cond delay="1642"/>
                                          </p:stCondLst>
                                        </p:cTn>
                                        <p:tgtEl>
                                          <p:spTgt spid="17"/>
                                        </p:tgtEl>
                                      </p:cBhvr>
                                      <p:to x="100000" y="90000"/>
                                    </p:animScale>
                                    <p:animScale>
                                      <p:cBhvr>
                                        <p:cTn id="48" dur="166" decel="50000">
                                          <p:stCondLst>
                                            <p:cond delay="1668"/>
                                          </p:stCondLst>
                                        </p:cTn>
                                        <p:tgtEl>
                                          <p:spTgt spid="17"/>
                                        </p:tgtEl>
                                      </p:cBhvr>
                                      <p:to x="100000" y="100000"/>
                                    </p:animScale>
                                    <p:animScale>
                                      <p:cBhvr>
                                        <p:cTn id="49" dur="26">
                                          <p:stCondLst>
                                            <p:cond delay="1808"/>
                                          </p:stCondLst>
                                        </p:cTn>
                                        <p:tgtEl>
                                          <p:spTgt spid="17"/>
                                        </p:tgtEl>
                                      </p:cBhvr>
                                      <p:to x="100000" y="95000"/>
                                    </p:animScale>
                                    <p:animScale>
                                      <p:cBhvr>
                                        <p:cTn id="50" dur="166" decel="50000">
                                          <p:stCondLst>
                                            <p:cond delay="1834"/>
                                          </p:stCondLst>
                                        </p:cTn>
                                        <p:tgtEl>
                                          <p:spTgt spid="1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1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WESTERN BROOK POND</a:t>
            </a:r>
          </a:p>
        </p:txBody>
      </p:sp>
      <p:pic>
        <p:nvPicPr>
          <p:cNvPr id="10" name="Picture 4" descr="File:NLW GrosMorne7 tango7174.jpg">
            <a:hlinkClick r:id="rId2"/>
          </p:cNvPr>
          <p:cNvPicPr>
            <a:picLocks noChangeAspect="1" noChangeArrowheads="1"/>
          </p:cNvPicPr>
          <p:nvPr/>
        </p:nvPicPr>
        <p:blipFill>
          <a:blip r:embed="rId3" cstate="print"/>
          <a:srcRect t="10001" b="417"/>
          <a:stretch>
            <a:fillRect/>
          </a:stretch>
        </p:blipFill>
        <p:spPr bwMode="auto">
          <a:xfrm>
            <a:off x="0" y="714375"/>
            <a:ext cx="9144000" cy="6143625"/>
          </a:xfrm>
          <a:prstGeom prst="rect">
            <a:avLst/>
          </a:prstGeom>
          <a:noFill/>
          <a:ln w="9525">
            <a:noFill/>
            <a:miter lim="800000"/>
            <a:headEnd/>
            <a:tailEnd/>
          </a:ln>
        </p:spPr>
      </p:pic>
      <p:pic>
        <p:nvPicPr>
          <p:cNvPr id="11" name="Picture 6" descr="File:NLW GrosMorne8 tango7174.jpg">
            <a:hlinkClick r:id="rId4"/>
          </p:cNvPr>
          <p:cNvPicPr>
            <a:picLocks noChangeAspect="1" noChangeArrowheads="1"/>
          </p:cNvPicPr>
          <p:nvPr/>
        </p:nvPicPr>
        <p:blipFill>
          <a:blip r:embed="rId5" cstate="print"/>
          <a:srcRect/>
          <a:stretch>
            <a:fillRect/>
          </a:stretch>
        </p:blipFill>
        <p:spPr bwMode="auto">
          <a:xfrm>
            <a:off x="0" y="765175"/>
            <a:ext cx="9144000" cy="6092825"/>
          </a:xfrm>
          <a:prstGeom prst="rect">
            <a:avLst/>
          </a:prstGeom>
          <a:noFill/>
          <a:ln w="9525">
            <a:noFill/>
            <a:miter lim="800000"/>
            <a:headEnd/>
            <a:tailEnd/>
          </a:ln>
        </p:spPr>
      </p:pic>
      <p:pic>
        <p:nvPicPr>
          <p:cNvPr id="10244" name="Picture 4"/>
          <p:cNvPicPr>
            <a:picLocks noChangeAspect="1" noChangeArrowheads="1"/>
          </p:cNvPicPr>
          <p:nvPr/>
        </p:nvPicPr>
        <p:blipFill>
          <a:blip r:embed="rId6" cstate="print"/>
          <a:srcRect/>
          <a:stretch>
            <a:fillRect/>
          </a:stretch>
        </p:blipFill>
        <p:spPr bwMode="auto">
          <a:xfrm>
            <a:off x="0" y="730250"/>
            <a:ext cx="9144000" cy="6080125"/>
          </a:xfrm>
          <a:prstGeom prst="rect">
            <a:avLst/>
          </a:prstGeom>
          <a:noFill/>
          <a:ln w="9525">
            <a:noFill/>
            <a:miter lim="800000"/>
            <a:headEnd/>
            <a:tailEnd/>
          </a:ln>
        </p:spPr>
      </p:pic>
      <p:sp>
        <p:nvSpPr>
          <p:cNvPr id="13" name="Oval 12"/>
          <p:cNvSpPr/>
          <p:nvPr/>
        </p:nvSpPr>
        <p:spPr>
          <a:xfrm>
            <a:off x="6143625" y="5322888"/>
            <a:ext cx="374650" cy="374650"/>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10243" name="Picture 3"/>
          <p:cNvPicPr>
            <a:picLocks noChangeAspect="1" noChangeArrowheads="1"/>
          </p:cNvPicPr>
          <p:nvPr/>
        </p:nvPicPr>
        <p:blipFill>
          <a:blip r:embed="rId7" cstate="print"/>
          <a:srcRect/>
          <a:stretch>
            <a:fillRect/>
          </a:stretch>
        </p:blipFill>
        <p:spPr bwMode="auto">
          <a:xfrm>
            <a:off x="0" y="682625"/>
            <a:ext cx="9144000" cy="6081713"/>
          </a:xfrm>
          <a:prstGeom prst="rect">
            <a:avLst/>
          </a:prstGeom>
          <a:noFill/>
          <a:ln w="9525">
            <a:noFill/>
            <a:miter lim="800000"/>
            <a:headEnd/>
            <a:tailEnd/>
          </a:ln>
        </p:spPr>
      </p:pic>
      <p:pic>
        <p:nvPicPr>
          <p:cNvPr id="10246" name="Picture 6"/>
          <p:cNvPicPr>
            <a:picLocks noChangeAspect="1" noChangeArrowheads="1"/>
          </p:cNvPicPr>
          <p:nvPr/>
        </p:nvPicPr>
        <p:blipFill>
          <a:blip r:embed="rId8" cstate="print"/>
          <a:srcRect/>
          <a:stretch>
            <a:fillRect/>
          </a:stretch>
        </p:blipFill>
        <p:spPr bwMode="auto">
          <a:xfrm>
            <a:off x="2295525" y="0"/>
            <a:ext cx="4552950" cy="6858000"/>
          </a:xfrm>
          <a:prstGeom prst="rect">
            <a:avLst/>
          </a:prstGeom>
          <a:noFill/>
          <a:ln w="9525">
            <a:noFill/>
            <a:miter lim="800000"/>
            <a:headEnd/>
            <a:tailEnd/>
          </a:ln>
        </p:spPr>
      </p:pic>
      <p:pic>
        <p:nvPicPr>
          <p:cNvPr id="12" name="Picture 8" descr="File:Western Brook Pond.JPG">
            <a:hlinkClick r:id="rId9"/>
          </p:cNvPr>
          <p:cNvPicPr>
            <a:picLocks noChangeAspect="1" noChangeArrowheads="1"/>
          </p:cNvPicPr>
          <p:nvPr/>
        </p:nvPicPr>
        <p:blipFill>
          <a:blip r:embed="rId10" cstate="print"/>
          <a:srcRect b="11667"/>
          <a:stretch>
            <a:fillRect/>
          </a:stretch>
        </p:blipFill>
        <p:spPr bwMode="auto">
          <a:xfrm>
            <a:off x="0" y="682625"/>
            <a:ext cx="9144000" cy="6057900"/>
          </a:xfrm>
          <a:prstGeom prst="rect">
            <a:avLst/>
          </a:prstGeom>
          <a:noFill/>
          <a:ln w="9525">
            <a:noFill/>
            <a:miter lim="800000"/>
            <a:headEnd/>
            <a:tailEnd/>
          </a:ln>
        </p:spPr>
      </p:pic>
      <p:pic>
        <p:nvPicPr>
          <p:cNvPr id="10247" name="Picture 7"/>
          <p:cNvPicPr>
            <a:picLocks noChangeAspect="1" noChangeArrowheads="1"/>
          </p:cNvPicPr>
          <p:nvPr/>
        </p:nvPicPr>
        <p:blipFill>
          <a:blip r:embed="rId11" cstate="print"/>
          <a:srcRect/>
          <a:stretch>
            <a:fillRect/>
          </a:stretch>
        </p:blipFill>
        <p:spPr bwMode="auto">
          <a:xfrm>
            <a:off x="0" y="706438"/>
            <a:ext cx="9144000" cy="6081712"/>
          </a:xfrm>
          <a:prstGeom prst="rect">
            <a:avLst/>
          </a:prstGeom>
          <a:noFill/>
          <a:ln w="9525">
            <a:noFill/>
            <a:miter lim="800000"/>
            <a:headEnd/>
            <a:tailEnd/>
          </a:ln>
        </p:spPr>
      </p:pic>
      <p:sp>
        <p:nvSpPr>
          <p:cNvPr id="80907"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AF3F7F7-A0AE-42E2-B338-FB3B2441287D}" type="slidenum">
              <a:rPr lang="en-US" sz="1200" b="1" smtClean="0">
                <a:solidFill>
                  <a:schemeClr val="tx1"/>
                </a:solidFill>
                <a:latin typeface="Calibri" pitchFamily="34" charset="0"/>
              </a:rPr>
              <a:pPr fontAlgn="base">
                <a:spcBef>
                  <a:spcPct val="0"/>
                </a:spcBef>
                <a:spcAft>
                  <a:spcPct val="0"/>
                </a:spcAft>
                <a:defRPr/>
              </a:pPr>
              <a:t>52</a:t>
            </a:fld>
            <a:endParaRPr lang="en-US" sz="1200" b="1" dirty="0">
              <a:solidFill>
                <a:schemeClr val="tx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1000"/>
                                        <p:tgtEl>
                                          <p:spTgt spid="1024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243"/>
                                        </p:tgtEl>
                                        <p:attrNameLst>
                                          <p:attrName>style.visibility</p:attrName>
                                        </p:attrNameLst>
                                      </p:cBhvr>
                                      <p:to>
                                        <p:strVal val="visible"/>
                                      </p:to>
                                    </p:set>
                                    <p:animEffect transition="in" filter="fade">
                                      <p:cBhvr>
                                        <p:cTn id="40" dur="1000"/>
                                        <p:tgtEl>
                                          <p:spTgt spid="102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246"/>
                                        </p:tgtEl>
                                        <p:attrNameLst>
                                          <p:attrName>style.visibility</p:attrName>
                                        </p:attrNameLst>
                                      </p:cBhvr>
                                      <p:to>
                                        <p:strVal val="visible"/>
                                      </p:to>
                                    </p:set>
                                    <p:animEffect transition="in" filter="fade">
                                      <p:cBhvr>
                                        <p:cTn id="45" dur="2000"/>
                                        <p:tgtEl>
                                          <p:spTgt spid="102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2000"/>
                                        <p:tgtEl>
                                          <p:spTgt spid="10246"/>
                                        </p:tgtEl>
                                      </p:cBhvr>
                                    </p:animEffect>
                                    <p:set>
                                      <p:cBhvr>
                                        <p:cTn id="50" dur="1" fill="hold">
                                          <p:stCondLst>
                                            <p:cond delay="1999"/>
                                          </p:stCondLst>
                                        </p:cTn>
                                        <p:tgtEl>
                                          <p:spTgt spid="1024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247"/>
                                        </p:tgtEl>
                                        <p:attrNameLst>
                                          <p:attrName>style.visibility</p:attrName>
                                        </p:attrNameLst>
                                      </p:cBhvr>
                                      <p:to>
                                        <p:strVal val="visible"/>
                                      </p:to>
                                    </p:set>
                                    <p:animEffect transition="in" filter="fade">
                                      <p:cBhvr>
                                        <p:cTn id="58" dur="1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rot="19798791">
            <a:off x="1431183" y="2705725"/>
            <a:ext cx="6281656" cy="1446550"/>
          </a:xfrm>
          <a:prstGeom prst="rect">
            <a:avLst/>
          </a:prstGeom>
          <a:solidFill>
            <a:srgbClr val="FF0000"/>
          </a:solidFill>
        </p:spPr>
        <p:txBody>
          <a:bodyPr wrap="none" rtlCol="0">
            <a:spAutoFit/>
          </a:bodyPr>
          <a:lstStyle/>
          <a:p>
            <a:pPr algn="ctr"/>
            <a:r>
              <a:rPr lang="en-US" sz="8800" b="1" dirty="0"/>
              <a:t>TERRA NOVA</a:t>
            </a:r>
          </a:p>
        </p:txBody>
      </p:sp>
    </p:spTree>
    <p:extLst>
      <p:ext uri="{BB962C8B-B14F-4D97-AF65-F5344CB8AC3E}">
        <p14:creationId xmlns="" xmlns:p14="http://schemas.microsoft.com/office/powerpoint/2010/main" val="748091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0" y="2274888"/>
            <a:ext cx="4572000" cy="2462213"/>
          </a:xfrm>
          <a:prstGeom prst="rect">
            <a:avLst/>
          </a:prstGeom>
          <a:solidFill>
            <a:schemeClr val="tx1"/>
          </a:solidFill>
          <a:ln w="9525">
            <a:noFill/>
            <a:miter lim="800000"/>
            <a:headEnd/>
            <a:tailEnd/>
          </a:ln>
        </p:spPr>
        <p:txBody>
          <a:bodyPr>
            <a:spAutoFit/>
          </a:bodyPr>
          <a:lstStyle/>
          <a:p>
            <a:pPr marL="225425" indent="-225425" algn="ctr">
              <a:spcAft>
                <a:spcPts val="1200"/>
              </a:spcAft>
            </a:pPr>
            <a:r>
              <a:rPr lang="en-US" sz="7200" b="1" dirty="0">
                <a:solidFill>
                  <a:schemeClr val="bg1"/>
                </a:solidFill>
                <a:latin typeface="Corbel" pitchFamily="34" charset="0"/>
              </a:rPr>
              <a:t>Terra</a:t>
            </a:r>
          </a:p>
          <a:p>
            <a:pPr marL="225425" indent="-225425" algn="ctr">
              <a:spcAft>
                <a:spcPts val="1200"/>
              </a:spcAft>
            </a:pPr>
            <a:r>
              <a:rPr lang="en-US" sz="7200" b="1" dirty="0">
                <a:solidFill>
                  <a:schemeClr val="bg1"/>
                </a:solidFill>
                <a:latin typeface="Corbel" pitchFamily="34" charset="0"/>
              </a:rPr>
              <a:t>Nova</a:t>
            </a:r>
          </a:p>
        </p:txBody>
      </p:sp>
      <p:sp>
        <p:nvSpPr>
          <p:cNvPr id="66563"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0B248EF-C9AE-4235-AE9A-3B939E8DBE8E}" type="slidenum">
              <a:rPr lang="en-US" sz="1200" b="1" smtClean="0">
                <a:solidFill>
                  <a:schemeClr val="tx1"/>
                </a:solidFill>
                <a:latin typeface="Calibri" pitchFamily="34" charset="0"/>
              </a:rPr>
              <a:pPr fontAlgn="base">
                <a:spcBef>
                  <a:spcPct val="0"/>
                </a:spcBef>
                <a:spcAft>
                  <a:spcPct val="0"/>
                </a:spcAft>
                <a:defRPr/>
              </a:pPr>
              <a:t>54</a:t>
            </a:fld>
            <a:endParaRPr lang="en-US" sz="1200" b="1" dirty="0">
              <a:solidFill>
                <a:schemeClr val="tx1"/>
              </a:solidFill>
              <a:latin typeface="Calibri" pitchFamily="34" charset="0"/>
            </a:endParaRPr>
          </a:p>
        </p:txBody>
      </p:sp>
      <p:pic>
        <p:nvPicPr>
          <p:cNvPr id="4" name="Picture 2" descr="Map of Connecticut"/>
          <p:cNvPicPr>
            <a:picLocks noChangeAspect="1" noChangeArrowheads="1"/>
          </p:cNvPicPr>
          <p:nvPr/>
        </p:nvPicPr>
        <p:blipFill>
          <a:blip r:embed="rId2" cstate="print"/>
          <a:stretch>
            <a:fillRect/>
          </a:stretch>
        </p:blipFill>
        <p:spPr bwMode="auto">
          <a:xfrm>
            <a:off x="4570413" y="1046163"/>
            <a:ext cx="4573587" cy="5348287"/>
          </a:xfrm>
          <a:prstGeom prst="rect">
            <a:avLst/>
          </a:prstGeom>
          <a:noFill/>
          <a:effectLst>
            <a:outerShdw blurRad="50800" dist="38100" dir="2700000" algn="tl" rotWithShape="0">
              <a:prstClr val="black">
                <a:alpha val="40000"/>
              </a:prstClr>
            </a:outerShdw>
          </a:effectLst>
        </p:spPr>
      </p:pic>
      <p:sp>
        <p:nvSpPr>
          <p:cNvPr id="5" name="Oval 4"/>
          <p:cNvSpPr/>
          <p:nvPr/>
        </p:nvSpPr>
        <p:spPr>
          <a:xfrm>
            <a:off x="5698222" y="3336022"/>
            <a:ext cx="92075" cy="104775"/>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a:off x="634207" y="914400"/>
            <a:ext cx="7875587" cy="5486400"/>
          </a:xfrm>
          <a:prstGeom prst="rect">
            <a:avLst/>
          </a:prstGeom>
          <a:noFill/>
          <a:ln w="9525">
            <a:noFill/>
            <a:miter lim="800000"/>
            <a:headEnd/>
            <a:tailEnd/>
          </a:ln>
          <a:effectLst/>
        </p:spPr>
      </p:pic>
      <p:sp>
        <p:nvSpPr>
          <p:cNvPr id="3" name="TextBox 1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TERRA NOVA NATIONAL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500" fill="hold"/>
                                        <p:tgtEl>
                                          <p:spTgt spid="131074"/>
                                        </p:tgtEl>
                                        <p:attrNameLst>
                                          <p:attrName>ppt_w</p:attrName>
                                        </p:attrNameLst>
                                      </p:cBhvr>
                                      <p:tavLst>
                                        <p:tav tm="0">
                                          <p:val>
                                            <p:fltVal val="0"/>
                                          </p:val>
                                        </p:tav>
                                        <p:tav tm="100000">
                                          <p:val>
                                            <p:strVal val="#ppt_w"/>
                                          </p:val>
                                        </p:tav>
                                      </p:tavLst>
                                    </p:anim>
                                    <p:anim calcmode="lin" valueType="num">
                                      <p:cBhvr>
                                        <p:cTn id="8" dur="500" fill="hold"/>
                                        <p:tgtEl>
                                          <p:spTgt spid="131074"/>
                                        </p:tgtEl>
                                        <p:attrNameLst>
                                          <p:attrName>ppt_h</p:attrName>
                                        </p:attrNameLst>
                                      </p:cBhvr>
                                      <p:tavLst>
                                        <p:tav tm="0">
                                          <p:val>
                                            <p:fltVal val="0"/>
                                          </p:val>
                                        </p:tav>
                                        <p:tav tm="100000">
                                          <p:val>
                                            <p:strVal val="#ppt_h"/>
                                          </p:val>
                                        </p:tav>
                                      </p:tavLst>
                                    </p:anim>
                                    <p:animEffect transition="in" filter="fade">
                                      <p:cBhvr>
                                        <p:cTn id="9" dur="5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p:cNvPicPr>
            <a:picLocks noChangeAspect="1" noChangeArrowheads="1"/>
          </p:cNvPicPr>
          <p:nvPr/>
        </p:nvPicPr>
        <p:blipFill>
          <a:blip r:embed="rId2" cstate="print"/>
          <a:srcRect/>
          <a:stretch>
            <a:fillRect/>
          </a:stretch>
        </p:blipFill>
        <p:spPr bwMode="auto">
          <a:xfrm>
            <a:off x="0" y="838200"/>
            <a:ext cx="6172200" cy="6024914"/>
          </a:xfrm>
          <a:prstGeom prst="rect">
            <a:avLst/>
          </a:prstGeom>
          <a:noFill/>
          <a:ln w="9525">
            <a:noFill/>
            <a:miter lim="800000"/>
            <a:headEnd/>
            <a:tailEnd/>
          </a:ln>
          <a:effectLst/>
        </p:spPr>
      </p:pic>
      <p:pic>
        <p:nvPicPr>
          <p:cNvPr id="121858" name="Picture 2" descr="https://i.pinimg.com/originals/e4/5d/ce/e45dce6fa3626fa673533530879f0f20.jpg"/>
          <p:cNvPicPr>
            <a:picLocks noChangeAspect="1" noChangeArrowheads="1"/>
          </p:cNvPicPr>
          <p:nvPr/>
        </p:nvPicPr>
        <p:blipFill>
          <a:blip r:embed="rId3" cstate="print"/>
          <a:srcRect/>
          <a:stretch>
            <a:fillRect/>
          </a:stretch>
        </p:blipFill>
        <p:spPr bwMode="auto">
          <a:xfrm>
            <a:off x="-533400" y="819743"/>
            <a:ext cx="6700902" cy="6038257"/>
          </a:xfrm>
          <a:prstGeom prst="rect">
            <a:avLst/>
          </a:prstGeom>
          <a:noFill/>
        </p:spPr>
      </p:pic>
      <p:sp>
        <p:nvSpPr>
          <p:cNvPr id="3" name="Freeform 2"/>
          <p:cNvSpPr/>
          <p:nvPr/>
        </p:nvSpPr>
        <p:spPr>
          <a:xfrm>
            <a:off x="254023" y="2008929"/>
            <a:ext cx="5214691" cy="4158456"/>
          </a:xfrm>
          <a:custGeom>
            <a:avLst/>
            <a:gdLst>
              <a:gd name="connsiteX0" fmla="*/ 1946246 w 5922628"/>
              <a:gd name="connsiteY0" fmla="*/ 2785144 h 4723001"/>
              <a:gd name="connsiteX1" fmla="*/ 947956 w 5922628"/>
              <a:gd name="connsiteY1" fmla="*/ 2801922 h 4723001"/>
              <a:gd name="connsiteX2" fmla="*/ 771787 w 5922628"/>
              <a:gd name="connsiteY2" fmla="*/ 2936146 h 4723001"/>
              <a:gd name="connsiteX3" fmla="*/ 746620 w 5922628"/>
              <a:gd name="connsiteY3" fmla="*/ 3724711 h 4723001"/>
              <a:gd name="connsiteX4" fmla="*/ 461395 w 5922628"/>
              <a:gd name="connsiteY4" fmla="*/ 3976381 h 4723001"/>
              <a:gd name="connsiteX5" fmla="*/ 0 w 5922628"/>
              <a:gd name="connsiteY5" fmla="*/ 4118994 h 4723001"/>
              <a:gd name="connsiteX6" fmla="*/ 16778 w 5922628"/>
              <a:gd name="connsiteY6" fmla="*/ 4723001 h 4723001"/>
              <a:gd name="connsiteX7" fmla="*/ 201336 w 5922628"/>
              <a:gd name="connsiteY7" fmla="*/ 4697834 h 4723001"/>
              <a:gd name="connsiteX8" fmla="*/ 436228 w 5922628"/>
              <a:gd name="connsiteY8" fmla="*/ 4714612 h 4723001"/>
              <a:gd name="connsiteX9" fmla="*/ 620786 w 5922628"/>
              <a:gd name="connsiteY9" fmla="*/ 4664278 h 4723001"/>
              <a:gd name="connsiteX10" fmla="*/ 1132514 w 5922628"/>
              <a:gd name="connsiteY10" fmla="*/ 4035104 h 4723001"/>
              <a:gd name="connsiteX11" fmla="*/ 1476463 w 5922628"/>
              <a:gd name="connsiteY11" fmla="*/ 4269996 h 4723001"/>
              <a:gd name="connsiteX12" fmla="*/ 1686187 w 5922628"/>
              <a:gd name="connsiteY12" fmla="*/ 4269996 h 4723001"/>
              <a:gd name="connsiteX13" fmla="*/ 1929468 w 5922628"/>
              <a:gd name="connsiteY13" fmla="*/ 4211273 h 4723001"/>
              <a:gd name="connsiteX14" fmla="*/ 2197916 w 5922628"/>
              <a:gd name="connsiteY14" fmla="*/ 4118994 h 4723001"/>
              <a:gd name="connsiteX15" fmla="*/ 2231472 w 5922628"/>
              <a:gd name="connsiteY15" fmla="*/ 3657600 h 4723001"/>
              <a:gd name="connsiteX16" fmla="*/ 2390863 w 5922628"/>
              <a:gd name="connsiteY16" fmla="*/ 3439486 h 4723001"/>
              <a:gd name="connsiteX17" fmla="*/ 2567031 w 5922628"/>
              <a:gd name="connsiteY17" fmla="*/ 3707933 h 4723001"/>
              <a:gd name="connsiteX18" fmla="*/ 2986481 w 5922628"/>
              <a:gd name="connsiteY18" fmla="*/ 3531765 h 4723001"/>
              <a:gd name="connsiteX19" fmla="*/ 3078760 w 5922628"/>
              <a:gd name="connsiteY19" fmla="*/ 3288484 h 4723001"/>
              <a:gd name="connsiteX20" fmla="*/ 3280096 w 5922628"/>
              <a:gd name="connsiteY20" fmla="*/ 3162649 h 4723001"/>
              <a:gd name="connsiteX21" fmla="*/ 3397541 w 5922628"/>
              <a:gd name="connsiteY21" fmla="*/ 3028425 h 4723001"/>
              <a:gd name="connsiteX22" fmla="*/ 3724712 w 5922628"/>
              <a:gd name="connsiteY22" fmla="*/ 2969702 h 4723001"/>
              <a:gd name="connsiteX23" fmla="*/ 4060272 w 5922628"/>
              <a:gd name="connsiteY23" fmla="*/ 2801922 h 4723001"/>
              <a:gd name="connsiteX24" fmla="*/ 4756558 w 5922628"/>
              <a:gd name="connsiteY24" fmla="*/ 2541864 h 4723001"/>
              <a:gd name="connsiteX25" fmla="*/ 4983061 w 5922628"/>
              <a:gd name="connsiteY25" fmla="*/ 2399251 h 4723001"/>
              <a:gd name="connsiteX26" fmla="*/ 5410899 w 5922628"/>
              <a:gd name="connsiteY26" fmla="*/ 1719743 h 4723001"/>
              <a:gd name="connsiteX27" fmla="*/ 5486400 w 5922628"/>
              <a:gd name="connsiteY27" fmla="*/ 1442906 h 4723001"/>
              <a:gd name="connsiteX28" fmla="*/ 5922628 w 5922628"/>
              <a:gd name="connsiteY28" fmla="*/ 536895 h 4723001"/>
              <a:gd name="connsiteX29" fmla="*/ 5830349 w 5922628"/>
              <a:gd name="connsiteY29" fmla="*/ 478172 h 4723001"/>
              <a:gd name="connsiteX30" fmla="*/ 4538444 w 5922628"/>
              <a:gd name="connsiteY30" fmla="*/ 620785 h 4723001"/>
              <a:gd name="connsiteX31" fmla="*/ 3825380 w 5922628"/>
              <a:gd name="connsiteY31" fmla="*/ 125834 h 4723001"/>
              <a:gd name="connsiteX32" fmla="*/ 3338819 w 5922628"/>
              <a:gd name="connsiteY32" fmla="*/ 50333 h 4723001"/>
              <a:gd name="connsiteX33" fmla="*/ 3095538 w 5922628"/>
              <a:gd name="connsiteY33" fmla="*/ 0 h 4723001"/>
              <a:gd name="connsiteX34" fmla="*/ 2533475 w 5922628"/>
              <a:gd name="connsiteY34" fmla="*/ 234891 h 4723001"/>
              <a:gd name="connsiteX35" fmla="*/ 1895912 w 5922628"/>
              <a:gd name="connsiteY35" fmla="*/ 1535185 h 4723001"/>
              <a:gd name="connsiteX36" fmla="*/ 1946246 w 5922628"/>
              <a:gd name="connsiteY36" fmla="*/ 2785144 h 472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22628" h="4723001">
                <a:moveTo>
                  <a:pt x="1946246" y="2785144"/>
                </a:moveTo>
                <a:lnTo>
                  <a:pt x="947956" y="2801922"/>
                </a:lnTo>
                <a:lnTo>
                  <a:pt x="771787" y="2936146"/>
                </a:lnTo>
                <a:lnTo>
                  <a:pt x="746620" y="3724711"/>
                </a:lnTo>
                <a:lnTo>
                  <a:pt x="461395" y="3976381"/>
                </a:lnTo>
                <a:lnTo>
                  <a:pt x="0" y="4118994"/>
                </a:lnTo>
                <a:lnTo>
                  <a:pt x="16778" y="4723001"/>
                </a:lnTo>
                <a:lnTo>
                  <a:pt x="201336" y="4697834"/>
                </a:lnTo>
                <a:lnTo>
                  <a:pt x="436228" y="4714612"/>
                </a:lnTo>
                <a:lnTo>
                  <a:pt x="620786" y="4664278"/>
                </a:lnTo>
                <a:lnTo>
                  <a:pt x="1132514" y="4035104"/>
                </a:lnTo>
                <a:lnTo>
                  <a:pt x="1476463" y="4269996"/>
                </a:lnTo>
                <a:lnTo>
                  <a:pt x="1686187" y="4269996"/>
                </a:lnTo>
                <a:lnTo>
                  <a:pt x="1929468" y="4211273"/>
                </a:lnTo>
                <a:lnTo>
                  <a:pt x="2197916" y="4118994"/>
                </a:lnTo>
                <a:lnTo>
                  <a:pt x="2231472" y="3657600"/>
                </a:lnTo>
                <a:lnTo>
                  <a:pt x="2390863" y="3439486"/>
                </a:lnTo>
                <a:lnTo>
                  <a:pt x="2567031" y="3707933"/>
                </a:lnTo>
                <a:lnTo>
                  <a:pt x="2986481" y="3531765"/>
                </a:lnTo>
                <a:lnTo>
                  <a:pt x="3078760" y="3288484"/>
                </a:lnTo>
                <a:lnTo>
                  <a:pt x="3280096" y="3162649"/>
                </a:lnTo>
                <a:lnTo>
                  <a:pt x="3397541" y="3028425"/>
                </a:lnTo>
                <a:lnTo>
                  <a:pt x="3724712" y="2969702"/>
                </a:lnTo>
                <a:lnTo>
                  <a:pt x="4060272" y="2801922"/>
                </a:lnTo>
                <a:lnTo>
                  <a:pt x="4756558" y="2541864"/>
                </a:lnTo>
                <a:lnTo>
                  <a:pt x="4983061" y="2399251"/>
                </a:lnTo>
                <a:lnTo>
                  <a:pt x="5410899" y="1719743"/>
                </a:lnTo>
                <a:lnTo>
                  <a:pt x="5486400" y="1442906"/>
                </a:lnTo>
                <a:lnTo>
                  <a:pt x="5922628" y="536895"/>
                </a:lnTo>
                <a:lnTo>
                  <a:pt x="5830349" y="478172"/>
                </a:lnTo>
                <a:lnTo>
                  <a:pt x="4538444" y="620785"/>
                </a:lnTo>
                <a:lnTo>
                  <a:pt x="3825380" y="125834"/>
                </a:lnTo>
                <a:lnTo>
                  <a:pt x="3338819" y="50333"/>
                </a:lnTo>
                <a:lnTo>
                  <a:pt x="3095538" y="0"/>
                </a:lnTo>
                <a:lnTo>
                  <a:pt x="2533475" y="234891"/>
                </a:lnTo>
                <a:lnTo>
                  <a:pt x="1895912" y="1535185"/>
                </a:lnTo>
                <a:lnTo>
                  <a:pt x="1946246" y="2785144"/>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1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TERRA NOVA NATIONAL PARK</a:t>
            </a:r>
          </a:p>
        </p:txBody>
      </p:sp>
      <p:sp>
        <p:nvSpPr>
          <p:cNvPr id="6" name="TextBox 5"/>
          <p:cNvSpPr txBox="1"/>
          <p:nvPr/>
        </p:nvSpPr>
        <p:spPr>
          <a:xfrm>
            <a:off x="6172200" y="762000"/>
            <a:ext cx="2971800" cy="52876013"/>
          </a:xfrm>
          <a:prstGeom prst="rect">
            <a:avLst/>
          </a:prstGeom>
          <a:noFill/>
        </p:spPr>
        <p:txBody>
          <a:bodyPr wrap="square" rtlCol="0">
            <a:spAutoFit/>
          </a:bodyPr>
          <a:lstStyle/>
          <a:p>
            <a:pPr marL="168275" indent="-168275">
              <a:spcAft>
                <a:spcPts val="1000"/>
              </a:spcAft>
              <a:buFont typeface="Arial" pitchFamily="34" charset="0"/>
              <a:buChar char="•"/>
            </a:pPr>
            <a:r>
              <a:rPr lang="en-US" sz="2800" dirty="0"/>
              <a:t>Park is </a:t>
            </a:r>
            <a:r>
              <a:rPr lang="en-US" sz="2800" b="1" dirty="0">
                <a:solidFill>
                  <a:srgbClr val="FF0000"/>
                </a:solidFill>
                <a:effectLst>
                  <a:outerShdw blurRad="50800" dist="50800" dir="2400000" algn="ctr" rotWithShape="0">
                    <a:schemeClr val="tx1"/>
                  </a:outerShdw>
                </a:effectLst>
              </a:rPr>
              <a:t>3 hr drive </a:t>
            </a:r>
            <a:r>
              <a:rPr lang="en-US" sz="2800" dirty="0"/>
              <a:t>from St. John’s</a:t>
            </a:r>
          </a:p>
          <a:p>
            <a:pPr marL="168275" indent="-168275">
              <a:spcAft>
                <a:spcPts val="1000"/>
              </a:spcAft>
              <a:buFont typeface="Arial" pitchFamily="34" charset="0"/>
              <a:buChar char="•"/>
            </a:pPr>
            <a:r>
              <a:rPr lang="en-US" sz="2800" b="1" dirty="0">
                <a:solidFill>
                  <a:srgbClr val="FF0000"/>
                </a:solidFill>
                <a:effectLst>
                  <a:outerShdw blurRad="50800" dist="50800" dir="2400000" algn="ctr" rotWithShape="0">
                    <a:schemeClr val="tx1"/>
                  </a:outerShdw>
                </a:effectLst>
              </a:rPr>
              <a:t>154 sq miles</a:t>
            </a:r>
          </a:p>
          <a:p>
            <a:pPr marL="168275" indent="-168275">
              <a:spcAft>
                <a:spcPts val="1000"/>
              </a:spcAft>
              <a:buFont typeface="Arial" pitchFamily="34" charset="0"/>
              <a:buChar char="•"/>
            </a:pPr>
            <a:r>
              <a:rPr lang="en-US" sz="2800" dirty="0"/>
              <a:t>Established </a:t>
            </a:r>
            <a:r>
              <a:rPr lang="en-US" sz="2800" b="1" dirty="0">
                <a:solidFill>
                  <a:srgbClr val="FF0000"/>
                </a:solidFill>
                <a:effectLst>
                  <a:outerShdw blurRad="50800" dist="50800" dir="2400000" algn="ctr" rotWithShape="0">
                    <a:schemeClr val="tx1"/>
                  </a:outerShdw>
                </a:effectLst>
              </a:rPr>
              <a:t>1957</a:t>
            </a:r>
          </a:p>
          <a:p>
            <a:pPr marL="168275" indent="-168275">
              <a:spcAft>
                <a:spcPts val="1000"/>
              </a:spcAft>
              <a:buFont typeface="Arial" pitchFamily="34" charset="0"/>
              <a:buChar char="•"/>
            </a:pPr>
            <a:r>
              <a:rPr lang="en-US" sz="2800" b="1" dirty="0">
                <a:solidFill>
                  <a:srgbClr val="FF0000"/>
                </a:solidFill>
                <a:effectLst>
                  <a:outerShdw blurRad="50800" dist="50800" dir="2400000" algn="ctr" rotWithShape="0">
                    <a:schemeClr val="tx1"/>
                  </a:outerShdw>
                </a:effectLst>
              </a:rPr>
              <a:t>1st NP </a:t>
            </a:r>
            <a:r>
              <a:rPr lang="en-US" sz="2800" dirty="0"/>
              <a:t>in N&amp;L</a:t>
            </a:r>
          </a:p>
          <a:p>
            <a:pPr marL="168275" indent="-168275">
              <a:spcAft>
                <a:spcPts val="1000"/>
              </a:spcAft>
              <a:buFont typeface="Arial" pitchFamily="34" charset="0"/>
              <a:buChar char="•"/>
            </a:pPr>
            <a:r>
              <a:rPr lang="en-US" sz="2800" dirty="0"/>
              <a:t>Name is </a:t>
            </a:r>
            <a:r>
              <a:rPr lang="en-US" sz="2800" b="1" dirty="0">
                <a:solidFill>
                  <a:srgbClr val="FF0000"/>
                </a:solidFill>
                <a:effectLst>
                  <a:outerShdw blurRad="50800" dist="50800" dir="2400000" algn="ctr" rotWithShape="0">
                    <a:schemeClr val="tx1"/>
                  </a:outerShdw>
                </a:effectLst>
              </a:rPr>
              <a:t>Latin</a:t>
            </a:r>
            <a:r>
              <a:rPr lang="en-US" sz="2800" dirty="0"/>
              <a:t> for “New Land”</a:t>
            </a:r>
          </a:p>
          <a:p>
            <a:pPr marL="168275" indent="-168275">
              <a:spcAft>
                <a:spcPts val="1000"/>
              </a:spcAft>
              <a:buFont typeface="Arial" pitchFamily="34" charset="0"/>
              <a:buChar char="•"/>
            </a:pPr>
            <a:r>
              <a:rPr lang="en-US" sz="2800" dirty="0"/>
              <a:t>Located on </a:t>
            </a:r>
            <a:r>
              <a:rPr lang="en-US" sz="2800" b="1" dirty="0">
                <a:solidFill>
                  <a:srgbClr val="FF0000"/>
                </a:solidFill>
                <a:effectLst>
                  <a:outerShdw blurRad="50800" dist="50800" dir="2400000" algn="ctr" rotWithShape="0">
                    <a:schemeClr val="tx1"/>
                  </a:outerShdw>
                </a:effectLst>
              </a:rPr>
              <a:t>Bonavista Bay</a:t>
            </a:r>
          </a:p>
          <a:p>
            <a:pPr marL="168275" indent="-168275">
              <a:spcAft>
                <a:spcPts val="1000"/>
              </a:spcAft>
              <a:buFont typeface="Arial" pitchFamily="34" charset="0"/>
              <a:buChar char="•"/>
            </a:pPr>
            <a:r>
              <a:rPr lang="en-US" sz="2800" b="1" dirty="0">
                <a:solidFill>
                  <a:srgbClr val="FF0000"/>
                </a:solidFill>
                <a:effectLst>
                  <a:outerShdw blurRad="50800" dist="50800" dir="2400000" algn="ctr" rotWithShape="0">
                    <a:schemeClr val="tx1"/>
                  </a:outerShdw>
                </a:effectLst>
              </a:rPr>
              <a:t>24</a:t>
            </a:r>
            <a:r>
              <a:rPr lang="en-US" sz="2800" dirty="0"/>
              <a:t> hiking trails</a:t>
            </a:r>
          </a:p>
          <a:p>
            <a:pPr marL="168275" indent="-168275">
              <a:spcAft>
                <a:spcPts val="1000"/>
              </a:spcAft>
              <a:buFont typeface="Arial" pitchFamily="34" charset="0"/>
              <a:buChar char="•"/>
            </a:pPr>
            <a:r>
              <a:rPr lang="en-US" sz="2800" dirty="0"/>
              <a:t>Visitor centre at </a:t>
            </a:r>
            <a:r>
              <a:rPr lang="en-US" sz="2800" b="1" dirty="0">
                <a:solidFill>
                  <a:srgbClr val="FF0000"/>
                </a:solidFill>
                <a:effectLst>
                  <a:outerShdw blurRad="50800" dist="50800" dir="2400000" algn="ctr" rotWithShape="0">
                    <a:schemeClr val="tx1"/>
                  </a:outerShdw>
                </a:effectLst>
              </a:rPr>
              <a:t>Salton's Brook</a:t>
            </a:r>
          </a:p>
          <a:p>
            <a:pPr marL="168275" indent="-168275">
              <a:spcAft>
                <a:spcPts val="1200"/>
              </a:spcAft>
              <a:buFont typeface="Arial" pitchFamily="34" charset="0"/>
              <a:buChar char="•"/>
            </a:pPr>
            <a:endParaRPr lang="en-US" sz="2800" dirty="0"/>
          </a:p>
          <a:p>
            <a:pPr marL="168275" indent="-168275">
              <a:spcAft>
                <a:spcPts val="1200"/>
              </a:spcAft>
              <a:buFont typeface="Arial" pitchFamily="34" charset="0"/>
              <a:buChar char="•"/>
            </a:pPr>
            <a:r>
              <a:rPr lang="en-US" sz="2800" dirty="0"/>
              <a:t>it is also the original Portuguese name given to the region</a:t>
            </a:r>
          </a:p>
          <a:p>
            <a:pPr marL="168275" indent="-168275">
              <a:spcAft>
                <a:spcPts val="1200"/>
              </a:spcAft>
              <a:buFont typeface="Arial" pitchFamily="34" charset="0"/>
              <a:buChar char="•"/>
            </a:pPr>
            <a:r>
              <a:rPr lang="en-US" sz="2800" dirty="0"/>
              <a:t>three-hour drive from the provincial capital of St. John’s</a:t>
            </a:r>
          </a:p>
          <a:p>
            <a:pPr marL="168275" indent="-168275">
              <a:spcAft>
                <a:spcPts val="1200"/>
              </a:spcAft>
              <a:buFont typeface="Arial" pitchFamily="34" charset="0"/>
              <a:buChar char="•"/>
            </a:pPr>
            <a:r>
              <a:rPr lang="en-US" sz="2800" dirty="0"/>
              <a:t>ragged-shaped oceanside park of sheltered inlets, islands, headlands, ponds, forests and bogs across 400 square kilometres (154 square miles); located on Bonavista Bay, Nfld</a:t>
            </a:r>
          </a:p>
          <a:p>
            <a:pPr marL="168275" indent="-168275">
              <a:spcAft>
                <a:spcPts val="1200"/>
              </a:spcAft>
              <a:buFont typeface="Arial" pitchFamily="34" charset="0"/>
              <a:buChar char="•"/>
            </a:pPr>
            <a:r>
              <a:rPr lang="en-US" sz="2800" dirty="0"/>
              <a:t>park's watery nature provides opportunities for sailing, canoeing, kayaking, swimming, scuba diving, and fishing.</a:t>
            </a:r>
          </a:p>
          <a:p>
            <a:pPr marL="168275" indent="-168275">
              <a:spcAft>
                <a:spcPts val="1200"/>
              </a:spcAft>
              <a:buFont typeface="Arial" pitchFamily="34" charset="0"/>
              <a:buChar char="•"/>
            </a:pPr>
            <a:r>
              <a:rPr lang="en-US" sz="2800" dirty="0"/>
              <a:t>Visitors can enjoy picnics, golf, camping, scenic lookouts, or hiking on over 100 km of trails</a:t>
            </a:r>
          </a:p>
          <a:p>
            <a:pPr marL="168275" indent="-168275">
              <a:spcAft>
                <a:spcPts val="1200"/>
              </a:spcAft>
              <a:buFont typeface="Arial" pitchFamily="34" charset="0"/>
              <a:buChar char="•"/>
            </a:pPr>
            <a:r>
              <a:rPr lang="en-US" sz="2800" dirty="0"/>
              <a:t>Ten hiking trails; wheelchair-friendly nature stroll</a:t>
            </a:r>
          </a:p>
          <a:p>
            <a:pPr marL="168275" indent="-168275">
              <a:spcAft>
                <a:spcPts val="1200"/>
              </a:spcAft>
              <a:buFont typeface="Arial" pitchFamily="34" charset="0"/>
              <a:buChar char="•"/>
            </a:pPr>
            <a:r>
              <a:rPr lang="en-US" sz="2800" dirty="0"/>
              <a:t>kayak rugged shorelines; Canoe or swim in Sandy Pond</a:t>
            </a:r>
          </a:p>
          <a:p>
            <a:pPr marL="168275" indent="-168275">
              <a:spcAft>
                <a:spcPts val="1200"/>
              </a:spcAft>
              <a:buFont typeface="Arial" pitchFamily="34" charset="0"/>
              <a:buChar char="•"/>
            </a:pPr>
            <a:r>
              <a:rPr lang="en-US" sz="2800" dirty="0"/>
              <a:t>winter, strap on snowshoes or cross-country skis for a backcountry experience.</a:t>
            </a:r>
          </a:p>
          <a:p>
            <a:pPr marL="168275" indent="-168275">
              <a:spcAft>
                <a:spcPts val="1200"/>
              </a:spcAft>
              <a:buFont typeface="Arial" pitchFamily="34" charset="0"/>
              <a:buChar char="•"/>
            </a:pPr>
            <a:r>
              <a:rPr lang="en-US" sz="2800" dirty="0"/>
              <a:t>main visitor centre is located at Salton's Brook</a:t>
            </a:r>
          </a:p>
          <a:p>
            <a:pPr marL="168275" indent="-168275">
              <a:spcAft>
                <a:spcPts val="1200"/>
              </a:spcAft>
              <a:buFont typeface="Arial" pitchFamily="34" charset="0"/>
              <a:buChar char="•"/>
            </a:pPr>
            <a:r>
              <a:rPr lang="en-US" sz="2800" dirty="0"/>
              <a:t>two campgrounds that offer front country camping: Newman Sound and Malady Head</a:t>
            </a:r>
          </a:p>
          <a:p>
            <a:pPr marL="168275" indent="-168275">
              <a:spcAft>
                <a:spcPts val="1200"/>
              </a:spcAft>
              <a:buFont typeface="Arial" pitchFamily="34" charset="0"/>
              <a:buChar char="•"/>
            </a:pPr>
            <a:r>
              <a:rPr lang="en-US" sz="2800" dirty="0"/>
              <a:t>Animals that inhabit this national park are coyotes, black bears, moose, caribou, black ducks, red foxes, beavers, bald eagles, red squirrels, river otters, lynxes, puffins, snowshoe hares, ospreys, pine martens, and minks. Marine animals that inhabit offshore are humpback whales, minke whales, fin whales, pilot whales, harp seals, orcas and dolphins.</a:t>
            </a:r>
          </a:p>
          <a:p>
            <a:pPr marL="168275" indent="-168275">
              <a:spcAft>
                <a:spcPts val="1200"/>
              </a:spcAft>
              <a:buFont typeface="Arial" pitchFamily="34" charset="0"/>
              <a:buChar char="•"/>
            </a:pPr>
            <a:r>
              <a:rPr lang="en-US" sz="2800" dirty="0"/>
              <a:t>Numerous peat bogs provide an ideal environment for orchids and pitcher plants, sprouting from a mat of sphagnum moss.</a:t>
            </a:r>
          </a:p>
          <a:p>
            <a:pPr marL="168275" indent="-168275">
              <a:spcAft>
                <a:spcPts val="1200"/>
              </a:spcAft>
              <a:buFont typeface="Arial" pitchFamily="34" charset="0"/>
              <a:buChar char="•"/>
            </a:pPr>
            <a:r>
              <a:rPr lang="en-US" sz="2800" dirty="0"/>
              <a:t>Terra Nova also protects an area containing remnants of the Beothuk Nation, as well as many of the early pioneer European settlements in the region.</a:t>
            </a:r>
          </a:p>
        </p:txBody>
      </p:sp>
      <p:sp>
        <p:nvSpPr>
          <p:cNvPr id="8" name="Rectangle 7"/>
          <p:cNvSpPr/>
          <p:nvPr/>
        </p:nvSpPr>
        <p:spPr>
          <a:xfrm>
            <a:off x="4114800" y="44196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0" y="819150"/>
            <a:ext cx="6172200" cy="5887395"/>
            <a:chOff x="0" y="838200"/>
            <a:chExt cx="6172200" cy="5887395"/>
          </a:xfrm>
        </p:grpSpPr>
        <p:pic>
          <p:nvPicPr>
            <p:cNvPr id="121860" name="Picture 4"/>
            <p:cNvPicPr>
              <a:picLocks noChangeAspect="1" noChangeArrowheads="1"/>
            </p:cNvPicPr>
            <p:nvPr/>
          </p:nvPicPr>
          <p:blipFill>
            <a:blip r:embed="rId4" cstate="print"/>
            <a:srcRect/>
            <a:stretch>
              <a:fillRect/>
            </a:stretch>
          </p:blipFill>
          <p:spPr bwMode="auto">
            <a:xfrm>
              <a:off x="0" y="838200"/>
              <a:ext cx="6172200" cy="5887395"/>
            </a:xfrm>
            <a:prstGeom prst="rect">
              <a:avLst/>
            </a:prstGeom>
            <a:noFill/>
            <a:ln w="9525">
              <a:noFill/>
              <a:miter lim="800000"/>
              <a:headEnd/>
              <a:tailEnd/>
            </a:ln>
            <a:effectLst/>
          </p:spPr>
        </p:pic>
        <p:sp>
          <p:nvSpPr>
            <p:cNvPr id="10" name="Oval 9"/>
            <p:cNvSpPr/>
            <p:nvPr/>
          </p:nvSpPr>
          <p:spPr>
            <a:xfrm>
              <a:off x="2819400" y="1905000"/>
              <a:ext cx="1828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990600" y="4724400"/>
              <a:ext cx="1219200" cy="533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2004465" y="838200"/>
            <a:ext cx="3181570" cy="5998465"/>
            <a:chOff x="2004465" y="859536"/>
            <a:chExt cx="3181570" cy="5998465"/>
          </a:xfrm>
        </p:grpSpPr>
        <p:sp>
          <p:nvSpPr>
            <p:cNvPr id="13" name="Rectangle 12"/>
            <p:cNvSpPr/>
            <p:nvPr/>
          </p:nvSpPr>
          <p:spPr>
            <a:xfrm rot="16200000">
              <a:off x="2055998" y="3727963"/>
              <a:ext cx="5998464" cy="261610"/>
            </a:xfrm>
            <a:prstGeom prst="rect">
              <a:avLst/>
            </a:prstGeom>
            <a:solidFill>
              <a:schemeClr val="bg1"/>
            </a:solidFill>
          </p:spPr>
          <p:txBody>
            <a:bodyPr wrap="square">
              <a:spAutoFit/>
            </a:bodyPr>
            <a:lstStyle/>
            <a:p>
              <a:r>
                <a:rPr lang="en-US" sz="1100" dirty="0">
                  <a:hlinkClick r:id="rId5"/>
                </a:rPr>
                <a:t>https://www.alltrails.com/parks/canada/newfoundland-and-labrador/terra-nova-national-park</a:t>
              </a:r>
              <a:r>
                <a:rPr lang="en-US" sz="1100" dirty="0"/>
                <a:t> </a:t>
              </a:r>
            </a:p>
          </p:txBody>
        </p:sp>
        <p:pic>
          <p:nvPicPr>
            <p:cNvPr id="121861" name="Picture 5"/>
            <p:cNvPicPr>
              <a:picLocks noChangeAspect="1" noChangeArrowheads="1"/>
            </p:cNvPicPr>
            <p:nvPr/>
          </p:nvPicPr>
          <p:blipFill>
            <a:blip r:embed="rId6" cstate="print"/>
            <a:srcRect/>
            <a:stretch>
              <a:fillRect/>
            </a:stretch>
          </p:blipFill>
          <p:spPr bwMode="auto">
            <a:xfrm>
              <a:off x="2004465" y="863599"/>
              <a:ext cx="2928330" cy="5994402"/>
            </a:xfrm>
            <a:prstGeom prst="rect">
              <a:avLst/>
            </a:prstGeom>
            <a:noFill/>
            <a:ln w="9525">
              <a:noFill/>
              <a:miter lim="800000"/>
              <a:headEnd/>
              <a:tailEnd/>
            </a:ln>
            <a:effectLst/>
          </p:spPr>
        </p:pic>
      </p:grpSp>
      <p:sp>
        <p:nvSpPr>
          <p:cNvPr id="18" name="Oval 17"/>
          <p:cNvSpPr/>
          <p:nvPr/>
        </p:nvSpPr>
        <p:spPr>
          <a:xfrm>
            <a:off x="2590800" y="2895600"/>
            <a:ext cx="3810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1859"/>
                                        </p:tgtEl>
                                        <p:attrNameLst>
                                          <p:attrName>style.visibility</p:attrName>
                                        </p:attrNameLst>
                                      </p:cBhvr>
                                      <p:to>
                                        <p:strVal val="visible"/>
                                      </p:to>
                                    </p:set>
                                    <p:anim calcmode="lin" valueType="num">
                                      <p:cBhvr>
                                        <p:cTn id="7" dur="500" fill="hold"/>
                                        <p:tgtEl>
                                          <p:spTgt spid="121859"/>
                                        </p:tgtEl>
                                        <p:attrNameLst>
                                          <p:attrName>ppt_w</p:attrName>
                                        </p:attrNameLst>
                                      </p:cBhvr>
                                      <p:tavLst>
                                        <p:tav tm="0">
                                          <p:val>
                                            <p:fltVal val="0"/>
                                          </p:val>
                                        </p:tav>
                                        <p:tav tm="100000">
                                          <p:val>
                                            <p:strVal val="#ppt_w"/>
                                          </p:val>
                                        </p:tav>
                                      </p:tavLst>
                                    </p:anim>
                                    <p:anim calcmode="lin" valueType="num">
                                      <p:cBhvr>
                                        <p:cTn id="8" dur="500" fill="hold"/>
                                        <p:tgtEl>
                                          <p:spTgt spid="121859"/>
                                        </p:tgtEl>
                                        <p:attrNameLst>
                                          <p:attrName>ppt_h</p:attrName>
                                        </p:attrNameLst>
                                      </p:cBhvr>
                                      <p:tavLst>
                                        <p:tav tm="0">
                                          <p:val>
                                            <p:fltVal val="0"/>
                                          </p:val>
                                        </p:tav>
                                        <p:tav tm="100000">
                                          <p:val>
                                            <p:strVal val="#ppt_h"/>
                                          </p:val>
                                        </p:tav>
                                      </p:tavLst>
                                    </p:anim>
                                    <p:animEffect transition="in" filter="fade">
                                      <p:cBhvr>
                                        <p:cTn id="9" dur="500"/>
                                        <p:tgtEl>
                                          <p:spTgt spid="121859"/>
                                        </p:tgtEl>
                                      </p:cBhvr>
                                    </p:animEffect>
                                  </p:childTnLst>
                                </p:cTn>
                              </p:par>
                              <p:par>
                                <p:cTn id="10" presetID="22" presetClass="entr" presetSubtype="8"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par>
                          <p:cTn id="31" fill="hold">
                            <p:stCondLst>
                              <p:cond delay="2000"/>
                            </p:stCondLst>
                            <p:childTnLst>
                              <p:par>
                                <p:cTn id="32" presetID="10" presetClass="exit" presetSubtype="0" fill="hold" grpId="1" nodeType="afterEffect">
                                  <p:stCondLst>
                                    <p:cond delay="0"/>
                                  </p:stCondLst>
                                  <p:childTnLst>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par>
                                <p:cTn id="35" presetID="53" presetClass="exit" presetSubtype="0" fill="hold" nodeType="withEffect">
                                  <p:stCondLst>
                                    <p:cond delay="0"/>
                                  </p:stCondLst>
                                  <p:childTnLst>
                                    <p:anim calcmode="lin" valueType="num">
                                      <p:cBhvr>
                                        <p:cTn id="36" dur="1000"/>
                                        <p:tgtEl>
                                          <p:spTgt spid="121859"/>
                                        </p:tgtEl>
                                        <p:attrNameLst>
                                          <p:attrName>ppt_w</p:attrName>
                                        </p:attrNameLst>
                                      </p:cBhvr>
                                      <p:tavLst>
                                        <p:tav tm="0">
                                          <p:val>
                                            <p:strVal val="ppt_w"/>
                                          </p:val>
                                        </p:tav>
                                        <p:tav tm="100000">
                                          <p:val>
                                            <p:fltVal val="0"/>
                                          </p:val>
                                        </p:tav>
                                      </p:tavLst>
                                    </p:anim>
                                    <p:anim calcmode="lin" valueType="num">
                                      <p:cBhvr>
                                        <p:cTn id="37" dur="1000"/>
                                        <p:tgtEl>
                                          <p:spTgt spid="121859"/>
                                        </p:tgtEl>
                                        <p:attrNameLst>
                                          <p:attrName>ppt_h</p:attrName>
                                        </p:attrNameLst>
                                      </p:cBhvr>
                                      <p:tavLst>
                                        <p:tav tm="0">
                                          <p:val>
                                            <p:strVal val="ppt_h"/>
                                          </p:val>
                                        </p:tav>
                                        <p:tav tm="100000">
                                          <p:val>
                                            <p:fltVal val="0"/>
                                          </p:val>
                                        </p:tav>
                                      </p:tavLst>
                                    </p:anim>
                                    <p:animEffect transition="out" filter="fade">
                                      <p:cBhvr>
                                        <p:cTn id="38" dur="1000"/>
                                        <p:tgtEl>
                                          <p:spTgt spid="121859"/>
                                        </p:tgtEl>
                                      </p:cBhvr>
                                    </p:animEffect>
                                    <p:set>
                                      <p:cBhvr>
                                        <p:cTn id="39" dur="1" fill="hold">
                                          <p:stCondLst>
                                            <p:cond delay="999"/>
                                          </p:stCondLst>
                                        </p:cTn>
                                        <p:tgtEl>
                                          <p:spTgt spid="121859"/>
                                        </p:tgtEl>
                                        <p:attrNameLst>
                                          <p:attrName>style.visibility</p:attrName>
                                        </p:attrNameLst>
                                      </p:cBhvr>
                                      <p:to>
                                        <p:strVal val="hidden"/>
                                      </p:to>
                                    </p:set>
                                  </p:childTnLst>
                                </p:cTn>
                              </p:par>
                              <p:par>
                                <p:cTn id="40" presetID="53" presetClass="entr" presetSubtype="0" fill="hold" nodeType="withEffect">
                                  <p:stCondLst>
                                    <p:cond delay="0"/>
                                  </p:stCondLst>
                                  <p:childTnLst>
                                    <p:set>
                                      <p:cBhvr>
                                        <p:cTn id="41" dur="1" fill="hold">
                                          <p:stCondLst>
                                            <p:cond delay="0"/>
                                          </p:stCondLst>
                                        </p:cTn>
                                        <p:tgtEl>
                                          <p:spTgt spid="121858"/>
                                        </p:tgtEl>
                                        <p:attrNameLst>
                                          <p:attrName>style.visibility</p:attrName>
                                        </p:attrNameLst>
                                      </p:cBhvr>
                                      <p:to>
                                        <p:strVal val="visible"/>
                                      </p:to>
                                    </p:set>
                                    <p:anim calcmode="lin" valueType="num">
                                      <p:cBhvr>
                                        <p:cTn id="42" dur="500" fill="hold"/>
                                        <p:tgtEl>
                                          <p:spTgt spid="121858"/>
                                        </p:tgtEl>
                                        <p:attrNameLst>
                                          <p:attrName>ppt_w</p:attrName>
                                        </p:attrNameLst>
                                      </p:cBhvr>
                                      <p:tavLst>
                                        <p:tav tm="0">
                                          <p:val>
                                            <p:fltVal val="0"/>
                                          </p:val>
                                        </p:tav>
                                        <p:tav tm="100000">
                                          <p:val>
                                            <p:strVal val="#ppt_w"/>
                                          </p:val>
                                        </p:tav>
                                      </p:tavLst>
                                    </p:anim>
                                    <p:anim calcmode="lin" valueType="num">
                                      <p:cBhvr>
                                        <p:cTn id="43" dur="500" fill="hold"/>
                                        <p:tgtEl>
                                          <p:spTgt spid="121858"/>
                                        </p:tgtEl>
                                        <p:attrNameLst>
                                          <p:attrName>ppt_h</p:attrName>
                                        </p:attrNameLst>
                                      </p:cBhvr>
                                      <p:tavLst>
                                        <p:tav tm="0">
                                          <p:val>
                                            <p:fltVal val="0"/>
                                          </p:val>
                                        </p:tav>
                                        <p:tav tm="100000">
                                          <p:val>
                                            <p:strVal val="#ppt_h"/>
                                          </p:val>
                                        </p:tav>
                                      </p:tavLst>
                                    </p:anim>
                                    <p:animEffect transition="in" filter="fade">
                                      <p:cBhvr>
                                        <p:cTn id="44" dur="500"/>
                                        <p:tgtEl>
                                          <p:spTgt spid="12185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wipe(left)">
                                      <p:cBhvr>
                                        <p:cTn id="49" dur="1000"/>
                                        <p:tgtEl>
                                          <p:spTgt spid="6">
                                            <p:txEl>
                                              <p:pRg st="1" end="1"/>
                                            </p:txEl>
                                          </p:spTgt>
                                        </p:tgtEl>
                                      </p:cBhvr>
                                    </p:animEffect>
                                  </p:childTnLst>
                                </p:cTn>
                              </p:par>
                            </p:childTnLst>
                          </p:cTn>
                        </p:par>
                        <p:par>
                          <p:cTn id="50" fill="hold">
                            <p:stCondLst>
                              <p:cond delay="1000"/>
                            </p:stCondLst>
                            <p:childTnLst>
                              <p:par>
                                <p:cTn id="51" presetID="21" presetClass="entr" presetSubtype="1"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heel(1)">
                                      <p:cBhvr>
                                        <p:cTn id="53" dur="20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wipe(left)">
                                      <p:cBhvr>
                                        <p:cTn id="58" dur="10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wipe(left)">
                                      <p:cBhvr>
                                        <p:cTn id="63" dur="1000"/>
                                        <p:tgtEl>
                                          <p:spTgt spid="6">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6">
                                            <p:txEl>
                                              <p:pRg st="4" end="4"/>
                                            </p:txEl>
                                          </p:spTgt>
                                        </p:tgtEl>
                                        <p:attrNameLst>
                                          <p:attrName>style.visibility</p:attrName>
                                        </p:attrNameLst>
                                      </p:cBhvr>
                                      <p:to>
                                        <p:strVal val="visible"/>
                                      </p:to>
                                    </p:set>
                                    <p:animEffect transition="in" filter="wipe(left)">
                                      <p:cBhvr>
                                        <p:cTn id="68" dur="1000"/>
                                        <p:tgtEl>
                                          <p:spTgt spid="6">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Effect transition="in" filter="wipe(left)">
                                      <p:cBhvr>
                                        <p:cTn id="73" dur="1000"/>
                                        <p:tgtEl>
                                          <p:spTgt spid="6">
                                            <p:txEl>
                                              <p:pRg st="5" end="5"/>
                                            </p:txEl>
                                          </p:spTgt>
                                        </p:tgtEl>
                                      </p:cBhvr>
                                    </p:animEffect>
                                  </p:childTnLst>
                                </p:cTn>
                              </p:par>
                              <p:par>
                                <p:cTn id="74" presetID="53"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1000"/>
                                        <p:tgtEl>
                                          <p:spTgt spid="12"/>
                                        </p:tgtEl>
                                      </p:cBhvr>
                                    </p:animEffect>
                                    <p:set>
                                      <p:cBhvr>
                                        <p:cTn id="83" dur="1" fill="hold">
                                          <p:stCondLst>
                                            <p:cond delay="999"/>
                                          </p:stCondLst>
                                        </p:cTn>
                                        <p:tgtEl>
                                          <p:spTgt spid="12"/>
                                        </p:tgtEl>
                                        <p:attrNameLst>
                                          <p:attrName>style.visibility</p:attrName>
                                        </p:attrNameLst>
                                      </p:cBhvr>
                                      <p:to>
                                        <p:strVal val="hidden"/>
                                      </p:to>
                                    </p:set>
                                  </p:childTnLst>
                                </p:cTn>
                              </p:par>
                              <p:par>
                                <p:cTn id="84" presetID="22" presetClass="entr" presetSubtype="8" fill="hold" nodeType="withEffect">
                                  <p:stCondLst>
                                    <p:cond delay="0"/>
                                  </p:stCondLst>
                                  <p:childTnLst>
                                    <p:set>
                                      <p:cBhvr>
                                        <p:cTn id="85" dur="1" fill="hold">
                                          <p:stCondLst>
                                            <p:cond delay="0"/>
                                          </p:stCondLst>
                                        </p:cTn>
                                        <p:tgtEl>
                                          <p:spTgt spid="6">
                                            <p:txEl>
                                              <p:pRg st="6" end="6"/>
                                            </p:txEl>
                                          </p:spTgt>
                                        </p:tgtEl>
                                        <p:attrNameLst>
                                          <p:attrName>style.visibility</p:attrName>
                                        </p:attrNameLst>
                                      </p:cBhvr>
                                      <p:to>
                                        <p:strVal val="visible"/>
                                      </p:to>
                                    </p:set>
                                    <p:animEffect transition="in" filter="wipe(left)">
                                      <p:cBhvr>
                                        <p:cTn id="86" dur="1000"/>
                                        <p:tgtEl>
                                          <p:spTgt spid="6">
                                            <p:txEl>
                                              <p:pRg st="6" end="6"/>
                                            </p:txEl>
                                          </p:spTgt>
                                        </p:tgtEl>
                                      </p:cBhvr>
                                    </p:animEffect>
                                  </p:childTnLst>
                                </p:cTn>
                              </p:par>
                              <p:par>
                                <p:cTn id="87" presetID="53"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500" fill="hold"/>
                                        <p:tgtEl>
                                          <p:spTgt spid="16"/>
                                        </p:tgtEl>
                                        <p:attrNameLst>
                                          <p:attrName>ppt_w</p:attrName>
                                        </p:attrNameLst>
                                      </p:cBhvr>
                                      <p:tavLst>
                                        <p:tav tm="0">
                                          <p:val>
                                            <p:fltVal val="0"/>
                                          </p:val>
                                        </p:tav>
                                        <p:tav tm="100000">
                                          <p:val>
                                            <p:strVal val="#ppt_w"/>
                                          </p:val>
                                        </p:tav>
                                      </p:tavLst>
                                    </p:anim>
                                    <p:anim calcmode="lin" valueType="num">
                                      <p:cBhvr>
                                        <p:cTn id="90" dur="500" fill="hold"/>
                                        <p:tgtEl>
                                          <p:spTgt spid="16"/>
                                        </p:tgtEl>
                                        <p:attrNameLst>
                                          <p:attrName>ppt_h</p:attrName>
                                        </p:attrNameLst>
                                      </p:cBhvr>
                                      <p:tavLst>
                                        <p:tav tm="0">
                                          <p:val>
                                            <p:fltVal val="0"/>
                                          </p:val>
                                        </p:tav>
                                        <p:tav tm="100000">
                                          <p:val>
                                            <p:strVal val="#ppt_h"/>
                                          </p:val>
                                        </p:tav>
                                      </p:tavLst>
                                    </p:anim>
                                    <p:animEffect transition="in" filter="fade">
                                      <p:cBhvr>
                                        <p:cTn id="91" dur="5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par>
                                <p:cTn id="97" presetID="22" presetClass="entr" presetSubtype="8" fill="hold" nodeType="withEffect">
                                  <p:stCondLst>
                                    <p:cond delay="0"/>
                                  </p:stCondLst>
                                  <p:childTnLst>
                                    <p:set>
                                      <p:cBhvr>
                                        <p:cTn id="98" dur="1" fill="hold">
                                          <p:stCondLst>
                                            <p:cond delay="0"/>
                                          </p:stCondLst>
                                        </p:cTn>
                                        <p:tgtEl>
                                          <p:spTgt spid="6">
                                            <p:txEl>
                                              <p:pRg st="7" end="7"/>
                                            </p:txEl>
                                          </p:spTgt>
                                        </p:tgtEl>
                                        <p:attrNameLst>
                                          <p:attrName>style.visibility</p:attrName>
                                        </p:attrNameLst>
                                      </p:cBhvr>
                                      <p:to>
                                        <p:strVal val="visible"/>
                                      </p:to>
                                    </p:set>
                                    <p:animEffect transition="in" filter="wipe(left)">
                                      <p:cBhvr>
                                        <p:cTn id="99" dur="1000"/>
                                        <p:tgtEl>
                                          <p:spTgt spid="6">
                                            <p:txEl>
                                              <p:pRg st="7" end="7"/>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80">
                                          <p:stCondLst>
                                            <p:cond delay="0"/>
                                          </p:stCondLst>
                                        </p:cTn>
                                        <p:tgtEl>
                                          <p:spTgt spid="18"/>
                                        </p:tgtEl>
                                      </p:cBhvr>
                                    </p:animEffect>
                                    <p:anim calcmode="lin" valueType="num">
                                      <p:cBhvr>
                                        <p:cTn id="10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0" dur="26">
                                          <p:stCondLst>
                                            <p:cond delay="650"/>
                                          </p:stCondLst>
                                        </p:cTn>
                                        <p:tgtEl>
                                          <p:spTgt spid="18"/>
                                        </p:tgtEl>
                                      </p:cBhvr>
                                      <p:to x="100000" y="60000"/>
                                    </p:animScale>
                                    <p:animScale>
                                      <p:cBhvr>
                                        <p:cTn id="111" dur="166" decel="50000">
                                          <p:stCondLst>
                                            <p:cond delay="676"/>
                                          </p:stCondLst>
                                        </p:cTn>
                                        <p:tgtEl>
                                          <p:spTgt spid="18"/>
                                        </p:tgtEl>
                                      </p:cBhvr>
                                      <p:to x="100000" y="100000"/>
                                    </p:animScale>
                                    <p:animScale>
                                      <p:cBhvr>
                                        <p:cTn id="112" dur="26">
                                          <p:stCondLst>
                                            <p:cond delay="1312"/>
                                          </p:stCondLst>
                                        </p:cTn>
                                        <p:tgtEl>
                                          <p:spTgt spid="18"/>
                                        </p:tgtEl>
                                      </p:cBhvr>
                                      <p:to x="100000" y="80000"/>
                                    </p:animScale>
                                    <p:animScale>
                                      <p:cBhvr>
                                        <p:cTn id="113" dur="166" decel="50000">
                                          <p:stCondLst>
                                            <p:cond delay="1338"/>
                                          </p:stCondLst>
                                        </p:cTn>
                                        <p:tgtEl>
                                          <p:spTgt spid="18"/>
                                        </p:tgtEl>
                                      </p:cBhvr>
                                      <p:to x="100000" y="100000"/>
                                    </p:animScale>
                                    <p:animScale>
                                      <p:cBhvr>
                                        <p:cTn id="114" dur="26">
                                          <p:stCondLst>
                                            <p:cond delay="1642"/>
                                          </p:stCondLst>
                                        </p:cTn>
                                        <p:tgtEl>
                                          <p:spTgt spid="18"/>
                                        </p:tgtEl>
                                      </p:cBhvr>
                                      <p:to x="100000" y="90000"/>
                                    </p:animScale>
                                    <p:animScale>
                                      <p:cBhvr>
                                        <p:cTn id="115" dur="166" decel="50000">
                                          <p:stCondLst>
                                            <p:cond delay="1668"/>
                                          </p:stCondLst>
                                        </p:cTn>
                                        <p:tgtEl>
                                          <p:spTgt spid="18"/>
                                        </p:tgtEl>
                                      </p:cBhvr>
                                      <p:to x="100000" y="100000"/>
                                    </p:animScale>
                                    <p:animScale>
                                      <p:cBhvr>
                                        <p:cTn id="116" dur="26">
                                          <p:stCondLst>
                                            <p:cond delay="1808"/>
                                          </p:stCondLst>
                                        </p:cTn>
                                        <p:tgtEl>
                                          <p:spTgt spid="18"/>
                                        </p:tgtEl>
                                      </p:cBhvr>
                                      <p:to x="100000" y="95000"/>
                                    </p:animScale>
                                    <p:animScale>
                                      <p:cBhvr>
                                        <p:cTn id="117"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990600"/>
            <a:ext cx="9144000" cy="5232975"/>
            <a:chOff x="0" y="990600"/>
            <a:chExt cx="9144000" cy="5232975"/>
          </a:xfrm>
        </p:grpSpPr>
        <p:pic>
          <p:nvPicPr>
            <p:cNvPr id="132099" name="Picture 3"/>
            <p:cNvPicPr>
              <a:picLocks noChangeAspect="1" noChangeArrowheads="1"/>
            </p:cNvPicPr>
            <p:nvPr/>
          </p:nvPicPr>
          <p:blipFill>
            <a:blip r:embed="rId2" cstate="print"/>
            <a:srcRect/>
            <a:stretch>
              <a:fillRect/>
            </a:stretch>
          </p:blipFill>
          <p:spPr bwMode="auto">
            <a:xfrm>
              <a:off x="0" y="990600"/>
              <a:ext cx="9144000" cy="4649377"/>
            </a:xfrm>
            <a:prstGeom prst="rect">
              <a:avLst/>
            </a:prstGeom>
            <a:noFill/>
            <a:ln w="9525">
              <a:noFill/>
              <a:miter lim="800000"/>
              <a:headEnd/>
              <a:tailEnd/>
            </a:ln>
            <a:effectLst/>
          </p:spPr>
        </p:pic>
        <p:sp>
          <p:nvSpPr>
            <p:cNvPr id="4" name="TextBox 3"/>
            <p:cNvSpPr txBox="1"/>
            <p:nvPr/>
          </p:nvSpPr>
          <p:spPr>
            <a:xfrm>
              <a:off x="0" y="5638800"/>
              <a:ext cx="9144000" cy="584775"/>
            </a:xfrm>
            <a:prstGeom prst="rect">
              <a:avLst/>
            </a:prstGeom>
            <a:solidFill>
              <a:schemeClr val="bg1"/>
            </a:solidFill>
          </p:spPr>
          <p:txBody>
            <a:bodyPr wrap="square" rtlCol="0">
              <a:spAutoFit/>
            </a:bodyPr>
            <a:lstStyle/>
            <a:p>
              <a:pPr algn="ctr"/>
              <a:r>
                <a:rPr lang="en-US" sz="3200" dirty="0"/>
                <a:t>TERRA NOVA NATIONAL PARK MAIN VISITOR CENTER</a:t>
              </a:r>
            </a:p>
          </p:txBody>
        </p:sp>
      </p:grpSp>
      <p:pic>
        <p:nvPicPr>
          <p:cNvPr id="132098" name="Picture 2"/>
          <p:cNvPicPr>
            <a:picLocks noChangeAspect="1" noChangeArrowheads="1"/>
          </p:cNvPicPr>
          <p:nvPr/>
        </p:nvPicPr>
        <p:blipFill>
          <a:blip r:embed="rId3" cstate="print"/>
          <a:srcRect/>
          <a:stretch>
            <a:fillRect/>
          </a:stretch>
        </p:blipFill>
        <p:spPr bwMode="auto">
          <a:xfrm>
            <a:off x="0" y="1524000"/>
            <a:ext cx="9144000" cy="3217235"/>
          </a:xfrm>
          <a:prstGeom prst="rect">
            <a:avLst/>
          </a:prstGeom>
          <a:noFill/>
          <a:ln w="9525">
            <a:noFill/>
            <a:miter lim="800000"/>
            <a:headEnd/>
            <a:tailEnd/>
          </a:ln>
          <a:effectLst/>
        </p:spPr>
      </p:pic>
      <p:sp>
        <p:nvSpPr>
          <p:cNvPr id="6" name="TextBox 1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TERRA NOVA NATIONAL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par>
                                <p:cTn id="15" presetID="22" presetClass="entr" presetSubtype="1" fill="hold" nodeType="withEffect">
                                  <p:stCondLst>
                                    <p:cond delay="0"/>
                                  </p:stCondLst>
                                  <p:childTnLst>
                                    <p:set>
                                      <p:cBhvr>
                                        <p:cTn id="16" dur="1" fill="hold">
                                          <p:stCondLst>
                                            <p:cond delay="0"/>
                                          </p:stCondLst>
                                        </p:cTn>
                                        <p:tgtEl>
                                          <p:spTgt spid="132098"/>
                                        </p:tgtEl>
                                        <p:attrNameLst>
                                          <p:attrName>style.visibility</p:attrName>
                                        </p:attrNameLst>
                                      </p:cBhvr>
                                      <p:to>
                                        <p:strVal val="visible"/>
                                      </p:to>
                                    </p:set>
                                    <p:animEffect transition="in" filter="wipe(up)">
                                      <p:cBhvr>
                                        <p:cTn id="17" dur="20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river scene with trees and bushes in the foreround"/>
          <p:cNvPicPr>
            <a:picLocks noChangeAspect="1" noChangeArrowheads="1"/>
          </p:cNvPicPr>
          <p:nvPr/>
        </p:nvPicPr>
        <p:blipFill>
          <a:blip r:embed="rId2" cstate="print"/>
          <a:srcRect/>
          <a:stretch>
            <a:fillRect/>
          </a:stretch>
        </p:blipFill>
        <p:spPr bwMode="auto">
          <a:xfrm>
            <a:off x="0" y="838200"/>
            <a:ext cx="24505920" cy="6126480"/>
          </a:xfrm>
          <a:prstGeom prst="rect">
            <a:avLst/>
          </a:prstGeom>
          <a:noFill/>
        </p:spPr>
      </p:pic>
      <p:pic>
        <p:nvPicPr>
          <p:cNvPr id="130053" name="Picture 5"/>
          <p:cNvPicPr>
            <a:picLocks noChangeAspect="1" noChangeArrowheads="1"/>
          </p:cNvPicPr>
          <p:nvPr/>
        </p:nvPicPr>
        <p:blipFill>
          <a:blip r:embed="rId3" cstate="print"/>
          <a:srcRect/>
          <a:stretch>
            <a:fillRect/>
          </a:stretch>
        </p:blipFill>
        <p:spPr bwMode="auto">
          <a:xfrm>
            <a:off x="-533400" y="822960"/>
            <a:ext cx="10844939" cy="6035040"/>
          </a:xfrm>
          <a:prstGeom prst="rect">
            <a:avLst/>
          </a:prstGeom>
          <a:noFill/>
          <a:ln w="9525">
            <a:noFill/>
            <a:miter lim="800000"/>
            <a:headEnd/>
            <a:tailEnd/>
          </a:ln>
          <a:effectLst/>
        </p:spPr>
      </p:pic>
      <p:pic>
        <p:nvPicPr>
          <p:cNvPr id="130054" name="Picture 6"/>
          <p:cNvPicPr>
            <a:picLocks noChangeAspect="1" noChangeArrowheads="1"/>
          </p:cNvPicPr>
          <p:nvPr/>
        </p:nvPicPr>
        <p:blipFill>
          <a:blip r:embed="rId4" cstate="print"/>
          <a:srcRect/>
          <a:stretch>
            <a:fillRect/>
          </a:stretch>
        </p:blipFill>
        <p:spPr bwMode="auto">
          <a:xfrm>
            <a:off x="2596" y="822960"/>
            <a:ext cx="10817804" cy="6035040"/>
          </a:xfrm>
          <a:prstGeom prst="rect">
            <a:avLst/>
          </a:prstGeom>
          <a:noFill/>
          <a:ln w="9525">
            <a:noFill/>
            <a:miter lim="800000"/>
            <a:headEnd/>
            <a:tailEnd/>
          </a:ln>
          <a:effectLst/>
        </p:spPr>
      </p:pic>
      <p:pic>
        <p:nvPicPr>
          <p:cNvPr id="130055" name="Picture 7"/>
          <p:cNvPicPr>
            <a:picLocks noChangeAspect="1" noChangeArrowheads="1"/>
          </p:cNvPicPr>
          <p:nvPr/>
        </p:nvPicPr>
        <p:blipFill>
          <a:blip r:embed="rId5" cstate="print"/>
          <a:srcRect/>
          <a:stretch>
            <a:fillRect/>
          </a:stretch>
        </p:blipFill>
        <p:spPr bwMode="auto">
          <a:xfrm>
            <a:off x="249055" y="822960"/>
            <a:ext cx="8645891" cy="6035040"/>
          </a:xfrm>
          <a:prstGeom prst="rect">
            <a:avLst/>
          </a:prstGeom>
          <a:noFill/>
          <a:ln w="9525">
            <a:noFill/>
            <a:miter lim="800000"/>
            <a:headEnd/>
            <a:tailEnd/>
          </a:ln>
          <a:effectLst/>
        </p:spPr>
      </p:pic>
      <p:sp>
        <p:nvSpPr>
          <p:cNvPr id="7" name="TextBox 1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TERRA NOVA NATIONAL PARK</a:t>
            </a:r>
          </a:p>
        </p:txBody>
      </p:sp>
      <p:pic>
        <p:nvPicPr>
          <p:cNvPr id="130057" name="Picture 9" descr="What It's Like Hiking in Terra Nova National Park in 2020 (2020 Guide ..."/>
          <p:cNvPicPr>
            <a:picLocks noChangeAspect="1" noChangeArrowheads="1"/>
          </p:cNvPicPr>
          <p:nvPr/>
        </p:nvPicPr>
        <p:blipFill>
          <a:blip r:embed="rId6" cstate="print"/>
          <a:srcRect/>
          <a:stretch>
            <a:fillRect/>
          </a:stretch>
        </p:blipFill>
        <p:spPr bwMode="auto">
          <a:xfrm>
            <a:off x="-45720" y="731520"/>
            <a:ext cx="9189720" cy="6126480"/>
          </a:xfrm>
          <a:prstGeom prst="rect">
            <a:avLst/>
          </a:prstGeom>
          <a:noFill/>
        </p:spPr>
      </p:pic>
      <p:pic>
        <p:nvPicPr>
          <p:cNvPr id="130059" name="Picture 11" descr="What It's Like Hiking in Terra Nova National Park in 2020 (2020 Guide ..."/>
          <p:cNvPicPr>
            <a:picLocks noChangeAspect="1" noChangeArrowheads="1"/>
          </p:cNvPicPr>
          <p:nvPr/>
        </p:nvPicPr>
        <p:blipFill>
          <a:blip r:embed="rId7" cstate="print"/>
          <a:srcRect/>
          <a:stretch>
            <a:fillRect/>
          </a:stretch>
        </p:blipFill>
        <p:spPr bwMode="auto">
          <a:xfrm>
            <a:off x="-45720" y="731520"/>
            <a:ext cx="9189720" cy="6126480"/>
          </a:xfrm>
          <a:prstGeom prst="rect">
            <a:avLst/>
          </a:prstGeom>
          <a:noFill/>
        </p:spPr>
      </p:pic>
      <p:pic>
        <p:nvPicPr>
          <p:cNvPr id="130063" name="Picture 15" descr="Terra Nova National Park preparing for busy summer - Newfoundland ..."/>
          <p:cNvPicPr>
            <a:picLocks noChangeAspect="1" noChangeArrowheads="1"/>
          </p:cNvPicPr>
          <p:nvPr/>
        </p:nvPicPr>
        <p:blipFill>
          <a:blip r:embed="rId8" cstate="print"/>
          <a:srcRect/>
          <a:stretch>
            <a:fillRect/>
          </a:stretch>
        </p:blipFill>
        <p:spPr bwMode="auto">
          <a:xfrm>
            <a:off x="-1133819" y="731520"/>
            <a:ext cx="10887419" cy="6126480"/>
          </a:xfrm>
          <a:prstGeom prst="rect">
            <a:avLst/>
          </a:prstGeom>
          <a:noFill/>
        </p:spPr>
      </p:pic>
      <p:pic>
        <p:nvPicPr>
          <p:cNvPr id="130061" name="Picture 13" descr="Terra Nova National Park - By d Bay Cabins"/>
          <p:cNvPicPr>
            <a:picLocks noChangeAspect="1" noChangeArrowheads="1"/>
          </p:cNvPicPr>
          <p:nvPr/>
        </p:nvPicPr>
        <p:blipFill>
          <a:blip r:embed="rId9" cstate="print"/>
          <a:srcRect/>
          <a:stretch>
            <a:fillRect/>
          </a:stretch>
        </p:blipFill>
        <p:spPr bwMode="auto">
          <a:xfrm>
            <a:off x="0" y="731520"/>
            <a:ext cx="9189718" cy="61264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fade">
                                      <p:cBhvr>
                                        <p:cTn id="7" dur="1000"/>
                                        <p:tgtEl>
                                          <p:spTgt spid="130050"/>
                                        </p:tgtEl>
                                      </p:cBhvr>
                                    </p:animEffect>
                                  </p:childTnLst>
                                </p:cTn>
                              </p:par>
                              <p:par>
                                <p:cTn id="8" presetID="35" presetClass="path" presetSubtype="0" fill="hold" nodeType="withEffect">
                                  <p:stCondLst>
                                    <p:cond delay="2000"/>
                                  </p:stCondLst>
                                  <p:childTnLst>
                                    <p:animMotion origin="layout" path="M -5.55556E-7 1.11022E-16 L -1.6566 1.11022E-16 " pathEditMode="relative" rAng="0" ptsTypes="AA">
                                      <p:cBhvr>
                                        <p:cTn id="9" dur="20000" fill="hold"/>
                                        <p:tgtEl>
                                          <p:spTgt spid="130050"/>
                                        </p:tgtEl>
                                        <p:attrNameLst>
                                          <p:attrName>ppt_x</p:attrName>
                                          <p:attrName>ppt_y</p:attrName>
                                        </p:attrNameLst>
                                      </p:cBhvr>
                                      <p:rCtr x="-828" y="0"/>
                                    </p:animMotion>
                                  </p:childTnLst>
                                </p:cTn>
                              </p:par>
                            </p:childTnLst>
                          </p:cTn>
                        </p:par>
                        <p:par>
                          <p:cTn id="10" fill="hold">
                            <p:stCondLst>
                              <p:cond delay="22000"/>
                            </p:stCondLst>
                            <p:childTnLst>
                              <p:par>
                                <p:cTn id="11" presetID="22" presetClass="entr" presetSubtype="8" fill="hold" nodeType="afterEffect">
                                  <p:stCondLst>
                                    <p:cond delay="500"/>
                                  </p:stCondLst>
                                  <p:childTnLst>
                                    <p:set>
                                      <p:cBhvr>
                                        <p:cTn id="12" dur="1" fill="hold">
                                          <p:stCondLst>
                                            <p:cond delay="0"/>
                                          </p:stCondLst>
                                        </p:cTn>
                                        <p:tgtEl>
                                          <p:spTgt spid="130053"/>
                                        </p:tgtEl>
                                        <p:attrNameLst>
                                          <p:attrName>style.visibility</p:attrName>
                                        </p:attrNameLst>
                                      </p:cBhvr>
                                      <p:to>
                                        <p:strVal val="visible"/>
                                      </p:to>
                                    </p:set>
                                    <p:animEffect transition="in" filter="wipe(left)">
                                      <p:cBhvr>
                                        <p:cTn id="13" dur="3000"/>
                                        <p:tgtEl>
                                          <p:spTgt spid="130053"/>
                                        </p:tgtEl>
                                      </p:cBhvr>
                                    </p:animEffect>
                                  </p:childTnLst>
                                </p:cTn>
                              </p:par>
                            </p:childTnLst>
                          </p:cTn>
                        </p:par>
                        <p:par>
                          <p:cTn id="14" fill="hold">
                            <p:stCondLst>
                              <p:cond delay="25500"/>
                            </p:stCondLst>
                            <p:childTnLst>
                              <p:par>
                                <p:cTn id="15" presetID="22" presetClass="entr" presetSubtype="2" fill="hold" nodeType="afterEffect">
                                  <p:stCondLst>
                                    <p:cond delay="1500"/>
                                  </p:stCondLst>
                                  <p:childTnLst>
                                    <p:set>
                                      <p:cBhvr>
                                        <p:cTn id="16" dur="1" fill="hold">
                                          <p:stCondLst>
                                            <p:cond delay="0"/>
                                          </p:stCondLst>
                                        </p:cTn>
                                        <p:tgtEl>
                                          <p:spTgt spid="130054"/>
                                        </p:tgtEl>
                                        <p:attrNameLst>
                                          <p:attrName>style.visibility</p:attrName>
                                        </p:attrNameLst>
                                      </p:cBhvr>
                                      <p:to>
                                        <p:strVal val="visible"/>
                                      </p:to>
                                    </p:set>
                                    <p:animEffect transition="in" filter="wipe(right)">
                                      <p:cBhvr>
                                        <p:cTn id="17" dur="3000"/>
                                        <p:tgtEl>
                                          <p:spTgt spid="130054"/>
                                        </p:tgtEl>
                                      </p:cBhvr>
                                    </p:animEffect>
                                  </p:childTnLst>
                                </p:cTn>
                              </p:par>
                            </p:childTnLst>
                          </p:cTn>
                        </p:par>
                        <p:par>
                          <p:cTn id="18" fill="hold">
                            <p:stCondLst>
                              <p:cond delay="30000"/>
                            </p:stCondLst>
                            <p:childTnLst>
                              <p:par>
                                <p:cTn id="19" presetID="22" presetClass="entr" presetSubtype="8" fill="hold" nodeType="afterEffect">
                                  <p:stCondLst>
                                    <p:cond delay="1500"/>
                                  </p:stCondLst>
                                  <p:childTnLst>
                                    <p:set>
                                      <p:cBhvr>
                                        <p:cTn id="20" dur="1" fill="hold">
                                          <p:stCondLst>
                                            <p:cond delay="0"/>
                                          </p:stCondLst>
                                        </p:cTn>
                                        <p:tgtEl>
                                          <p:spTgt spid="130055"/>
                                        </p:tgtEl>
                                        <p:attrNameLst>
                                          <p:attrName>style.visibility</p:attrName>
                                        </p:attrNameLst>
                                      </p:cBhvr>
                                      <p:to>
                                        <p:strVal val="visible"/>
                                      </p:to>
                                    </p:set>
                                    <p:animEffect transition="in" filter="wipe(left)">
                                      <p:cBhvr>
                                        <p:cTn id="21" dur="3000"/>
                                        <p:tgtEl>
                                          <p:spTgt spid="130055"/>
                                        </p:tgtEl>
                                      </p:cBhvr>
                                    </p:animEffect>
                                  </p:childTnLst>
                                </p:cTn>
                              </p:par>
                            </p:childTnLst>
                          </p:cTn>
                        </p:par>
                        <p:par>
                          <p:cTn id="22" fill="hold">
                            <p:stCondLst>
                              <p:cond delay="34500"/>
                            </p:stCondLst>
                            <p:childTnLst>
                              <p:par>
                                <p:cTn id="23" presetID="22" presetClass="entr" presetSubtype="2" fill="hold" nodeType="afterEffect">
                                  <p:stCondLst>
                                    <p:cond delay="1500"/>
                                  </p:stCondLst>
                                  <p:childTnLst>
                                    <p:set>
                                      <p:cBhvr>
                                        <p:cTn id="24" dur="1" fill="hold">
                                          <p:stCondLst>
                                            <p:cond delay="0"/>
                                          </p:stCondLst>
                                        </p:cTn>
                                        <p:tgtEl>
                                          <p:spTgt spid="130057"/>
                                        </p:tgtEl>
                                        <p:attrNameLst>
                                          <p:attrName>style.visibility</p:attrName>
                                        </p:attrNameLst>
                                      </p:cBhvr>
                                      <p:to>
                                        <p:strVal val="visible"/>
                                      </p:to>
                                    </p:set>
                                    <p:animEffect transition="in" filter="wipe(right)">
                                      <p:cBhvr>
                                        <p:cTn id="25" dur="3000"/>
                                        <p:tgtEl>
                                          <p:spTgt spid="130057"/>
                                        </p:tgtEl>
                                      </p:cBhvr>
                                    </p:animEffect>
                                  </p:childTnLst>
                                </p:cTn>
                              </p:par>
                            </p:childTnLst>
                          </p:cTn>
                        </p:par>
                        <p:par>
                          <p:cTn id="26" fill="hold">
                            <p:stCondLst>
                              <p:cond delay="39000"/>
                            </p:stCondLst>
                            <p:childTnLst>
                              <p:par>
                                <p:cTn id="27" presetID="22" presetClass="entr" presetSubtype="8" fill="hold" nodeType="afterEffect">
                                  <p:stCondLst>
                                    <p:cond delay="1500"/>
                                  </p:stCondLst>
                                  <p:childTnLst>
                                    <p:set>
                                      <p:cBhvr>
                                        <p:cTn id="28" dur="1" fill="hold">
                                          <p:stCondLst>
                                            <p:cond delay="0"/>
                                          </p:stCondLst>
                                        </p:cTn>
                                        <p:tgtEl>
                                          <p:spTgt spid="130059"/>
                                        </p:tgtEl>
                                        <p:attrNameLst>
                                          <p:attrName>style.visibility</p:attrName>
                                        </p:attrNameLst>
                                      </p:cBhvr>
                                      <p:to>
                                        <p:strVal val="visible"/>
                                      </p:to>
                                    </p:set>
                                    <p:animEffect transition="in" filter="wipe(left)">
                                      <p:cBhvr>
                                        <p:cTn id="29" dur="3000"/>
                                        <p:tgtEl>
                                          <p:spTgt spid="130059"/>
                                        </p:tgtEl>
                                      </p:cBhvr>
                                    </p:animEffect>
                                  </p:childTnLst>
                                </p:cTn>
                              </p:par>
                            </p:childTnLst>
                          </p:cTn>
                        </p:par>
                        <p:par>
                          <p:cTn id="30" fill="hold">
                            <p:stCondLst>
                              <p:cond delay="43500"/>
                            </p:stCondLst>
                            <p:childTnLst>
                              <p:par>
                                <p:cTn id="31" presetID="22" presetClass="entr" presetSubtype="2" fill="hold" nodeType="afterEffect">
                                  <p:stCondLst>
                                    <p:cond delay="1500"/>
                                  </p:stCondLst>
                                  <p:childTnLst>
                                    <p:set>
                                      <p:cBhvr>
                                        <p:cTn id="32" dur="1" fill="hold">
                                          <p:stCondLst>
                                            <p:cond delay="0"/>
                                          </p:stCondLst>
                                        </p:cTn>
                                        <p:tgtEl>
                                          <p:spTgt spid="130063"/>
                                        </p:tgtEl>
                                        <p:attrNameLst>
                                          <p:attrName>style.visibility</p:attrName>
                                        </p:attrNameLst>
                                      </p:cBhvr>
                                      <p:to>
                                        <p:strVal val="visible"/>
                                      </p:to>
                                    </p:set>
                                    <p:animEffect transition="in" filter="wipe(right)">
                                      <p:cBhvr>
                                        <p:cTn id="33" dur="3000"/>
                                        <p:tgtEl>
                                          <p:spTgt spid="130063"/>
                                        </p:tgtEl>
                                      </p:cBhvr>
                                    </p:animEffect>
                                  </p:childTnLst>
                                </p:cTn>
                              </p:par>
                            </p:childTnLst>
                          </p:cTn>
                        </p:par>
                        <p:par>
                          <p:cTn id="34" fill="hold">
                            <p:stCondLst>
                              <p:cond delay="48000"/>
                            </p:stCondLst>
                            <p:childTnLst>
                              <p:par>
                                <p:cTn id="35" presetID="22" presetClass="entr" presetSubtype="8" fill="hold" nodeType="afterEffect">
                                  <p:stCondLst>
                                    <p:cond delay="1500"/>
                                  </p:stCondLst>
                                  <p:childTnLst>
                                    <p:set>
                                      <p:cBhvr>
                                        <p:cTn id="36" dur="1" fill="hold">
                                          <p:stCondLst>
                                            <p:cond delay="0"/>
                                          </p:stCondLst>
                                        </p:cTn>
                                        <p:tgtEl>
                                          <p:spTgt spid="130061"/>
                                        </p:tgtEl>
                                        <p:attrNameLst>
                                          <p:attrName>style.visibility</p:attrName>
                                        </p:attrNameLst>
                                      </p:cBhvr>
                                      <p:to>
                                        <p:strVal val="visible"/>
                                      </p:to>
                                    </p:set>
                                    <p:animEffect transition="in" filter="wipe(left)">
                                      <p:cBhvr>
                                        <p:cTn id="37" dur="3000"/>
                                        <p:tgtEl>
                                          <p:spTgt spid="130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rot="19798791">
            <a:off x="-665450" y="2705725"/>
            <a:ext cx="10474919" cy="1446550"/>
          </a:xfrm>
          <a:prstGeom prst="rect">
            <a:avLst/>
          </a:prstGeom>
          <a:solidFill>
            <a:srgbClr val="FF0000"/>
          </a:solidFill>
        </p:spPr>
        <p:txBody>
          <a:bodyPr wrap="none" rtlCol="0">
            <a:spAutoFit/>
          </a:bodyPr>
          <a:lstStyle/>
          <a:p>
            <a:pPr algn="ctr"/>
            <a:r>
              <a:rPr lang="en-US" sz="8800" b="1" dirty="0"/>
              <a:t>L’ANSE AUX MEADOW</a:t>
            </a:r>
          </a:p>
        </p:txBody>
      </p:sp>
    </p:spTree>
    <p:extLst>
      <p:ext uri="{BB962C8B-B14F-4D97-AF65-F5344CB8AC3E}">
        <p14:creationId xmlns="" xmlns:p14="http://schemas.microsoft.com/office/powerpoint/2010/main" val="748091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1918582" y="2705725"/>
            <a:ext cx="5306837" cy="1446550"/>
          </a:xfrm>
          <a:prstGeom prst="rect">
            <a:avLst/>
          </a:prstGeom>
          <a:solidFill>
            <a:srgbClr val="FFFF00"/>
          </a:solidFill>
        </p:spPr>
        <p:txBody>
          <a:bodyPr wrap="none" rtlCol="0">
            <a:spAutoFit/>
          </a:bodyPr>
          <a:lstStyle/>
          <a:p>
            <a:r>
              <a:rPr lang="en-US" sz="8800" b="1" dirty="0"/>
              <a:t>OVERVIEW</a:t>
            </a:r>
          </a:p>
        </p:txBody>
      </p:sp>
    </p:spTree>
    <p:extLst>
      <p:ext uri="{BB962C8B-B14F-4D97-AF65-F5344CB8AC3E}">
        <p14:creationId xmlns="" xmlns:p14="http://schemas.microsoft.com/office/powerpoint/2010/main" val="7480919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0" y="2274888"/>
            <a:ext cx="4572000" cy="2308324"/>
          </a:xfrm>
          <a:prstGeom prst="rect">
            <a:avLst/>
          </a:prstGeom>
          <a:solidFill>
            <a:schemeClr val="tx1"/>
          </a:solidFill>
          <a:ln w="9525">
            <a:noFill/>
            <a:miter lim="800000"/>
            <a:headEnd/>
            <a:tailEnd/>
          </a:ln>
        </p:spPr>
        <p:txBody>
          <a:bodyPr>
            <a:spAutoFit/>
          </a:bodyPr>
          <a:lstStyle/>
          <a:p>
            <a:pPr marL="225425" indent="-225425" algn="ctr">
              <a:spcAft>
                <a:spcPts val="1200"/>
              </a:spcAft>
            </a:pPr>
            <a:r>
              <a:rPr lang="en-US" sz="7200" b="1" dirty="0">
                <a:solidFill>
                  <a:schemeClr val="bg1"/>
                </a:solidFill>
                <a:latin typeface="Corbel" pitchFamily="34" charset="0"/>
              </a:rPr>
              <a:t>L’Anse aux Meadows</a:t>
            </a:r>
          </a:p>
        </p:txBody>
      </p:sp>
      <p:sp>
        <p:nvSpPr>
          <p:cNvPr id="66563"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0B248EF-C9AE-4235-AE9A-3B939E8DBE8E}" type="slidenum">
              <a:rPr lang="en-US" sz="1200" b="1" smtClean="0">
                <a:solidFill>
                  <a:schemeClr val="tx1"/>
                </a:solidFill>
                <a:latin typeface="Calibri" pitchFamily="34" charset="0"/>
              </a:rPr>
              <a:pPr fontAlgn="base">
                <a:spcBef>
                  <a:spcPct val="0"/>
                </a:spcBef>
                <a:spcAft>
                  <a:spcPct val="0"/>
                </a:spcAft>
                <a:defRPr/>
              </a:pPr>
              <a:t>60</a:t>
            </a:fld>
            <a:endParaRPr lang="en-US" sz="1200" b="1" dirty="0">
              <a:solidFill>
                <a:schemeClr val="tx1"/>
              </a:solidFill>
              <a:latin typeface="Calibri" pitchFamily="34" charset="0"/>
            </a:endParaRPr>
          </a:p>
        </p:txBody>
      </p:sp>
      <p:pic>
        <p:nvPicPr>
          <p:cNvPr id="7" name="Picture 2" descr="Map of Connecticut"/>
          <p:cNvPicPr>
            <a:picLocks noChangeAspect="1" noChangeArrowheads="1"/>
          </p:cNvPicPr>
          <p:nvPr/>
        </p:nvPicPr>
        <p:blipFill>
          <a:blip r:embed="rId2" cstate="print"/>
          <a:stretch>
            <a:fillRect/>
          </a:stretch>
        </p:blipFill>
        <p:spPr bwMode="auto">
          <a:xfrm>
            <a:off x="4572000" y="1046163"/>
            <a:ext cx="4573587" cy="5348287"/>
          </a:xfrm>
          <a:prstGeom prst="rect">
            <a:avLst/>
          </a:prstGeom>
          <a:noFill/>
          <a:effectLst>
            <a:outerShdw blurRad="50800" dist="38100" dir="2700000" algn="tl" rotWithShape="0">
              <a:prstClr val="black">
                <a:alpha val="40000"/>
              </a:prstClr>
            </a:outerShdw>
          </a:effectLst>
        </p:spPr>
      </p:pic>
      <p:sp>
        <p:nvSpPr>
          <p:cNvPr id="5" name="Oval 4"/>
          <p:cNvSpPr/>
          <p:nvPr/>
        </p:nvSpPr>
        <p:spPr>
          <a:xfrm>
            <a:off x="7070725" y="1419225"/>
            <a:ext cx="92075" cy="104775"/>
          </a:xfrm>
          <a:prstGeom prst="ellipse">
            <a:avLst/>
          </a:prstGeom>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anse aux meadows - intro.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0" y="0"/>
            <a:ext cx="9144000" cy="6858000"/>
          </a:xfrm>
          <a:prstGeom prst="rect">
            <a:avLst/>
          </a:prstGeom>
        </p:spPr>
      </p:pic>
      <p:sp>
        <p:nvSpPr>
          <p:cNvPr id="28"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pic>
        <p:nvPicPr>
          <p:cNvPr id="69665" name="Picture 33"/>
          <p:cNvPicPr>
            <a:picLocks noChangeAspect="1" noChangeArrowheads="1"/>
          </p:cNvPicPr>
          <p:nvPr/>
        </p:nvPicPr>
        <p:blipFill>
          <a:blip r:embed="rId5" cstate="print"/>
          <a:srcRect/>
          <a:stretch>
            <a:fillRect/>
          </a:stretch>
        </p:blipFill>
        <p:spPr bwMode="auto">
          <a:xfrm>
            <a:off x="0" y="609600"/>
            <a:ext cx="9144000" cy="6248400"/>
          </a:xfrm>
          <a:prstGeom prst="rect">
            <a:avLst/>
          </a:prstGeom>
          <a:noFill/>
          <a:ln w="9525">
            <a:noFill/>
            <a:miter lim="800000"/>
            <a:headEnd/>
            <a:tailEnd/>
          </a:ln>
          <a:effectLst/>
        </p:spPr>
      </p:pic>
      <p:pic>
        <p:nvPicPr>
          <p:cNvPr id="32" name="Picture 8" descr="L'Anse aux Meadows National Historic Site of Canada | Historical sites ..."/>
          <p:cNvPicPr>
            <a:picLocks noChangeAspect="1" noChangeArrowheads="1"/>
          </p:cNvPicPr>
          <p:nvPr/>
        </p:nvPicPr>
        <p:blipFill>
          <a:blip r:embed="rId6" cstate="print"/>
          <a:srcRect/>
          <a:stretch>
            <a:fillRect/>
          </a:stretch>
        </p:blipFill>
        <p:spPr bwMode="auto">
          <a:xfrm>
            <a:off x="-4572000" y="838200"/>
            <a:ext cx="4572000" cy="34241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9665"/>
                                        </p:tgtEl>
                                      </p:cBhvr>
                                    </p:animEffect>
                                    <p:set>
                                      <p:cBhvr>
                                        <p:cTn id="7" dur="1" fill="hold">
                                          <p:stCondLst>
                                            <p:cond delay="1999"/>
                                          </p:stCondLst>
                                        </p:cTn>
                                        <p:tgtEl>
                                          <p:spTgt spid="69665"/>
                                        </p:tgtEl>
                                        <p:attrNameLst>
                                          <p:attrName>style.visibility</p:attrName>
                                        </p:attrNameLst>
                                      </p:cBhvr>
                                      <p:to>
                                        <p:strVal val="hidden"/>
                                      </p:to>
                                    </p:se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1567498" y="960893"/>
            <a:ext cx="5997575" cy="5502275"/>
          </a:xfrm>
          <a:prstGeom prst="rect">
            <a:avLst/>
          </a:prstGeom>
          <a:noFill/>
          <a:ln w="9525">
            <a:noFill/>
            <a:miter lim="800000"/>
            <a:headEnd/>
            <a:tailEnd/>
          </a:ln>
          <a:effectLst/>
        </p:spPr>
      </p:pic>
      <p:pic>
        <p:nvPicPr>
          <p:cNvPr id="144387" name="Picture 3"/>
          <p:cNvPicPr>
            <a:picLocks noChangeAspect="1" noChangeArrowheads="1"/>
          </p:cNvPicPr>
          <p:nvPr/>
        </p:nvPicPr>
        <p:blipFill>
          <a:blip r:embed="rId3" cstate="print"/>
          <a:srcRect/>
          <a:stretch>
            <a:fillRect/>
          </a:stretch>
        </p:blipFill>
        <p:spPr bwMode="auto">
          <a:xfrm>
            <a:off x="1428429" y="1045030"/>
            <a:ext cx="6275713" cy="5486400"/>
          </a:xfrm>
          <a:prstGeom prst="rect">
            <a:avLst/>
          </a:prstGeom>
          <a:noFill/>
          <a:ln w="9525">
            <a:noFill/>
            <a:miter lim="800000"/>
            <a:headEnd/>
            <a:tailEnd/>
          </a:ln>
          <a:effectLst/>
        </p:spPr>
      </p:pic>
      <p:pic>
        <p:nvPicPr>
          <p:cNvPr id="144388" name="Picture 4"/>
          <p:cNvPicPr>
            <a:picLocks noChangeAspect="1" noChangeArrowheads="1"/>
          </p:cNvPicPr>
          <p:nvPr/>
        </p:nvPicPr>
        <p:blipFill>
          <a:blip r:embed="rId4" cstate="print"/>
          <a:srcRect/>
          <a:stretch>
            <a:fillRect/>
          </a:stretch>
        </p:blipFill>
        <p:spPr bwMode="auto">
          <a:xfrm>
            <a:off x="1219200" y="892630"/>
            <a:ext cx="6694170" cy="5486400"/>
          </a:xfrm>
          <a:prstGeom prst="rect">
            <a:avLst/>
          </a:prstGeom>
          <a:noFill/>
          <a:ln w="9525">
            <a:noFill/>
            <a:miter lim="800000"/>
            <a:headEnd/>
            <a:tailEnd/>
          </a:ln>
          <a:effectLst/>
        </p:spPr>
      </p:pic>
      <p:pic>
        <p:nvPicPr>
          <p:cNvPr id="144389" name="Picture 5"/>
          <p:cNvPicPr>
            <a:picLocks noChangeAspect="1" noChangeArrowheads="1"/>
          </p:cNvPicPr>
          <p:nvPr/>
        </p:nvPicPr>
        <p:blipFill>
          <a:blip r:embed="rId5" cstate="print"/>
          <a:srcRect/>
          <a:stretch>
            <a:fillRect/>
          </a:stretch>
        </p:blipFill>
        <p:spPr bwMode="auto">
          <a:xfrm>
            <a:off x="708736" y="838200"/>
            <a:ext cx="7726529" cy="5486400"/>
          </a:xfrm>
          <a:prstGeom prst="rect">
            <a:avLst/>
          </a:prstGeom>
          <a:noFill/>
          <a:ln w="9525">
            <a:noFill/>
            <a:miter lim="800000"/>
            <a:headEnd/>
            <a:tailEnd/>
          </a:ln>
          <a:effectLst/>
        </p:spPr>
      </p:pic>
      <p:pic>
        <p:nvPicPr>
          <p:cNvPr id="144390" name="Picture 6"/>
          <p:cNvPicPr>
            <a:picLocks noChangeAspect="1" noChangeArrowheads="1"/>
          </p:cNvPicPr>
          <p:nvPr/>
        </p:nvPicPr>
        <p:blipFill>
          <a:blip r:embed="rId6" cstate="print"/>
          <a:srcRect/>
          <a:stretch>
            <a:fillRect/>
          </a:stretch>
        </p:blipFill>
        <p:spPr bwMode="auto">
          <a:xfrm>
            <a:off x="1079571" y="838200"/>
            <a:ext cx="6984859" cy="5486400"/>
          </a:xfrm>
          <a:prstGeom prst="rect">
            <a:avLst/>
          </a:prstGeom>
          <a:noFill/>
          <a:ln w="9525">
            <a:noFill/>
            <a:miter lim="800000"/>
            <a:headEnd/>
            <a:tailEnd/>
          </a:ln>
          <a:effectLst/>
        </p:spPr>
      </p:pic>
      <p:pic>
        <p:nvPicPr>
          <p:cNvPr id="144391" name="Picture 7"/>
          <p:cNvPicPr>
            <a:picLocks noChangeAspect="1" noChangeArrowheads="1"/>
          </p:cNvPicPr>
          <p:nvPr/>
        </p:nvPicPr>
        <p:blipFill>
          <a:blip r:embed="rId7" cstate="print"/>
          <a:srcRect/>
          <a:stretch>
            <a:fillRect/>
          </a:stretch>
        </p:blipFill>
        <p:spPr bwMode="auto">
          <a:xfrm>
            <a:off x="1548753" y="838200"/>
            <a:ext cx="5995047" cy="5486400"/>
          </a:xfrm>
          <a:prstGeom prst="rect">
            <a:avLst/>
          </a:prstGeom>
          <a:noFill/>
          <a:ln w="9525">
            <a:noFill/>
            <a:miter lim="800000"/>
            <a:headEnd/>
            <a:tailEnd/>
          </a:ln>
          <a:effectLst/>
        </p:spPr>
      </p:pic>
      <p:pic>
        <p:nvPicPr>
          <p:cNvPr id="144392" name="Picture 8"/>
          <p:cNvPicPr>
            <a:picLocks noChangeAspect="1" noChangeArrowheads="1"/>
          </p:cNvPicPr>
          <p:nvPr/>
        </p:nvPicPr>
        <p:blipFill>
          <a:blip r:embed="rId8" cstate="print"/>
          <a:srcRect/>
          <a:stretch>
            <a:fillRect/>
          </a:stretch>
        </p:blipFill>
        <p:spPr bwMode="auto">
          <a:xfrm>
            <a:off x="1589045" y="838200"/>
            <a:ext cx="5965911" cy="5486400"/>
          </a:xfrm>
          <a:prstGeom prst="rect">
            <a:avLst/>
          </a:prstGeom>
          <a:noFill/>
          <a:ln w="9525">
            <a:noFill/>
            <a:miter lim="800000"/>
            <a:headEnd/>
            <a:tailEnd/>
          </a:ln>
          <a:effectLst/>
        </p:spPr>
      </p:pic>
      <p:pic>
        <p:nvPicPr>
          <p:cNvPr id="144393" name="Picture 9"/>
          <p:cNvPicPr>
            <a:picLocks noChangeAspect="1" noChangeArrowheads="1"/>
          </p:cNvPicPr>
          <p:nvPr/>
        </p:nvPicPr>
        <p:blipFill>
          <a:blip r:embed="rId9" cstate="print"/>
          <a:srcRect/>
          <a:stretch>
            <a:fillRect/>
          </a:stretch>
        </p:blipFill>
        <p:spPr bwMode="auto">
          <a:xfrm>
            <a:off x="1274005" y="838200"/>
            <a:ext cx="6595990" cy="5486400"/>
          </a:xfrm>
          <a:prstGeom prst="rect">
            <a:avLst/>
          </a:prstGeom>
          <a:noFill/>
          <a:ln w="9525">
            <a:noFill/>
            <a:miter lim="800000"/>
            <a:headEnd/>
            <a:tailEnd/>
          </a:ln>
          <a:effectLst/>
        </p:spPr>
      </p:pic>
      <p:pic>
        <p:nvPicPr>
          <p:cNvPr id="144395" name="Picture 11"/>
          <p:cNvPicPr>
            <a:picLocks noChangeAspect="1" noChangeArrowheads="1"/>
          </p:cNvPicPr>
          <p:nvPr/>
        </p:nvPicPr>
        <p:blipFill>
          <a:blip r:embed="rId10" cstate="print"/>
          <a:srcRect/>
          <a:stretch>
            <a:fillRect/>
          </a:stretch>
        </p:blipFill>
        <p:spPr bwMode="auto">
          <a:xfrm>
            <a:off x="933450" y="838200"/>
            <a:ext cx="7277100" cy="5410200"/>
          </a:xfrm>
          <a:prstGeom prst="rect">
            <a:avLst/>
          </a:prstGeom>
          <a:noFill/>
          <a:ln w="9525">
            <a:noFill/>
            <a:miter lim="800000"/>
            <a:headEnd/>
            <a:tailEnd/>
          </a:ln>
          <a:effectLst/>
        </p:spPr>
      </p:pic>
      <p:sp>
        <p:nvSpPr>
          <p:cNvPr id="15" name="Rectangle 14"/>
          <p:cNvSpPr/>
          <p:nvPr/>
        </p:nvSpPr>
        <p:spPr>
          <a:xfrm>
            <a:off x="4032885" y="1121230"/>
            <a:ext cx="2362200" cy="1676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175885" y="1426030"/>
            <a:ext cx="2362200" cy="1676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18" name="Rectangle 17"/>
          <p:cNvSpPr/>
          <p:nvPr/>
        </p:nvSpPr>
        <p:spPr>
          <a:xfrm>
            <a:off x="5181600" y="1524000"/>
            <a:ext cx="2362200" cy="1676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581400" y="3124200"/>
            <a:ext cx="1752600" cy="1243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971801" y="3200400"/>
            <a:ext cx="3276599" cy="2971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029200" y="3276600"/>
            <a:ext cx="12192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920353" y="3276600"/>
            <a:ext cx="6858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844153" y="4343400"/>
            <a:ext cx="13716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2996553" y="5029200"/>
            <a:ext cx="22098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2971801" y="3276600"/>
            <a:ext cx="1828800" cy="1658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2286000" y="838200"/>
            <a:ext cx="1752600" cy="1243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895600" y="1905000"/>
            <a:ext cx="3200400" cy="2057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500" fill="hold"/>
                                        <p:tgtEl>
                                          <p:spTgt spid="144386"/>
                                        </p:tgtEl>
                                        <p:attrNameLst>
                                          <p:attrName>ppt_w</p:attrName>
                                        </p:attrNameLst>
                                      </p:cBhvr>
                                      <p:tavLst>
                                        <p:tav tm="0">
                                          <p:val>
                                            <p:fltVal val="0"/>
                                          </p:val>
                                        </p:tav>
                                        <p:tav tm="100000">
                                          <p:val>
                                            <p:strVal val="#ppt_w"/>
                                          </p:val>
                                        </p:tav>
                                      </p:tavLst>
                                    </p:anim>
                                    <p:anim calcmode="lin" valueType="num">
                                      <p:cBhvr>
                                        <p:cTn id="8" dur="500" fill="hold"/>
                                        <p:tgtEl>
                                          <p:spTgt spid="144386"/>
                                        </p:tgtEl>
                                        <p:attrNameLst>
                                          <p:attrName>ppt_h</p:attrName>
                                        </p:attrNameLst>
                                      </p:cBhvr>
                                      <p:tavLst>
                                        <p:tav tm="0">
                                          <p:val>
                                            <p:fltVal val="0"/>
                                          </p:val>
                                        </p:tav>
                                        <p:tav tm="100000">
                                          <p:val>
                                            <p:strVal val="#ppt_h"/>
                                          </p:val>
                                        </p:tav>
                                      </p:tavLst>
                                    </p:anim>
                                    <p:animEffect transition="in" filter="fade">
                                      <p:cBhvr>
                                        <p:cTn id="9" dur="500"/>
                                        <p:tgtEl>
                                          <p:spTgt spid="14438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1000" fill="hold"/>
                                        <p:tgtEl>
                                          <p:spTgt spid="15"/>
                                        </p:tgtEl>
                                      </p:cBhvr>
                                      <p:by x="250000" y="250000"/>
                                    </p:animScale>
                                  </p:childTnLst>
                                </p:cTn>
                              </p:par>
                              <p:par>
                                <p:cTn id="20" presetID="42" presetClass="path" presetSubtype="0" accel="50000" decel="50000" fill="hold" grpId="2" nodeType="withEffect">
                                  <p:stCondLst>
                                    <p:cond delay="0"/>
                                  </p:stCondLst>
                                  <p:childTnLst>
                                    <p:animMotion origin="layout" path="M -3.33333E-6 -4.44444E-6 L -0.07916 0.27778 " pathEditMode="relative" rAng="0" ptsTypes="AA">
                                      <p:cBhvr>
                                        <p:cTn id="21" dur="1000" fill="hold"/>
                                        <p:tgtEl>
                                          <p:spTgt spid="15"/>
                                        </p:tgtEl>
                                        <p:attrNameLst>
                                          <p:attrName>ppt_x</p:attrName>
                                          <p:attrName>ppt_y</p:attrName>
                                        </p:attrNameLst>
                                      </p:cBhvr>
                                      <p:rCtr x="-4000" y="13900"/>
                                    </p:animMotion>
                                  </p:childTnLst>
                                </p:cTn>
                              </p:par>
                              <p:par>
                                <p:cTn id="22" presetID="10" presetClass="entr" presetSubtype="0" fill="hold" nodeType="withEffect">
                                  <p:stCondLst>
                                    <p:cond delay="500"/>
                                  </p:stCondLst>
                                  <p:childTnLst>
                                    <p:set>
                                      <p:cBhvr>
                                        <p:cTn id="23" dur="1" fill="hold">
                                          <p:stCondLst>
                                            <p:cond delay="0"/>
                                          </p:stCondLst>
                                        </p:cTn>
                                        <p:tgtEl>
                                          <p:spTgt spid="144387"/>
                                        </p:tgtEl>
                                        <p:attrNameLst>
                                          <p:attrName>style.visibility</p:attrName>
                                        </p:attrNameLst>
                                      </p:cBhvr>
                                      <p:to>
                                        <p:strVal val="visible"/>
                                      </p:to>
                                    </p:set>
                                    <p:animEffect transition="in" filter="fade">
                                      <p:cBhvr>
                                        <p:cTn id="24" dur="1000"/>
                                        <p:tgtEl>
                                          <p:spTgt spid="144387"/>
                                        </p:tgtEl>
                                      </p:cBhvr>
                                    </p:animEffect>
                                  </p:childTnLst>
                                </p:cTn>
                              </p:par>
                              <p:par>
                                <p:cTn id="25" presetID="10" presetClass="exit" presetSubtype="0" fill="hold" grpId="3" nodeType="withEffect">
                                  <p:stCondLst>
                                    <p:cond delay="500"/>
                                  </p:stCondLst>
                                  <p:childTnLst>
                                    <p:animEffect transition="out" filter="fade">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000"/>
                                        <p:tgtEl>
                                          <p:spTgt spid="144386"/>
                                        </p:tgtEl>
                                      </p:cBhvr>
                                    </p:animEffect>
                                    <p:set>
                                      <p:cBhvr>
                                        <p:cTn id="30" dur="1" fill="hold">
                                          <p:stCondLst>
                                            <p:cond delay="1999"/>
                                          </p:stCondLst>
                                        </p:cTn>
                                        <p:tgtEl>
                                          <p:spTgt spid="144386"/>
                                        </p:tgtEl>
                                        <p:attrNameLst>
                                          <p:attrName>style.visibility</p:attrName>
                                        </p:attrNameLst>
                                      </p:cBhvr>
                                      <p:to>
                                        <p:strVal val="hidden"/>
                                      </p:to>
                                    </p:set>
                                  </p:childTnLst>
                                </p:cTn>
                              </p:par>
                            </p:childTnLst>
                          </p:cTn>
                        </p:par>
                        <p:par>
                          <p:cTn id="31" fill="hold">
                            <p:stCondLst>
                              <p:cond delay="2500"/>
                            </p:stCondLst>
                            <p:childTnLst>
                              <p:par>
                                <p:cTn id="32" presetID="53"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grpId="1" nodeType="clickEffect">
                                  <p:stCondLst>
                                    <p:cond delay="0"/>
                                  </p:stCondLst>
                                  <p:childTnLst>
                                    <p:animScale>
                                      <p:cBhvr>
                                        <p:cTn id="40" dur="500" fill="hold"/>
                                        <p:tgtEl>
                                          <p:spTgt spid="16"/>
                                        </p:tgtEl>
                                      </p:cBhvr>
                                      <p:by x="250000" y="250000"/>
                                    </p:animScale>
                                  </p:childTnLst>
                                </p:cTn>
                              </p:par>
                              <p:par>
                                <p:cTn id="41" presetID="42" presetClass="path" presetSubtype="0" accel="50000" decel="50000" fill="hold" grpId="2" nodeType="withEffect">
                                  <p:stCondLst>
                                    <p:cond delay="0"/>
                                  </p:stCondLst>
                                  <p:childTnLst>
                                    <p:animMotion origin="layout" path="M -3.33333E-6 1.11111E-6 L -0.1875 0.24444 " pathEditMode="relative" rAng="0" ptsTypes="AA">
                                      <p:cBhvr>
                                        <p:cTn id="42" dur="1000" fill="hold"/>
                                        <p:tgtEl>
                                          <p:spTgt spid="16"/>
                                        </p:tgtEl>
                                        <p:attrNameLst>
                                          <p:attrName>ppt_x</p:attrName>
                                          <p:attrName>ppt_y</p:attrName>
                                        </p:attrNameLst>
                                      </p:cBhvr>
                                      <p:rCtr x="-9400" y="12200"/>
                                    </p:animMotion>
                                  </p:childTnLst>
                                </p:cTn>
                              </p:par>
                              <p:par>
                                <p:cTn id="43" presetID="10" presetClass="entr" presetSubtype="0" fill="hold" nodeType="withEffect">
                                  <p:stCondLst>
                                    <p:cond delay="0"/>
                                  </p:stCondLst>
                                  <p:childTnLst>
                                    <p:set>
                                      <p:cBhvr>
                                        <p:cTn id="44" dur="1" fill="hold">
                                          <p:stCondLst>
                                            <p:cond delay="0"/>
                                          </p:stCondLst>
                                        </p:cTn>
                                        <p:tgtEl>
                                          <p:spTgt spid="144388"/>
                                        </p:tgtEl>
                                        <p:attrNameLst>
                                          <p:attrName>style.visibility</p:attrName>
                                        </p:attrNameLst>
                                      </p:cBhvr>
                                      <p:to>
                                        <p:strVal val="visible"/>
                                      </p:to>
                                    </p:set>
                                    <p:animEffect transition="in" filter="fade">
                                      <p:cBhvr>
                                        <p:cTn id="45" dur="1000"/>
                                        <p:tgtEl>
                                          <p:spTgt spid="144388"/>
                                        </p:tgtEl>
                                      </p:cBhvr>
                                    </p:animEffect>
                                  </p:childTnLst>
                                </p:cTn>
                              </p:par>
                              <p:par>
                                <p:cTn id="46" presetID="10" presetClass="exit" presetSubtype="0" fill="hold" grpId="3" nodeType="withEffect">
                                  <p:stCondLst>
                                    <p:cond delay="0"/>
                                  </p:stCondLst>
                                  <p:childTnLst>
                                    <p:animEffect transition="out" filter="fade">
                                      <p:cBhvr>
                                        <p:cTn id="47" dur="2000"/>
                                        <p:tgtEl>
                                          <p:spTgt spid="16"/>
                                        </p:tgtEl>
                                      </p:cBhvr>
                                    </p:animEffect>
                                    <p:set>
                                      <p:cBhvr>
                                        <p:cTn id="48" dur="1" fill="hold">
                                          <p:stCondLst>
                                            <p:cond delay="1999"/>
                                          </p:stCondLst>
                                        </p:cTn>
                                        <p:tgtEl>
                                          <p:spTgt spid="1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144387"/>
                                        </p:tgtEl>
                                      </p:cBhvr>
                                    </p:animEffect>
                                    <p:set>
                                      <p:cBhvr>
                                        <p:cTn id="51" dur="1" fill="hold">
                                          <p:stCondLst>
                                            <p:cond delay="1999"/>
                                          </p:stCondLst>
                                        </p:cTn>
                                        <p:tgtEl>
                                          <p:spTgt spid="144387"/>
                                        </p:tgtEl>
                                        <p:attrNameLst>
                                          <p:attrName>style.visibility</p:attrName>
                                        </p:attrNameLst>
                                      </p:cBhvr>
                                      <p:to>
                                        <p:strVal val="hidden"/>
                                      </p:to>
                                    </p:set>
                                  </p:childTnLst>
                                </p:cTn>
                              </p:par>
                            </p:childTnLst>
                          </p:cTn>
                        </p:par>
                        <p:par>
                          <p:cTn id="52" fill="hold">
                            <p:stCondLst>
                              <p:cond delay="2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mph" presetSubtype="0" fill="hold" grpId="1" nodeType="clickEffect">
                                  <p:stCondLst>
                                    <p:cond delay="0"/>
                                  </p:stCondLst>
                                  <p:childTnLst>
                                    <p:animScale>
                                      <p:cBhvr>
                                        <p:cTn id="61" dur="500" fill="hold"/>
                                        <p:tgtEl>
                                          <p:spTgt spid="18"/>
                                        </p:tgtEl>
                                      </p:cBhvr>
                                      <p:by x="250000" y="250000"/>
                                    </p:animScale>
                                  </p:childTnLst>
                                </p:cTn>
                              </p:par>
                              <p:par>
                                <p:cTn id="62" presetID="42" presetClass="path" presetSubtype="0" accel="50000" decel="50000" fill="hold" grpId="2" nodeType="withEffect">
                                  <p:stCondLst>
                                    <p:cond delay="0"/>
                                  </p:stCondLst>
                                  <p:childTnLst>
                                    <p:animMotion origin="layout" path="M -3.33333E-6 1.11111E-6 L -0.1875 0.24444 " pathEditMode="relative" rAng="0" ptsTypes="AA">
                                      <p:cBhvr>
                                        <p:cTn id="63" dur="1000" fill="hold"/>
                                        <p:tgtEl>
                                          <p:spTgt spid="18"/>
                                        </p:tgtEl>
                                        <p:attrNameLst>
                                          <p:attrName>ppt_x</p:attrName>
                                          <p:attrName>ppt_y</p:attrName>
                                        </p:attrNameLst>
                                      </p:cBhvr>
                                      <p:rCtr x="-9400" y="12200"/>
                                    </p:animMotion>
                                  </p:childTnLst>
                                </p:cTn>
                              </p:par>
                              <p:par>
                                <p:cTn id="64" presetID="10" presetClass="entr" presetSubtype="0" fill="hold" nodeType="withEffect">
                                  <p:stCondLst>
                                    <p:cond delay="0"/>
                                  </p:stCondLst>
                                  <p:childTnLst>
                                    <p:set>
                                      <p:cBhvr>
                                        <p:cTn id="65" dur="1" fill="hold">
                                          <p:stCondLst>
                                            <p:cond delay="0"/>
                                          </p:stCondLst>
                                        </p:cTn>
                                        <p:tgtEl>
                                          <p:spTgt spid="144389"/>
                                        </p:tgtEl>
                                        <p:attrNameLst>
                                          <p:attrName>style.visibility</p:attrName>
                                        </p:attrNameLst>
                                      </p:cBhvr>
                                      <p:to>
                                        <p:strVal val="visible"/>
                                      </p:to>
                                    </p:set>
                                    <p:animEffect transition="in" filter="fade">
                                      <p:cBhvr>
                                        <p:cTn id="66" dur="1000"/>
                                        <p:tgtEl>
                                          <p:spTgt spid="144389"/>
                                        </p:tgtEl>
                                      </p:cBhvr>
                                    </p:animEffect>
                                  </p:childTnLst>
                                </p:cTn>
                              </p:par>
                              <p:par>
                                <p:cTn id="67" presetID="10" presetClass="exit" presetSubtype="0" fill="hold" grpId="3" nodeType="withEffect">
                                  <p:stCondLst>
                                    <p:cond delay="0"/>
                                  </p:stCondLst>
                                  <p:childTnLst>
                                    <p:animEffect transition="out" filter="fade">
                                      <p:cBhvr>
                                        <p:cTn id="68" dur="2000"/>
                                        <p:tgtEl>
                                          <p:spTgt spid="18"/>
                                        </p:tgtEl>
                                      </p:cBhvr>
                                    </p:animEffect>
                                    <p:set>
                                      <p:cBhvr>
                                        <p:cTn id="69" dur="1" fill="hold">
                                          <p:stCondLst>
                                            <p:cond delay="1999"/>
                                          </p:stCondLst>
                                        </p:cTn>
                                        <p:tgtEl>
                                          <p:spTgt spid="1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144388"/>
                                        </p:tgtEl>
                                      </p:cBhvr>
                                    </p:animEffect>
                                    <p:set>
                                      <p:cBhvr>
                                        <p:cTn id="72" dur="1" fill="hold">
                                          <p:stCondLst>
                                            <p:cond delay="999"/>
                                          </p:stCondLst>
                                        </p:cTn>
                                        <p:tgtEl>
                                          <p:spTgt spid="144388"/>
                                        </p:tgtEl>
                                        <p:attrNameLst>
                                          <p:attrName>style.visibility</p:attrName>
                                        </p:attrNameLst>
                                      </p:cBhvr>
                                      <p:to>
                                        <p:strVal val="hidden"/>
                                      </p:to>
                                    </p:set>
                                  </p:childTnLst>
                                </p:cTn>
                              </p:par>
                            </p:childTnLst>
                          </p:cTn>
                        </p:par>
                        <p:par>
                          <p:cTn id="73" fill="hold">
                            <p:stCondLst>
                              <p:cond delay="2000"/>
                            </p:stCondLst>
                            <p:childTnLst>
                              <p:par>
                                <p:cTn id="74" presetID="53" presetClass="entr" presetSubtype="0"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500" fill="hold"/>
                                        <p:tgtEl>
                                          <p:spTgt spid="19"/>
                                        </p:tgtEl>
                                      </p:cBhvr>
                                      <p:by x="250000" y="250000"/>
                                    </p:animScale>
                                  </p:childTnLst>
                                </p:cTn>
                              </p:par>
                              <p:par>
                                <p:cTn id="83" presetID="42" presetClass="path" presetSubtype="0" accel="50000" decel="50000" fill="hold" grpId="2" nodeType="withEffect">
                                  <p:stCondLst>
                                    <p:cond delay="0"/>
                                  </p:stCondLst>
                                  <p:childTnLst>
                                    <p:animMotion origin="layout" path="M 0.00347 0.01736 L 0.00764 0.01204 " pathEditMode="relative" rAng="0" ptsTypes="AA">
                                      <p:cBhvr>
                                        <p:cTn id="84" dur="1000" fill="hold"/>
                                        <p:tgtEl>
                                          <p:spTgt spid="19"/>
                                        </p:tgtEl>
                                        <p:attrNameLst>
                                          <p:attrName>ppt_x</p:attrName>
                                          <p:attrName>ppt_y</p:attrName>
                                        </p:attrNameLst>
                                      </p:cBhvr>
                                      <p:rCtr x="200" y="-300"/>
                                    </p:animMotion>
                                  </p:childTnLst>
                                </p:cTn>
                              </p:par>
                              <p:par>
                                <p:cTn id="85" presetID="10" presetClass="entr" presetSubtype="0" fill="hold" nodeType="withEffect">
                                  <p:stCondLst>
                                    <p:cond delay="0"/>
                                  </p:stCondLst>
                                  <p:childTnLst>
                                    <p:set>
                                      <p:cBhvr>
                                        <p:cTn id="86" dur="1" fill="hold">
                                          <p:stCondLst>
                                            <p:cond delay="0"/>
                                          </p:stCondLst>
                                        </p:cTn>
                                        <p:tgtEl>
                                          <p:spTgt spid="144390"/>
                                        </p:tgtEl>
                                        <p:attrNameLst>
                                          <p:attrName>style.visibility</p:attrName>
                                        </p:attrNameLst>
                                      </p:cBhvr>
                                      <p:to>
                                        <p:strVal val="visible"/>
                                      </p:to>
                                    </p:set>
                                    <p:animEffect transition="in" filter="fade">
                                      <p:cBhvr>
                                        <p:cTn id="87" dur="1000"/>
                                        <p:tgtEl>
                                          <p:spTgt spid="144390"/>
                                        </p:tgtEl>
                                      </p:cBhvr>
                                    </p:animEffect>
                                  </p:childTnLst>
                                </p:cTn>
                              </p:par>
                              <p:par>
                                <p:cTn id="88" presetID="10" presetClass="exit" presetSubtype="0" fill="hold" grpId="3" nodeType="withEffect">
                                  <p:stCondLst>
                                    <p:cond delay="0"/>
                                  </p:stCondLst>
                                  <p:childTnLst>
                                    <p:animEffect transition="out" filter="fade">
                                      <p:cBhvr>
                                        <p:cTn id="89" dur="2000"/>
                                        <p:tgtEl>
                                          <p:spTgt spid="19"/>
                                        </p:tgtEl>
                                      </p:cBhvr>
                                    </p:animEffect>
                                    <p:set>
                                      <p:cBhvr>
                                        <p:cTn id="90" dur="1" fill="hold">
                                          <p:stCondLst>
                                            <p:cond delay="1999"/>
                                          </p:stCondLst>
                                        </p:cTn>
                                        <p:tgtEl>
                                          <p:spTgt spid="1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144389"/>
                                        </p:tgtEl>
                                      </p:cBhvr>
                                    </p:animEffect>
                                    <p:set>
                                      <p:cBhvr>
                                        <p:cTn id="93" dur="1" fill="hold">
                                          <p:stCondLst>
                                            <p:cond delay="999"/>
                                          </p:stCondLst>
                                        </p:cTn>
                                        <p:tgtEl>
                                          <p:spTgt spid="14438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down)">
                                      <p:cBhvr>
                                        <p:cTn id="98" dur="290">
                                          <p:stCondLst>
                                            <p:cond delay="0"/>
                                          </p:stCondLst>
                                        </p:cTn>
                                        <p:tgtEl>
                                          <p:spTgt spid="21"/>
                                        </p:tgtEl>
                                      </p:cBhvr>
                                    </p:animEffect>
                                    <p:anim calcmode="lin" valueType="num">
                                      <p:cBhvr>
                                        <p:cTn id="99"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0"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1"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102"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103"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104" dur="13">
                                          <p:stCondLst>
                                            <p:cond delay="325"/>
                                          </p:stCondLst>
                                        </p:cTn>
                                        <p:tgtEl>
                                          <p:spTgt spid="21"/>
                                        </p:tgtEl>
                                      </p:cBhvr>
                                      <p:to x="100000" y="60000"/>
                                    </p:animScale>
                                    <p:animScale>
                                      <p:cBhvr>
                                        <p:cTn id="105" dur="83" decel="50000">
                                          <p:stCondLst>
                                            <p:cond delay="338"/>
                                          </p:stCondLst>
                                        </p:cTn>
                                        <p:tgtEl>
                                          <p:spTgt spid="21"/>
                                        </p:tgtEl>
                                      </p:cBhvr>
                                      <p:to x="100000" y="100000"/>
                                    </p:animScale>
                                    <p:animScale>
                                      <p:cBhvr>
                                        <p:cTn id="106" dur="13">
                                          <p:stCondLst>
                                            <p:cond delay="656"/>
                                          </p:stCondLst>
                                        </p:cTn>
                                        <p:tgtEl>
                                          <p:spTgt spid="21"/>
                                        </p:tgtEl>
                                      </p:cBhvr>
                                      <p:to x="100000" y="80000"/>
                                    </p:animScale>
                                    <p:animScale>
                                      <p:cBhvr>
                                        <p:cTn id="107" dur="83" decel="50000">
                                          <p:stCondLst>
                                            <p:cond delay="669"/>
                                          </p:stCondLst>
                                        </p:cTn>
                                        <p:tgtEl>
                                          <p:spTgt spid="21"/>
                                        </p:tgtEl>
                                      </p:cBhvr>
                                      <p:to x="100000" y="100000"/>
                                    </p:animScale>
                                    <p:animScale>
                                      <p:cBhvr>
                                        <p:cTn id="108" dur="13">
                                          <p:stCondLst>
                                            <p:cond delay="821"/>
                                          </p:stCondLst>
                                        </p:cTn>
                                        <p:tgtEl>
                                          <p:spTgt spid="21"/>
                                        </p:tgtEl>
                                      </p:cBhvr>
                                      <p:to x="100000" y="90000"/>
                                    </p:animScale>
                                    <p:animScale>
                                      <p:cBhvr>
                                        <p:cTn id="109" dur="83" decel="50000">
                                          <p:stCondLst>
                                            <p:cond delay="834"/>
                                          </p:stCondLst>
                                        </p:cTn>
                                        <p:tgtEl>
                                          <p:spTgt spid="21"/>
                                        </p:tgtEl>
                                      </p:cBhvr>
                                      <p:to x="100000" y="100000"/>
                                    </p:animScale>
                                    <p:animScale>
                                      <p:cBhvr>
                                        <p:cTn id="110" dur="13">
                                          <p:stCondLst>
                                            <p:cond delay="904"/>
                                          </p:stCondLst>
                                        </p:cTn>
                                        <p:tgtEl>
                                          <p:spTgt spid="21"/>
                                        </p:tgtEl>
                                      </p:cBhvr>
                                      <p:to x="100000" y="95000"/>
                                    </p:animScale>
                                    <p:animScale>
                                      <p:cBhvr>
                                        <p:cTn id="111" dur="83" decel="50000">
                                          <p:stCondLst>
                                            <p:cond delay="917"/>
                                          </p:stCondLst>
                                        </p:cTn>
                                        <p:tgtEl>
                                          <p:spTgt spid="21"/>
                                        </p:tgtEl>
                                      </p:cBhvr>
                                      <p:to x="100000" y="100000"/>
                                    </p:animScale>
                                  </p:childTnLst>
                                </p:cTn>
                              </p:par>
                            </p:childTnLst>
                          </p:cTn>
                        </p:par>
                      </p:childTnLst>
                    </p:cTn>
                  </p:par>
                  <p:par>
                    <p:cTn id="112" fill="hold">
                      <p:stCondLst>
                        <p:cond delay="indefinite"/>
                      </p:stCondLst>
                      <p:childTnLst>
                        <p:par>
                          <p:cTn id="113" fill="hold">
                            <p:stCondLst>
                              <p:cond delay="0"/>
                            </p:stCondLst>
                            <p:childTnLst>
                              <p:par>
                                <p:cTn id="114" presetID="53" presetClass="exit" presetSubtype="0" fill="hold" grpId="1" nodeType="clickEffect">
                                  <p:stCondLst>
                                    <p:cond delay="0"/>
                                  </p:stCondLst>
                                  <p:childTnLst>
                                    <p:anim calcmode="lin" valueType="num">
                                      <p:cBhvr>
                                        <p:cTn id="115" dur="500"/>
                                        <p:tgtEl>
                                          <p:spTgt spid="21"/>
                                        </p:tgtEl>
                                        <p:attrNameLst>
                                          <p:attrName>ppt_w</p:attrName>
                                        </p:attrNameLst>
                                      </p:cBhvr>
                                      <p:tavLst>
                                        <p:tav tm="0">
                                          <p:val>
                                            <p:strVal val="ppt_w"/>
                                          </p:val>
                                        </p:tav>
                                        <p:tav tm="100000">
                                          <p:val>
                                            <p:fltVal val="0"/>
                                          </p:val>
                                        </p:tav>
                                      </p:tavLst>
                                    </p:anim>
                                    <p:anim calcmode="lin" valueType="num">
                                      <p:cBhvr>
                                        <p:cTn id="116" dur="500"/>
                                        <p:tgtEl>
                                          <p:spTgt spid="21"/>
                                        </p:tgtEl>
                                        <p:attrNameLst>
                                          <p:attrName>ppt_h</p:attrName>
                                        </p:attrNameLst>
                                      </p:cBhvr>
                                      <p:tavLst>
                                        <p:tav tm="0">
                                          <p:val>
                                            <p:strVal val="ppt_h"/>
                                          </p:val>
                                        </p:tav>
                                        <p:tav tm="100000">
                                          <p:val>
                                            <p:fltVal val="0"/>
                                          </p:val>
                                        </p:tav>
                                      </p:tavLst>
                                    </p:anim>
                                    <p:animEffect transition="out" filter="fade">
                                      <p:cBhvr>
                                        <p:cTn id="117" dur="500"/>
                                        <p:tgtEl>
                                          <p:spTgt spid="21"/>
                                        </p:tgtEl>
                                      </p:cBhvr>
                                    </p:animEffect>
                                    <p:set>
                                      <p:cBhvr>
                                        <p:cTn id="118" dur="1" fill="hold">
                                          <p:stCondLst>
                                            <p:cond delay="499"/>
                                          </p:stCondLst>
                                        </p:cTn>
                                        <p:tgtEl>
                                          <p:spTgt spid="21"/>
                                        </p:tgtEl>
                                        <p:attrNameLst>
                                          <p:attrName>style.visibility</p:attrName>
                                        </p:attrNameLst>
                                      </p:cBhvr>
                                      <p:to>
                                        <p:strVal val="hidden"/>
                                      </p:to>
                                    </p:set>
                                  </p:childTnLst>
                                </p:cTn>
                              </p:par>
                            </p:childTnLst>
                          </p:cTn>
                        </p:par>
                        <p:par>
                          <p:cTn id="119" fill="hold">
                            <p:stCondLst>
                              <p:cond delay="500"/>
                            </p:stCondLst>
                            <p:childTnLst>
                              <p:par>
                                <p:cTn id="120" presetID="53"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anim calcmode="lin" valueType="num">
                                      <p:cBhvr>
                                        <p:cTn id="122" dur="500" fill="hold"/>
                                        <p:tgtEl>
                                          <p:spTgt spid="20"/>
                                        </p:tgtEl>
                                        <p:attrNameLst>
                                          <p:attrName>ppt_w</p:attrName>
                                        </p:attrNameLst>
                                      </p:cBhvr>
                                      <p:tavLst>
                                        <p:tav tm="0">
                                          <p:val>
                                            <p:fltVal val="0"/>
                                          </p:val>
                                        </p:tav>
                                        <p:tav tm="100000">
                                          <p:val>
                                            <p:strVal val="#ppt_w"/>
                                          </p:val>
                                        </p:tav>
                                      </p:tavLst>
                                    </p:anim>
                                    <p:anim calcmode="lin" valueType="num">
                                      <p:cBhvr>
                                        <p:cTn id="123" dur="500" fill="hold"/>
                                        <p:tgtEl>
                                          <p:spTgt spid="20"/>
                                        </p:tgtEl>
                                        <p:attrNameLst>
                                          <p:attrName>ppt_h</p:attrName>
                                        </p:attrNameLst>
                                      </p:cBhvr>
                                      <p:tavLst>
                                        <p:tav tm="0">
                                          <p:val>
                                            <p:fltVal val="0"/>
                                          </p:val>
                                        </p:tav>
                                        <p:tav tm="100000">
                                          <p:val>
                                            <p:strVal val="#ppt_h"/>
                                          </p:val>
                                        </p:tav>
                                      </p:tavLst>
                                    </p:anim>
                                    <p:animEffect transition="in" filter="fade">
                                      <p:cBhvr>
                                        <p:cTn id="124" dur="500"/>
                                        <p:tgtEl>
                                          <p:spTgt spid="20"/>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mph" presetSubtype="0" fill="hold" grpId="1" nodeType="clickEffect">
                                  <p:stCondLst>
                                    <p:cond delay="0"/>
                                  </p:stCondLst>
                                  <p:childTnLst>
                                    <p:animScale>
                                      <p:cBhvr>
                                        <p:cTn id="128" dur="500" fill="hold"/>
                                        <p:tgtEl>
                                          <p:spTgt spid="20"/>
                                        </p:tgtEl>
                                      </p:cBhvr>
                                      <p:by x="250000" y="250000"/>
                                    </p:animScale>
                                  </p:childTnLst>
                                </p:cTn>
                              </p:par>
                              <p:par>
                                <p:cTn id="129" presetID="42" presetClass="path" presetSubtype="0" accel="50000" decel="50000" fill="hold" grpId="2" nodeType="withEffect">
                                  <p:stCondLst>
                                    <p:cond delay="0"/>
                                  </p:stCondLst>
                                  <p:childTnLst>
                                    <p:animMotion origin="layout" path="M 0.00347 0.01736 L 0.00764 0.01204 " pathEditMode="relative" rAng="0" ptsTypes="AA">
                                      <p:cBhvr>
                                        <p:cTn id="130" dur="1000" fill="hold"/>
                                        <p:tgtEl>
                                          <p:spTgt spid="20"/>
                                        </p:tgtEl>
                                        <p:attrNameLst>
                                          <p:attrName>ppt_x</p:attrName>
                                          <p:attrName>ppt_y</p:attrName>
                                        </p:attrNameLst>
                                      </p:cBhvr>
                                      <p:rCtr x="200" y="-300"/>
                                    </p:animMotion>
                                  </p:childTnLst>
                                </p:cTn>
                              </p:par>
                              <p:par>
                                <p:cTn id="131" presetID="10" presetClass="entr" presetSubtype="0" fill="hold" nodeType="withEffect">
                                  <p:stCondLst>
                                    <p:cond delay="0"/>
                                  </p:stCondLst>
                                  <p:childTnLst>
                                    <p:set>
                                      <p:cBhvr>
                                        <p:cTn id="132" dur="1" fill="hold">
                                          <p:stCondLst>
                                            <p:cond delay="0"/>
                                          </p:stCondLst>
                                        </p:cTn>
                                        <p:tgtEl>
                                          <p:spTgt spid="144391"/>
                                        </p:tgtEl>
                                        <p:attrNameLst>
                                          <p:attrName>style.visibility</p:attrName>
                                        </p:attrNameLst>
                                      </p:cBhvr>
                                      <p:to>
                                        <p:strVal val="visible"/>
                                      </p:to>
                                    </p:set>
                                    <p:animEffect transition="in" filter="fade">
                                      <p:cBhvr>
                                        <p:cTn id="133" dur="1000"/>
                                        <p:tgtEl>
                                          <p:spTgt spid="144391"/>
                                        </p:tgtEl>
                                      </p:cBhvr>
                                    </p:animEffect>
                                  </p:childTnLst>
                                </p:cTn>
                              </p:par>
                              <p:par>
                                <p:cTn id="134" presetID="10" presetClass="exit" presetSubtype="0" fill="hold" grpId="3" nodeType="withEffect">
                                  <p:stCondLst>
                                    <p:cond delay="0"/>
                                  </p:stCondLst>
                                  <p:childTnLst>
                                    <p:animEffect transition="out" filter="fade">
                                      <p:cBhvr>
                                        <p:cTn id="135" dur="2000"/>
                                        <p:tgtEl>
                                          <p:spTgt spid="20"/>
                                        </p:tgtEl>
                                      </p:cBhvr>
                                    </p:animEffect>
                                    <p:set>
                                      <p:cBhvr>
                                        <p:cTn id="136" dur="1" fill="hold">
                                          <p:stCondLst>
                                            <p:cond delay="1999"/>
                                          </p:stCondLst>
                                        </p:cTn>
                                        <p:tgtEl>
                                          <p:spTgt spid="2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2000"/>
                                        <p:tgtEl>
                                          <p:spTgt spid="144390"/>
                                        </p:tgtEl>
                                      </p:cBhvr>
                                    </p:animEffect>
                                    <p:set>
                                      <p:cBhvr>
                                        <p:cTn id="139" dur="1" fill="hold">
                                          <p:stCondLst>
                                            <p:cond delay="1999"/>
                                          </p:stCondLst>
                                        </p:cTn>
                                        <p:tgtEl>
                                          <p:spTgt spid="144390"/>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6" presetClass="entr" presetSubtype="0"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wipe(down)">
                                      <p:cBhvr>
                                        <p:cTn id="144" dur="290">
                                          <p:stCondLst>
                                            <p:cond delay="0"/>
                                          </p:stCondLst>
                                        </p:cTn>
                                        <p:tgtEl>
                                          <p:spTgt spid="23"/>
                                        </p:tgtEl>
                                      </p:cBhvr>
                                    </p:animEffect>
                                    <p:anim calcmode="lin" valueType="num">
                                      <p:cBhvr>
                                        <p:cTn id="145"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6"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47"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48"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49"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50" dur="13">
                                          <p:stCondLst>
                                            <p:cond delay="325"/>
                                          </p:stCondLst>
                                        </p:cTn>
                                        <p:tgtEl>
                                          <p:spTgt spid="23"/>
                                        </p:tgtEl>
                                      </p:cBhvr>
                                      <p:to x="100000" y="60000"/>
                                    </p:animScale>
                                    <p:animScale>
                                      <p:cBhvr>
                                        <p:cTn id="151" dur="83" decel="50000">
                                          <p:stCondLst>
                                            <p:cond delay="338"/>
                                          </p:stCondLst>
                                        </p:cTn>
                                        <p:tgtEl>
                                          <p:spTgt spid="23"/>
                                        </p:tgtEl>
                                      </p:cBhvr>
                                      <p:to x="100000" y="100000"/>
                                    </p:animScale>
                                    <p:animScale>
                                      <p:cBhvr>
                                        <p:cTn id="152" dur="13">
                                          <p:stCondLst>
                                            <p:cond delay="656"/>
                                          </p:stCondLst>
                                        </p:cTn>
                                        <p:tgtEl>
                                          <p:spTgt spid="23"/>
                                        </p:tgtEl>
                                      </p:cBhvr>
                                      <p:to x="100000" y="80000"/>
                                    </p:animScale>
                                    <p:animScale>
                                      <p:cBhvr>
                                        <p:cTn id="153" dur="83" decel="50000">
                                          <p:stCondLst>
                                            <p:cond delay="669"/>
                                          </p:stCondLst>
                                        </p:cTn>
                                        <p:tgtEl>
                                          <p:spTgt spid="23"/>
                                        </p:tgtEl>
                                      </p:cBhvr>
                                      <p:to x="100000" y="100000"/>
                                    </p:animScale>
                                    <p:animScale>
                                      <p:cBhvr>
                                        <p:cTn id="154" dur="13">
                                          <p:stCondLst>
                                            <p:cond delay="821"/>
                                          </p:stCondLst>
                                        </p:cTn>
                                        <p:tgtEl>
                                          <p:spTgt spid="23"/>
                                        </p:tgtEl>
                                      </p:cBhvr>
                                      <p:to x="100000" y="90000"/>
                                    </p:animScale>
                                    <p:animScale>
                                      <p:cBhvr>
                                        <p:cTn id="155" dur="83" decel="50000">
                                          <p:stCondLst>
                                            <p:cond delay="834"/>
                                          </p:stCondLst>
                                        </p:cTn>
                                        <p:tgtEl>
                                          <p:spTgt spid="23"/>
                                        </p:tgtEl>
                                      </p:cBhvr>
                                      <p:to x="100000" y="100000"/>
                                    </p:animScale>
                                    <p:animScale>
                                      <p:cBhvr>
                                        <p:cTn id="156" dur="13">
                                          <p:stCondLst>
                                            <p:cond delay="904"/>
                                          </p:stCondLst>
                                        </p:cTn>
                                        <p:tgtEl>
                                          <p:spTgt spid="23"/>
                                        </p:tgtEl>
                                      </p:cBhvr>
                                      <p:to x="100000" y="95000"/>
                                    </p:animScale>
                                    <p:animScale>
                                      <p:cBhvr>
                                        <p:cTn id="157" dur="83" decel="50000">
                                          <p:stCondLst>
                                            <p:cond delay="917"/>
                                          </p:stCondLst>
                                        </p:cTn>
                                        <p:tgtEl>
                                          <p:spTgt spid="23"/>
                                        </p:tgtEl>
                                      </p:cBhvr>
                                      <p:to x="100000" y="100000"/>
                                    </p:animScale>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grpId="0" nodeType="clickEffect">
                                  <p:stCondLst>
                                    <p:cond delay="0"/>
                                  </p:stCondLst>
                                  <p:childTnLst>
                                    <p:set>
                                      <p:cBhvr>
                                        <p:cTn id="161" dur="1" fill="hold">
                                          <p:stCondLst>
                                            <p:cond delay="0"/>
                                          </p:stCondLst>
                                        </p:cTn>
                                        <p:tgtEl>
                                          <p:spTgt spid="24"/>
                                        </p:tgtEl>
                                        <p:attrNameLst>
                                          <p:attrName>style.visibility</p:attrName>
                                        </p:attrNameLst>
                                      </p:cBhvr>
                                      <p:to>
                                        <p:strVal val="visible"/>
                                      </p:to>
                                    </p:set>
                                    <p:animEffect transition="in" filter="wipe(down)">
                                      <p:cBhvr>
                                        <p:cTn id="162" dur="290">
                                          <p:stCondLst>
                                            <p:cond delay="0"/>
                                          </p:stCondLst>
                                        </p:cTn>
                                        <p:tgtEl>
                                          <p:spTgt spid="24"/>
                                        </p:tgtEl>
                                      </p:cBhvr>
                                    </p:animEffect>
                                    <p:anim calcmode="lin" valueType="num">
                                      <p:cBhvr>
                                        <p:cTn id="163"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64"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5"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166"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167"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168" dur="13">
                                          <p:stCondLst>
                                            <p:cond delay="325"/>
                                          </p:stCondLst>
                                        </p:cTn>
                                        <p:tgtEl>
                                          <p:spTgt spid="24"/>
                                        </p:tgtEl>
                                      </p:cBhvr>
                                      <p:to x="100000" y="60000"/>
                                    </p:animScale>
                                    <p:animScale>
                                      <p:cBhvr>
                                        <p:cTn id="169" dur="83" decel="50000">
                                          <p:stCondLst>
                                            <p:cond delay="338"/>
                                          </p:stCondLst>
                                        </p:cTn>
                                        <p:tgtEl>
                                          <p:spTgt spid="24"/>
                                        </p:tgtEl>
                                      </p:cBhvr>
                                      <p:to x="100000" y="100000"/>
                                    </p:animScale>
                                    <p:animScale>
                                      <p:cBhvr>
                                        <p:cTn id="170" dur="13">
                                          <p:stCondLst>
                                            <p:cond delay="656"/>
                                          </p:stCondLst>
                                        </p:cTn>
                                        <p:tgtEl>
                                          <p:spTgt spid="24"/>
                                        </p:tgtEl>
                                      </p:cBhvr>
                                      <p:to x="100000" y="80000"/>
                                    </p:animScale>
                                    <p:animScale>
                                      <p:cBhvr>
                                        <p:cTn id="171" dur="83" decel="50000">
                                          <p:stCondLst>
                                            <p:cond delay="669"/>
                                          </p:stCondLst>
                                        </p:cTn>
                                        <p:tgtEl>
                                          <p:spTgt spid="24"/>
                                        </p:tgtEl>
                                      </p:cBhvr>
                                      <p:to x="100000" y="100000"/>
                                    </p:animScale>
                                    <p:animScale>
                                      <p:cBhvr>
                                        <p:cTn id="172" dur="13">
                                          <p:stCondLst>
                                            <p:cond delay="821"/>
                                          </p:stCondLst>
                                        </p:cTn>
                                        <p:tgtEl>
                                          <p:spTgt spid="24"/>
                                        </p:tgtEl>
                                      </p:cBhvr>
                                      <p:to x="100000" y="90000"/>
                                    </p:animScale>
                                    <p:animScale>
                                      <p:cBhvr>
                                        <p:cTn id="173" dur="83" decel="50000">
                                          <p:stCondLst>
                                            <p:cond delay="834"/>
                                          </p:stCondLst>
                                        </p:cTn>
                                        <p:tgtEl>
                                          <p:spTgt spid="24"/>
                                        </p:tgtEl>
                                      </p:cBhvr>
                                      <p:to x="100000" y="100000"/>
                                    </p:animScale>
                                    <p:animScale>
                                      <p:cBhvr>
                                        <p:cTn id="174" dur="13">
                                          <p:stCondLst>
                                            <p:cond delay="904"/>
                                          </p:stCondLst>
                                        </p:cTn>
                                        <p:tgtEl>
                                          <p:spTgt spid="24"/>
                                        </p:tgtEl>
                                      </p:cBhvr>
                                      <p:to x="100000" y="95000"/>
                                    </p:animScale>
                                    <p:animScale>
                                      <p:cBhvr>
                                        <p:cTn id="175" dur="83" decel="50000">
                                          <p:stCondLst>
                                            <p:cond delay="917"/>
                                          </p:stCondLst>
                                        </p:cTn>
                                        <p:tgtEl>
                                          <p:spTgt spid="24"/>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grpId="0" nodeType="click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wipe(down)">
                                      <p:cBhvr>
                                        <p:cTn id="180" dur="290">
                                          <p:stCondLst>
                                            <p:cond delay="0"/>
                                          </p:stCondLst>
                                        </p:cTn>
                                        <p:tgtEl>
                                          <p:spTgt spid="25"/>
                                        </p:tgtEl>
                                      </p:cBhvr>
                                    </p:animEffect>
                                    <p:anim calcmode="lin" valueType="num">
                                      <p:cBhvr>
                                        <p:cTn id="181"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82"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3"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184"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185"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186" dur="13">
                                          <p:stCondLst>
                                            <p:cond delay="325"/>
                                          </p:stCondLst>
                                        </p:cTn>
                                        <p:tgtEl>
                                          <p:spTgt spid="25"/>
                                        </p:tgtEl>
                                      </p:cBhvr>
                                      <p:to x="100000" y="60000"/>
                                    </p:animScale>
                                    <p:animScale>
                                      <p:cBhvr>
                                        <p:cTn id="187" dur="83" decel="50000">
                                          <p:stCondLst>
                                            <p:cond delay="338"/>
                                          </p:stCondLst>
                                        </p:cTn>
                                        <p:tgtEl>
                                          <p:spTgt spid="25"/>
                                        </p:tgtEl>
                                      </p:cBhvr>
                                      <p:to x="100000" y="100000"/>
                                    </p:animScale>
                                    <p:animScale>
                                      <p:cBhvr>
                                        <p:cTn id="188" dur="13">
                                          <p:stCondLst>
                                            <p:cond delay="656"/>
                                          </p:stCondLst>
                                        </p:cTn>
                                        <p:tgtEl>
                                          <p:spTgt spid="25"/>
                                        </p:tgtEl>
                                      </p:cBhvr>
                                      <p:to x="100000" y="80000"/>
                                    </p:animScale>
                                    <p:animScale>
                                      <p:cBhvr>
                                        <p:cTn id="189" dur="83" decel="50000">
                                          <p:stCondLst>
                                            <p:cond delay="669"/>
                                          </p:stCondLst>
                                        </p:cTn>
                                        <p:tgtEl>
                                          <p:spTgt spid="25"/>
                                        </p:tgtEl>
                                      </p:cBhvr>
                                      <p:to x="100000" y="100000"/>
                                    </p:animScale>
                                    <p:animScale>
                                      <p:cBhvr>
                                        <p:cTn id="190" dur="13">
                                          <p:stCondLst>
                                            <p:cond delay="821"/>
                                          </p:stCondLst>
                                        </p:cTn>
                                        <p:tgtEl>
                                          <p:spTgt spid="25"/>
                                        </p:tgtEl>
                                      </p:cBhvr>
                                      <p:to x="100000" y="90000"/>
                                    </p:animScale>
                                    <p:animScale>
                                      <p:cBhvr>
                                        <p:cTn id="191" dur="83" decel="50000">
                                          <p:stCondLst>
                                            <p:cond delay="834"/>
                                          </p:stCondLst>
                                        </p:cTn>
                                        <p:tgtEl>
                                          <p:spTgt spid="25"/>
                                        </p:tgtEl>
                                      </p:cBhvr>
                                      <p:to x="100000" y="100000"/>
                                    </p:animScale>
                                    <p:animScale>
                                      <p:cBhvr>
                                        <p:cTn id="192" dur="13">
                                          <p:stCondLst>
                                            <p:cond delay="904"/>
                                          </p:stCondLst>
                                        </p:cTn>
                                        <p:tgtEl>
                                          <p:spTgt spid="25"/>
                                        </p:tgtEl>
                                      </p:cBhvr>
                                      <p:to x="100000" y="95000"/>
                                    </p:animScale>
                                    <p:animScale>
                                      <p:cBhvr>
                                        <p:cTn id="193" dur="83" decel="50000">
                                          <p:stCondLst>
                                            <p:cond delay="917"/>
                                          </p:stCondLst>
                                        </p:cTn>
                                        <p:tgtEl>
                                          <p:spTgt spid="25"/>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53" presetClass="exit" presetSubtype="0" fill="hold" grpId="1" nodeType="clickEffect">
                                  <p:stCondLst>
                                    <p:cond delay="0"/>
                                  </p:stCondLst>
                                  <p:childTnLst>
                                    <p:anim calcmode="lin" valueType="num">
                                      <p:cBhvr>
                                        <p:cTn id="197" dur="500"/>
                                        <p:tgtEl>
                                          <p:spTgt spid="23"/>
                                        </p:tgtEl>
                                        <p:attrNameLst>
                                          <p:attrName>ppt_w</p:attrName>
                                        </p:attrNameLst>
                                      </p:cBhvr>
                                      <p:tavLst>
                                        <p:tav tm="0">
                                          <p:val>
                                            <p:strVal val="ppt_w"/>
                                          </p:val>
                                        </p:tav>
                                        <p:tav tm="100000">
                                          <p:val>
                                            <p:fltVal val="0"/>
                                          </p:val>
                                        </p:tav>
                                      </p:tavLst>
                                    </p:anim>
                                    <p:anim calcmode="lin" valueType="num">
                                      <p:cBhvr>
                                        <p:cTn id="198" dur="500"/>
                                        <p:tgtEl>
                                          <p:spTgt spid="23"/>
                                        </p:tgtEl>
                                        <p:attrNameLst>
                                          <p:attrName>ppt_h</p:attrName>
                                        </p:attrNameLst>
                                      </p:cBhvr>
                                      <p:tavLst>
                                        <p:tav tm="0">
                                          <p:val>
                                            <p:strVal val="ppt_h"/>
                                          </p:val>
                                        </p:tav>
                                        <p:tav tm="100000">
                                          <p:val>
                                            <p:fltVal val="0"/>
                                          </p:val>
                                        </p:tav>
                                      </p:tavLst>
                                    </p:anim>
                                    <p:animEffect transition="out" filter="fade">
                                      <p:cBhvr>
                                        <p:cTn id="199" dur="500"/>
                                        <p:tgtEl>
                                          <p:spTgt spid="23"/>
                                        </p:tgtEl>
                                      </p:cBhvr>
                                    </p:animEffect>
                                    <p:set>
                                      <p:cBhvr>
                                        <p:cTn id="200" dur="1" fill="hold">
                                          <p:stCondLst>
                                            <p:cond delay="499"/>
                                          </p:stCondLst>
                                        </p:cTn>
                                        <p:tgtEl>
                                          <p:spTgt spid="23"/>
                                        </p:tgtEl>
                                        <p:attrNameLst>
                                          <p:attrName>style.visibility</p:attrName>
                                        </p:attrNameLst>
                                      </p:cBhvr>
                                      <p:to>
                                        <p:strVal val="hidden"/>
                                      </p:to>
                                    </p:set>
                                  </p:childTnLst>
                                </p:cTn>
                              </p:par>
                              <p:par>
                                <p:cTn id="201" presetID="53" presetClass="exit" presetSubtype="0" fill="hold" grpId="1" nodeType="withEffect">
                                  <p:stCondLst>
                                    <p:cond delay="0"/>
                                  </p:stCondLst>
                                  <p:childTnLst>
                                    <p:anim calcmode="lin" valueType="num">
                                      <p:cBhvr>
                                        <p:cTn id="202" dur="500"/>
                                        <p:tgtEl>
                                          <p:spTgt spid="24"/>
                                        </p:tgtEl>
                                        <p:attrNameLst>
                                          <p:attrName>ppt_w</p:attrName>
                                        </p:attrNameLst>
                                      </p:cBhvr>
                                      <p:tavLst>
                                        <p:tav tm="0">
                                          <p:val>
                                            <p:strVal val="ppt_w"/>
                                          </p:val>
                                        </p:tav>
                                        <p:tav tm="100000">
                                          <p:val>
                                            <p:fltVal val="0"/>
                                          </p:val>
                                        </p:tav>
                                      </p:tavLst>
                                    </p:anim>
                                    <p:anim calcmode="lin" valueType="num">
                                      <p:cBhvr>
                                        <p:cTn id="203" dur="500"/>
                                        <p:tgtEl>
                                          <p:spTgt spid="24"/>
                                        </p:tgtEl>
                                        <p:attrNameLst>
                                          <p:attrName>ppt_h</p:attrName>
                                        </p:attrNameLst>
                                      </p:cBhvr>
                                      <p:tavLst>
                                        <p:tav tm="0">
                                          <p:val>
                                            <p:strVal val="ppt_h"/>
                                          </p:val>
                                        </p:tav>
                                        <p:tav tm="100000">
                                          <p:val>
                                            <p:fltVal val="0"/>
                                          </p:val>
                                        </p:tav>
                                      </p:tavLst>
                                    </p:anim>
                                    <p:animEffect transition="out" filter="fade">
                                      <p:cBhvr>
                                        <p:cTn id="204" dur="500"/>
                                        <p:tgtEl>
                                          <p:spTgt spid="24"/>
                                        </p:tgtEl>
                                      </p:cBhvr>
                                    </p:animEffect>
                                    <p:set>
                                      <p:cBhvr>
                                        <p:cTn id="205" dur="1" fill="hold">
                                          <p:stCondLst>
                                            <p:cond delay="499"/>
                                          </p:stCondLst>
                                        </p:cTn>
                                        <p:tgtEl>
                                          <p:spTgt spid="24"/>
                                        </p:tgtEl>
                                        <p:attrNameLst>
                                          <p:attrName>style.visibility</p:attrName>
                                        </p:attrNameLst>
                                      </p:cBhvr>
                                      <p:to>
                                        <p:strVal val="hidden"/>
                                      </p:to>
                                    </p:set>
                                  </p:childTnLst>
                                </p:cTn>
                              </p:par>
                              <p:par>
                                <p:cTn id="206" presetID="53" presetClass="exit" presetSubtype="0" fill="hold" grpId="1" nodeType="withEffect">
                                  <p:stCondLst>
                                    <p:cond delay="0"/>
                                  </p:stCondLst>
                                  <p:childTnLst>
                                    <p:anim calcmode="lin" valueType="num">
                                      <p:cBhvr>
                                        <p:cTn id="207" dur="500"/>
                                        <p:tgtEl>
                                          <p:spTgt spid="25"/>
                                        </p:tgtEl>
                                        <p:attrNameLst>
                                          <p:attrName>ppt_w</p:attrName>
                                        </p:attrNameLst>
                                      </p:cBhvr>
                                      <p:tavLst>
                                        <p:tav tm="0">
                                          <p:val>
                                            <p:strVal val="ppt_w"/>
                                          </p:val>
                                        </p:tav>
                                        <p:tav tm="100000">
                                          <p:val>
                                            <p:fltVal val="0"/>
                                          </p:val>
                                        </p:tav>
                                      </p:tavLst>
                                    </p:anim>
                                    <p:anim calcmode="lin" valueType="num">
                                      <p:cBhvr>
                                        <p:cTn id="208" dur="500"/>
                                        <p:tgtEl>
                                          <p:spTgt spid="25"/>
                                        </p:tgtEl>
                                        <p:attrNameLst>
                                          <p:attrName>ppt_h</p:attrName>
                                        </p:attrNameLst>
                                      </p:cBhvr>
                                      <p:tavLst>
                                        <p:tav tm="0">
                                          <p:val>
                                            <p:strVal val="ppt_h"/>
                                          </p:val>
                                        </p:tav>
                                        <p:tav tm="100000">
                                          <p:val>
                                            <p:fltVal val="0"/>
                                          </p:val>
                                        </p:tav>
                                      </p:tavLst>
                                    </p:anim>
                                    <p:animEffect transition="out" filter="fade">
                                      <p:cBhvr>
                                        <p:cTn id="209" dur="500"/>
                                        <p:tgtEl>
                                          <p:spTgt spid="25"/>
                                        </p:tgtEl>
                                      </p:cBhvr>
                                    </p:animEffect>
                                    <p:set>
                                      <p:cBhvr>
                                        <p:cTn id="210" dur="1" fill="hold">
                                          <p:stCondLst>
                                            <p:cond delay="499"/>
                                          </p:stCondLst>
                                        </p:cTn>
                                        <p:tgtEl>
                                          <p:spTgt spid="25"/>
                                        </p:tgtEl>
                                        <p:attrNameLst>
                                          <p:attrName>style.visibility</p:attrName>
                                        </p:attrNameLst>
                                      </p:cBhvr>
                                      <p:to>
                                        <p:strVal val="hidden"/>
                                      </p:to>
                                    </p:set>
                                  </p:childTnLst>
                                </p:cTn>
                              </p:par>
                            </p:childTnLst>
                          </p:cTn>
                        </p:par>
                        <p:par>
                          <p:cTn id="211" fill="hold">
                            <p:stCondLst>
                              <p:cond delay="500"/>
                            </p:stCondLst>
                            <p:childTnLst>
                              <p:par>
                                <p:cTn id="212" presetID="53" presetClass="entr" presetSubtype="0" fill="hold" grpId="0" nodeType="afterEffect">
                                  <p:stCondLst>
                                    <p:cond delay="0"/>
                                  </p:stCondLst>
                                  <p:childTnLst>
                                    <p:set>
                                      <p:cBhvr>
                                        <p:cTn id="213" dur="1" fill="hold">
                                          <p:stCondLst>
                                            <p:cond delay="0"/>
                                          </p:stCondLst>
                                        </p:cTn>
                                        <p:tgtEl>
                                          <p:spTgt spid="26"/>
                                        </p:tgtEl>
                                        <p:attrNameLst>
                                          <p:attrName>style.visibility</p:attrName>
                                        </p:attrNameLst>
                                      </p:cBhvr>
                                      <p:to>
                                        <p:strVal val="visible"/>
                                      </p:to>
                                    </p:set>
                                    <p:anim calcmode="lin" valueType="num">
                                      <p:cBhvr>
                                        <p:cTn id="214" dur="500" fill="hold"/>
                                        <p:tgtEl>
                                          <p:spTgt spid="26"/>
                                        </p:tgtEl>
                                        <p:attrNameLst>
                                          <p:attrName>ppt_w</p:attrName>
                                        </p:attrNameLst>
                                      </p:cBhvr>
                                      <p:tavLst>
                                        <p:tav tm="0">
                                          <p:val>
                                            <p:fltVal val="0"/>
                                          </p:val>
                                        </p:tav>
                                        <p:tav tm="100000">
                                          <p:val>
                                            <p:strVal val="#ppt_w"/>
                                          </p:val>
                                        </p:tav>
                                      </p:tavLst>
                                    </p:anim>
                                    <p:anim calcmode="lin" valueType="num">
                                      <p:cBhvr>
                                        <p:cTn id="215" dur="500" fill="hold"/>
                                        <p:tgtEl>
                                          <p:spTgt spid="26"/>
                                        </p:tgtEl>
                                        <p:attrNameLst>
                                          <p:attrName>ppt_h</p:attrName>
                                        </p:attrNameLst>
                                      </p:cBhvr>
                                      <p:tavLst>
                                        <p:tav tm="0">
                                          <p:val>
                                            <p:fltVal val="0"/>
                                          </p:val>
                                        </p:tav>
                                        <p:tav tm="100000">
                                          <p:val>
                                            <p:strVal val="#ppt_h"/>
                                          </p:val>
                                        </p:tav>
                                      </p:tavLst>
                                    </p:anim>
                                    <p:animEffect transition="in" filter="fade">
                                      <p:cBhvr>
                                        <p:cTn id="216" dur="500"/>
                                        <p:tgtEl>
                                          <p:spTgt spid="26"/>
                                        </p:tgtEl>
                                      </p:cBhvr>
                                    </p:animEffect>
                                  </p:childTnLst>
                                </p:cTn>
                              </p:par>
                            </p:childTnLst>
                          </p:cTn>
                        </p:par>
                      </p:childTnLst>
                    </p:cTn>
                  </p:par>
                  <p:par>
                    <p:cTn id="217" fill="hold">
                      <p:stCondLst>
                        <p:cond delay="indefinite"/>
                      </p:stCondLst>
                      <p:childTnLst>
                        <p:par>
                          <p:cTn id="218" fill="hold">
                            <p:stCondLst>
                              <p:cond delay="0"/>
                            </p:stCondLst>
                            <p:childTnLst>
                              <p:par>
                                <p:cTn id="219" presetID="6" presetClass="emph" presetSubtype="0" fill="hold" grpId="1" nodeType="clickEffect">
                                  <p:stCondLst>
                                    <p:cond delay="0"/>
                                  </p:stCondLst>
                                  <p:childTnLst>
                                    <p:animScale>
                                      <p:cBhvr>
                                        <p:cTn id="220" dur="500" fill="hold"/>
                                        <p:tgtEl>
                                          <p:spTgt spid="26"/>
                                        </p:tgtEl>
                                      </p:cBhvr>
                                      <p:by x="250000" y="250000"/>
                                    </p:animScale>
                                  </p:childTnLst>
                                </p:cTn>
                              </p:par>
                              <p:par>
                                <p:cTn id="221" presetID="42" presetClass="path" presetSubtype="0" accel="50000" decel="50000" fill="hold" grpId="2" nodeType="withEffect">
                                  <p:stCondLst>
                                    <p:cond delay="0"/>
                                  </p:stCondLst>
                                  <p:childTnLst>
                                    <p:animMotion origin="layout" path="M 0.00347 0.01736 L 0.00764 0.01204 " pathEditMode="relative" rAng="0" ptsTypes="AA">
                                      <p:cBhvr>
                                        <p:cTn id="222" dur="1000" fill="hold"/>
                                        <p:tgtEl>
                                          <p:spTgt spid="26"/>
                                        </p:tgtEl>
                                        <p:attrNameLst>
                                          <p:attrName>ppt_x</p:attrName>
                                          <p:attrName>ppt_y</p:attrName>
                                        </p:attrNameLst>
                                      </p:cBhvr>
                                      <p:rCtr x="200" y="-300"/>
                                    </p:animMotion>
                                  </p:childTnLst>
                                </p:cTn>
                              </p:par>
                              <p:par>
                                <p:cTn id="223" presetID="10" presetClass="entr" presetSubtype="0" fill="hold" nodeType="withEffect">
                                  <p:stCondLst>
                                    <p:cond delay="0"/>
                                  </p:stCondLst>
                                  <p:childTnLst>
                                    <p:set>
                                      <p:cBhvr>
                                        <p:cTn id="224" dur="1" fill="hold">
                                          <p:stCondLst>
                                            <p:cond delay="0"/>
                                          </p:stCondLst>
                                        </p:cTn>
                                        <p:tgtEl>
                                          <p:spTgt spid="144392"/>
                                        </p:tgtEl>
                                        <p:attrNameLst>
                                          <p:attrName>style.visibility</p:attrName>
                                        </p:attrNameLst>
                                      </p:cBhvr>
                                      <p:to>
                                        <p:strVal val="visible"/>
                                      </p:to>
                                    </p:set>
                                    <p:animEffect transition="in" filter="fade">
                                      <p:cBhvr>
                                        <p:cTn id="225" dur="1000"/>
                                        <p:tgtEl>
                                          <p:spTgt spid="144392"/>
                                        </p:tgtEl>
                                      </p:cBhvr>
                                    </p:animEffect>
                                  </p:childTnLst>
                                </p:cTn>
                              </p:par>
                              <p:par>
                                <p:cTn id="226" presetID="10" presetClass="exit" presetSubtype="0" fill="hold" grpId="3" nodeType="withEffect">
                                  <p:stCondLst>
                                    <p:cond delay="0"/>
                                  </p:stCondLst>
                                  <p:childTnLst>
                                    <p:animEffect transition="out" filter="fade">
                                      <p:cBhvr>
                                        <p:cTn id="227" dur="2000"/>
                                        <p:tgtEl>
                                          <p:spTgt spid="26"/>
                                        </p:tgtEl>
                                      </p:cBhvr>
                                    </p:animEffect>
                                    <p:set>
                                      <p:cBhvr>
                                        <p:cTn id="228" dur="1" fill="hold">
                                          <p:stCondLst>
                                            <p:cond delay="1999"/>
                                          </p:stCondLst>
                                        </p:cTn>
                                        <p:tgtEl>
                                          <p:spTgt spid="26"/>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1000"/>
                                        <p:tgtEl>
                                          <p:spTgt spid="144391"/>
                                        </p:tgtEl>
                                      </p:cBhvr>
                                    </p:animEffect>
                                    <p:set>
                                      <p:cBhvr>
                                        <p:cTn id="231" dur="1" fill="hold">
                                          <p:stCondLst>
                                            <p:cond delay="999"/>
                                          </p:stCondLst>
                                        </p:cTn>
                                        <p:tgtEl>
                                          <p:spTgt spid="144391"/>
                                        </p:tgtEl>
                                        <p:attrNameLst>
                                          <p:attrName>style.visibility</p:attrName>
                                        </p:attrNameLst>
                                      </p:cBhvr>
                                      <p:to>
                                        <p:strVal val="hidden"/>
                                      </p:to>
                                    </p:set>
                                  </p:childTnLst>
                                </p:cTn>
                              </p:par>
                            </p:childTnLst>
                          </p:cTn>
                        </p:par>
                        <p:par>
                          <p:cTn id="232" fill="hold">
                            <p:stCondLst>
                              <p:cond delay="2000"/>
                            </p:stCondLst>
                            <p:childTnLst>
                              <p:par>
                                <p:cTn id="233" presetID="53" presetClass="entr" presetSubtype="0" fill="hold" grpId="0" nodeType="afterEffect">
                                  <p:stCondLst>
                                    <p:cond delay="0"/>
                                  </p:stCondLst>
                                  <p:childTnLst>
                                    <p:set>
                                      <p:cBhvr>
                                        <p:cTn id="234" dur="1" fill="hold">
                                          <p:stCondLst>
                                            <p:cond delay="0"/>
                                          </p:stCondLst>
                                        </p:cTn>
                                        <p:tgtEl>
                                          <p:spTgt spid="27"/>
                                        </p:tgtEl>
                                        <p:attrNameLst>
                                          <p:attrName>style.visibility</p:attrName>
                                        </p:attrNameLst>
                                      </p:cBhvr>
                                      <p:to>
                                        <p:strVal val="visible"/>
                                      </p:to>
                                    </p:set>
                                    <p:anim calcmode="lin" valueType="num">
                                      <p:cBhvr>
                                        <p:cTn id="235" dur="500" fill="hold"/>
                                        <p:tgtEl>
                                          <p:spTgt spid="27"/>
                                        </p:tgtEl>
                                        <p:attrNameLst>
                                          <p:attrName>ppt_w</p:attrName>
                                        </p:attrNameLst>
                                      </p:cBhvr>
                                      <p:tavLst>
                                        <p:tav tm="0">
                                          <p:val>
                                            <p:fltVal val="0"/>
                                          </p:val>
                                        </p:tav>
                                        <p:tav tm="100000">
                                          <p:val>
                                            <p:strVal val="#ppt_w"/>
                                          </p:val>
                                        </p:tav>
                                      </p:tavLst>
                                    </p:anim>
                                    <p:anim calcmode="lin" valueType="num">
                                      <p:cBhvr>
                                        <p:cTn id="236" dur="500" fill="hold"/>
                                        <p:tgtEl>
                                          <p:spTgt spid="27"/>
                                        </p:tgtEl>
                                        <p:attrNameLst>
                                          <p:attrName>ppt_h</p:attrName>
                                        </p:attrNameLst>
                                      </p:cBhvr>
                                      <p:tavLst>
                                        <p:tav tm="0">
                                          <p:val>
                                            <p:fltVal val="0"/>
                                          </p:val>
                                        </p:tav>
                                        <p:tav tm="100000">
                                          <p:val>
                                            <p:strVal val="#ppt_h"/>
                                          </p:val>
                                        </p:tav>
                                      </p:tavLst>
                                    </p:anim>
                                    <p:animEffect transition="in" filter="fade">
                                      <p:cBhvr>
                                        <p:cTn id="237" dur="500"/>
                                        <p:tgtEl>
                                          <p:spTgt spid="27"/>
                                        </p:tgtEl>
                                      </p:cBhvr>
                                    </p:animEffect>
                                  </p:childTnLst>
                                </p:cTn>
                              </p:par>
                            </p:childTnLst>
                          </p:cTn>
                        </p:par>
                      </p:childTnLst>
                    </p:cTn>
                  </p:par>
                  <p:par>
                    <p:cTn id="238" fill="hold">
                      <p:stCondLst>
                        <p:cond delay="indefinite"/>
                      </p:stCondLst>
                      <p:childTnLst>
                        <p:par>
                          <p:cTn id="239" fill="hold">
                            <p:stCondLst>
                              <p:cond delay="0"/>
                            </p:stCondLst>
                            <p:childTnLst>
                              <p:par>
                                <p:cTn id="240" presetID="6" presetClass="emph" presetSubtype="0" fill="hold" grpId="1" nodeType="clickEffect">
                                  <p:stCondLst>
                                    <p:cond delay="0"/>
                                  </p:stCondLst>
                                  <p:childTnLst>
                                    <p:animScale>
                                      <p:cBhvr>
                                        <p:cTn id="241" dur="500" fill="hold"/>
                                        <p:tgtEl>
                                          <p:spTgt spid="27"/>
                                        </p:tgtEl>
                                      </p:cBhvr>
                                      <p:by x="250000" y="250000"/>
                                    </p:animScale>
                                  </p:childTnLst>
                                </p:cTn>
                              </p:par>
                              <p:par>
                                <p:cTn id="242" presetID="42" presetClass="path" presetSubtype="0" accel="50000" decel="50000" fill="hold" grpId="2" nodeType="withEffect">
                                  <p:stCondLst>
                                    <p:cond delay="0"/>
                                  </p:stCondLst>
                                  <p:childTnLst>
                                    <p:animMotion origin="layout" path="M -0.0007 -0.00324 L 0.14514 0.3507 " pathEditMode="relative" rAng="0" ptsTypes="AA">
                                      <p:cBhvr>
                                        <p:cTn id="243" dur="1000" fill="hold"/>
                                        <p:tgtEl>
                                          <p:spTgt spid="27"/>
                                        </p:tgtEl>
                                        <p:attrNameLst>
                                          <p:attrName>ppt_x</p:attrName>
                                          <p:attrName>ppt_y</p:attrName>
                                        </p:attrNameLst>
                                      </p:cBhvr>
                                      <p:rCtr x="7300" y="17700"/>
                                    </p:animMotion>
                                  </p:childTnLst>
                                </p:cTn>
                              </p:par>
                              <p:par>
                                <p:cTn id="244" presetID="10" presetClass="entr" presetSubtype="0" fill="hold" nodeType="withEffect">
                                  <p:stCondLst>
                                    <p:cond delay="0"/>
                                  </p:stCondLst>
                                  <p:childTnLst>
                                    <p:set>
                                      <p:cBhvr>
                                        <p:cTn id="245" dur="1" fill="hold">
                                          <p:stCondLst>
                                            <p:cond delay="0"/>
                                          </p:stCondLst>
                                        </p:cTn>
                                        <p:tgtEl>
                                          <p:spTgt spid="144393"/>
                                        </p:tgtEl>
                                        <p:attrNameLst>
                                          <p:attrName>style.visibility</p:attrName>
                                        </p:attrNameLst>
                                      </p:cBhvr>
                                      <p:to>
                                        <p:strVal val="visible"/>
                                      </p:to>
                                    </p:set>
                                    <p:animEffect transition="in" filter="fade">
                                      <p:cBhvr>
                                        <p:cTn id="246" dur="1000"/>
                                        <p:tgtEl>
                                          <p:spTgt spid="144393"/>
                                        </p:tgtEl>
                                      </p:cBhvr>
                                    </p:animEffect>
                                  </p:childTnLst>
                                </p:cTn>
                              </p:par>
                              <p:par>
                                <p:cTn id="247" presetID="10" presetClass="exit" presetSubtype="0" fill="hold" grpId="3" nodeType="withEffect">
                                  <p:stCondLst>
                                    <p:cond delay="0"/>
                                  </p:stCondLst>
                                  <p:childTnLst>
                                    <p:animEffect transition="out" filter="fade">
                                      <p:cBhvr>
                                        <p:cTn id="248" dur="2000"/>
                                        <p:tgtEl>
                                          <p:spTgt spid="27"/>
                                        </p:tgtEl>
                                      </p:cBhvr>
                                    </p:animEffect>
                                    <p:set>
                                      <p:cBhvr>
                                        <p:cTn id="249" dur="1" fill="hold">
                                          <p:stCondLst>
                                            <p:cond delay="1999"/>
                                          </p:stCondLst>
                                        </p:cTn>
                                        <p:tgtEl>
                                          <p:spTgt spid="27"/>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1000"/>
                                        <p:tgtEl>
                                          <p:spTgt spid="144392"/>
                                        </p:tgtEl>
                                      </p:cBhvr>
                                    </p:animEffect>
                                    <p:set>
                                      <p:cBhvr>
                                        <p:cTn id="252" dur="1" fill="hold">
                                          <p:stCondLst>
                                            <p:cond delay="999"/>
                                          </p:stCondLst>
                                        </p:cTn>
                                        <p:tgtEl>
                                          <p:spTgt spid="144392"/>
                                        </p:tgtEl>
                                        <p:attrNameLst>
                                          <p:attrName>style.visibility</p:attrName>
                                        </p:attrNameLst>
                                      </p:cBhvr>
                                      <p:to>
                                        <p:strVal val="hidden"/>
                                      </p:to>
                                    </p:set>
                                  </p:childTnLst>
                                </p:cTn>
                              </p:par>
                            </p:childTnLst>
                          </p:cTn>
                        </p:par>
                        <p:par>
                          <p:cTn id="253" fill="hold">
                            <p:stCondLst>
                              <p:cond delay="2000"/>
                            </p:stCondLst>
                            <p:childTnLst>
                              <p:par>
                                <p:cTn id="254" presetID="53" presetClass="entr" presetSubtype="0" fill="hold" grpId="0" nodeType="afterEffect">
                                  <p:stCondLst>
                                    <p:cond delay="0"/>
                                  </p:stCondLst>
                                  <p:childTnLst>
                                    <p:set>
                                      <p:cBhvr>
                                        <p:cTn id="255" dur="1" fill="hold">
                                          <p:stCondLst>
                                            <p:cond delay="0"/>
                                          </p:stCondLst>
                                        </p:cTn>
                                        <p:tgtEl>
                                          <p:spTgt spid="28"/>
                                        </p:tgtEl>
                                        <p:attrNameLst>
                                          <p:attrName>style.visibility</p:attrName>
                                        </p:attrNameLst>
                                      </p:cBhvr>
                                      <p:to>
                                        <p:strVal val="visible"/>
                                      </p:to>
                                    </p:set>
                                    <p:anim calcmode="lin" valueType="num">
                                      <p:cBhvr>
                                        <p:cTn id="256" dur="500" fill="hold"/>
                                        <p:tgtEl>
                                          <p:spTgt spid="28"/>
                                        </p:tgtEl>
                                        <p:attrNameLst>
                                          <p:attrName>ppt_w</p:attrName>
                                        </p:attrNameLst>
                                      </p:cBhvr>
                                      <p:tavLst>
                                        <p:tav tm="0">
                                          <p:val>
                                            <p:fltVal val="0"/>
                                          </p:val>
                                        </p:tav>
                                        <p:tav tm="100000">
                                          <p:val>
                                            <p:strVal val="#ppt_w"/>
                                          </p:val>
                                        </p:tav>
                                      </p:tavLst>
                                    </p:anim>
                                    <p:anim calcmode="lin" valueType="num">
                                      <p:cBhvr>
                                        <p:cTn id="257" dur="500" fill="hold"/>
                                        <p:tgtEl>
                                          <p:spTgt spid="28"/>
                                        </p:tgtEl>
                                        <p:attrNameLst>
                                          <p:attrName>ppt_h</p:attrName>
                                        </p:attrNameLst>
                                      </p:cBhvr>
                                      <p:tavLst>
                                        <p:tav tm="0">
                                          <p:val>
                                            <p:fltVal val="0"/>
                                          </p:val>
                                        </p:tav>
                                        <p:tav tm="100000">
                                          <p:val>
                                            <p:strVal val="#ppt_h"/>
                                          </p:val>
                                        </p:tav>
                                      </p:tavLst>
                                    </p:anim>
                                    <p:animEffect transition="in" filter="fade">
                                      <p:cBhvr>
                                        <p:cTn id="258" dur="500"/>
                                        <p:tgtEl>
                                          <p:spTgt spid="28"/>
                                        </p:tgtEl>
                                      </p:cBhvr>
                                    </p:animEffect>
                                  </p:childTnLst>
                                </p:cTn>
                              </p:par>
                            </p:childTnLst>
                          </p:cTn>
                        </p:par>
                      </p:childTnLst>
                    </p:cTn>
                  </p:par>
                  <p:par>
                    <p:cTn id="259" fill="hold">
                      <p:stCondLst>
                        <p:cond delay="indefinite"/>
                      </p:stCondLst>
                      <p:childTnLst>
                        <p:par>
                          <p:cTn id="260" fill="hold">
                            <p:stCondLst>
                              <p:cond delay="0"/>
                            </p:stCondLst>
                            <p:childTnLst>
                              <p:par>
                                <p:cTn id="261" presetID="6" presetClass="emph" presetSubtype="0" fill="hold" grpId="1" nodeType="clickEffect">
                                  <p:stCondLst>
                                    <p:cond delay="0"/>
                                  </p:stCondLst>
                                  <p:childTnLst>
                                    <p:animScale>
                                      <p:cBhvr>
                                        <p:cTn id="262" dur="500" fill="hold"/>
                                        <p:tgtEl>
                                          <p:spTgt spid="28"/>
                                        </p:tgtEl>
                                      </p:cBhvr>
                                      <p:by x="250000" y="250000"/>
                                    </p:animScale>
                                  </p:childTnLst>
                                </p:cTn>
                              </p:par>
                              <p:par>
                                <p:cTn id="263" presetID="42" presetClass="path" presetSubtype="0" accel="50000" decel="50000" fill="hold" grpId="2" nodeType="withEffect">
                                  <p:stCondLst>
                                    <p:cond delay="0"/>
                                  </p:stCondLst>
                                  <p:childTnLst>
                                    <p:animMotion origin="layout" path="M 0.00347 0.01736 L 0.00764 0.01204 " pathEditMode="relative" rAng="0" ptsTypes="AA">
                                      <p:cBhvr>
                                        <p:cTn id="264" dur="1000" fill="hold"/>
                                        <p:tgtEl>
                                          <p:spTgt spid="28"/>
                                        </p:tgtEl>
                                        <p:attrNameLst>
                                          <p:attrName>ppt_x</p:attrName>
                                          <p:attrName>ppt_y</p:attrName>
                                        </p:attrNameLst>
                                      </p:cBhvr>
                                      <p:rCtr x="200" y="-300"/>
                                    </p:animMotion>
                                  </p:childTnLst>
                                </p:cTn>
                              </p:par>
                              <p:par>
                                <p:cTn id="265" presetID="10" presetClass="entr" presetSubtype="0" fill="hold" nodeType="withEffect">
                                  <p:stCondLst>
                                    <p:cond delay="0"/>
                                  </p:stCondLst>
                                  <p:childTnLst>
                                    <p:set>
                                      <p:cBhvr>
                                        <p:cTn id="266" dur="1" fill="hold">
                                          <p:stCondLst>
                                            <p:cond delay="0"/>
                                          </p:stCondLst>
                                        </p:cTn>
                                        <p:tgtEl>
                                          <p:spTgt spid="144395"/>
                                        </p:tgtEl>
                                        <p:attrNameLst>
                                          <p:attrName>style.visibility</p:attrName>
                                        </p:attrNameLst>
                                      </p:cBhvr>
                                      <p:to>
                                        <p:strVal val="visible"/>
                                      </p:to>
                                    </p:set>
                                    <p:animEffect transition="in" filter="fade">
                                      <p:cBhvr>
                                        <p:cTn id="267" dur="1000"/>
                                        <p:tgtEl>
                                          <p:spTgt spid="144395"/>
                                        </p:tgtEl>
                                      </p:cBhvr>
                                    </p:animEffect>
                                  </p:childTnLst>
                                </p:cTn>
                              </p:par>
                              <p:par>
                                <p:cTn id="268" presetID="10" presetClass="exit" presetSubtype="0" fill="hold" grpId="3" nodeType="withEffect">
                                  <p:stCondLst>
                                    <p:cond delay="0"/>
                                  </p:stCondLst>
                                  <p:childTnLst>
                                    <p:animEffect transition="out" filter="fade">
                                      <p:cBhvr>
                                        <p:cTn id="269" dur="2000"/>
                                        <p:tgtEl>
                                          <p:spTgt spid="28"/>
                                        </p:tgtEl>
                                      </p:cBhvr>
                                    </p:animEffect>
                                    <p:set>
                                      <p:cBhvr>
                                        <p:cTn id="270" dur="1" fill="hold">
                                          <p:stCondLst>
                                            <p:cond delay="1999"/>
                                          </p:stCondLst>
                                        </p:cTn>
                                        <p:tgtEl>
                                          <p:spTgt spid="28"/>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1000"/>
                                        <p:tgtEl>
                                          <p:spTgt spid="144393"/>
                                        </p:tgtEl>
                                      </p:cBhvr>
                                    </p:animEffect>
                                    <p:set>
                                      <p:cBhvr>
                                        <p:cTn id="273" dur="1" fill="hold">
                                          <p:stCondLst>
                                            <p:cond delay="999"/>
                                          </p:stCondLst>
                                        </p:cTn>
                                        <p:tgtEl>
                                          <p:spTgt spid="1443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6" grpId="0" animBg="1"/>
      <p:bldP spid="16" grpId="1" animBg="1"/>
      <p:bldP spid="16" grpId="2" animBg="1"/>
      <p:bldP spid="16" grpId="3" animBg="1"/>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0055003" y="-534398"/>
            <a:ext cx="9753600" cy="7315200"/>
            <a:chOff x="155575" y="-3505200"/>
            <a:chExt cx="9753600" cy="7315200"/>
          </a:xfrm>
        </p:grpSpPr>
        <p:pic>
          <p:nvPicPr>
            <p:cNvPr id="69634" name="Picture 2" descr="undefined"/>
            <p:cNvPicPr>
              <a:picLocks noChangeAspect="1" noChangeArrowheads="1"/>
            </p:cNvPicPr>
            <p:nvPr/>
          </p:nvPicPr>
          <p:blipFill>
            <a:blip r:embed="rId2" cstate="print"/>
            <a:srcRect/>
            <a:stretch>
              <a:fillRect/>
            </a:stretch>
          </p:blipFill>
          <p:spPr bwMode="auto">
            <a:xfrm>
              <a:off x="155575" y="-3505200"/>
              <a:ext cx="9753600" cy="7315200"/>
            </a:xfrm>
            <a:prstGeom prst="rect">
              <a:avLst/>
            </a:prstGeom>
            <a:noFill/>
          </p:spPr>
        </p:pic>
        <p:sp>
          <p:nvSpPr>
            <p:cNvPr id="6" name="Rectangle 5"/>
            <p:cNvSpPr/>
            <p:nvPr/>
          </p:nvSpPr>
          <p:spPr>
            <a:xfrm>
              <a:off x="2283008" y="3244334"/>
              <a:ext cx="4577985" cy="369332"/>
            </a:xfrm>
            <a:prstGeom prst="rect">
              <a:avLst/>
            </a:prstGeom>
          </p:spPr>
          <p:txBody>
            <a:bodyPr wrap="none">
              <a:spAutoFit/>
            </a:bodyPr>
            <a:lstStyle/>
            <a:p>
              <a:r>
                <a:rPr lang="en-US" dirty="0"/>
                <a:t>Dylan Kereluk from White Rock, Canada - Flickr</a:t>
              </a:r>
            </a:p>
          </p:txBody>
        </p:sp>
      </p:grpSp>
      <p:sp>
        <p:nvSpPr>
          <p:cNvPr id="8" name="Rectangle 7"/>
          <p:cNvSpPr/>
          <p:nvPr/>
        </p:nvSpPr>
        <p:spPr>
          <a:xfrm>
            <a:off x="10820400" y="990600"/>
            <a:ext cx="4572000" cy="24468237"/>
          </a:xfrm>
          <a:prstGeom prst="rect">
            <a:avLst/>
          </a:prstGeom>
        </p:spPr>
        <p:txBody>
          <a:bodyPr>
            <a:spAutoFit/>
          </a:bodyPr>
          <a:lstStyle/>
          <a:p>
            <a:pPr>
              <a:buFont typeface="Arial" pitchFamily="34" charset="0"/>
              <a:buChar char="•"/>
            </a:pPr>
            <a:r>
              <a:rPr lang="en-US" dirty="0"/>
              <a:t>first excavated in the 1960s, of a </a:t>
            </a:r>
            <a:r>
              <a:rPr lang="en-US" dirty="0">
                <a:hlinkClick r:id="rId3" tooltip="Norse colonization of North America"/>
              </a:rPr>
              <a:t>Norse settlement</a:t>
            </a:r>
            <a:r>
              <a:rPr lang="en-US" dirty="0"/>
              <a:t> dating to approximately 1,000 years ago.</a:t>
            </a:r>
          </a:p>
          <a:p>
            <a:pPr>
              <a:buFont typeface="Arial" pitchFamily="34" charset="0"/>
              <a:buChar char="•"/>
            </a:pPr>
            <a:r>
              <a:rPr lang="en-US" dirty="0"/>
              <a:t>With carbon dating estimates between 990 – 1050 CE,</a:t>
            </a:r>
            <a:r>
              <a:rPr lang="en-US" baseline="30000" dirty="0">
                <a:hlinkClick r:id="rId4"/>
              </a:rPr>
              <a:t>[1][2][3]</a:t>
            </a:r>
            <a:r>
              <a:rPr lang="en-US" dirty="0"/>
              <a:t> </a:t>
            </a:r>
            <a:r>
              <a:rPr lang="en-US" dirty="0">
                <a:hlinkClick r:id="rId5" tooltip="Dendrochronology"/>
              </a:rPr>
              <a:t>tree-ring analysis</a:t>
            </a:r>
            <a:r>
              <a:rPr lang="en-US" dirty="0"/>
              <a:t> dating to the year 1021</a:t>
            </a:r>
            <a:r>
              <a:rPr lang="en-US" baseline="30000" dirty="0">
                <a:hlinkClick r:id="rId4"/>
              </a:rPr>
              <a:t>[4][5]</a:t>
            </a:r>
            <a:r>
              <a:rPr lang="en-US" dirty="0"/>
              <a:t> and a </a:t>
            </a:r>
            <a:r>
              <a:rPr lang="en-US" dirty="0">
                <a:hlinkClick r:id="rId6" tooltip="Radiocarbon dating"/>
              </a:rPr>
              <a:t>mean carbon date</a:t>
            </a:r>
            <a:r>
              <a:rPr lang="en-US" dirty="0"/>
              <a:t> of 1014 overall,</a:t>
            </a:r>
            <a:r>
              <a:rPr lang="en-US" baseline="30000" dirty="0">
                <a:hlinkClick r:id="rId4"/>
              </a:rPr>
              <a:t>[2]</a:t>
            </a:r>
            <a:r>
              <a:rPr lang="en-US" dirty="0"/>
              <a:t> L'Anse aux Meadows is the only undisputed site of </a:t>
            </a:r>
            <a:r>
              <a:rPr lang="en-US" dirty="0">
                <a:hlinkClick r:id="rId7" tooltip="Pre-Columbian trans-oceanic contact"/>
              </a:rPr>
              <a:t>pre-Columbian trans-oceanic contact</a:t>
            </a:r>
            <a:r>
              <a:rPr lang="en-US" dirty="0"/>
              <a:t> of Europeans with the </a:t>
            </a:r>
            <a:r>
              <a:rPr lang="en-US" dirty="0">
                <a:hlinkClick r:id="rId8" tooltip="Americas"/>
              </a:rPr>
              <a:t>Americas</a:t>
            </a:r>
            <a:r>
              <a:rPr lang="en-US" dirty="0"/>
              <a:t> outside of </a:t>
            </a:r>
            <a:r>
              <a:rPr lang="en-US" dirty="0">
                <a:hlinkClick r:id="rId9" tooltip="Greenland"/>
              </a:rPr>
              <a:t>Greenland</a:t>
            </a:r>
            <a:endParaRPr lang="en-US" dirty="0"/>
          </a:p>
          <a:p>
            <a:pPr>
              <a:buFont typeface="Arial" pitchFamily="34" charset="0"/>
              <a:buChar char="•"/>
            </a:pPr>
            <a:r>
              <a:rPr lang="en-US" dirty="0"/>
              <a:t>notable as evidence of the </a:t>
            </a:r>
            <a:r>
              <a:rPr lang="en-US" dirty="0">
                <a:hlinkClick r:id="rId10" tooltip="Norsemen"/>
              </a:rPr>
              <a:t>Norse</a:t>
            </a:r>
            <a:r>
              <a:rPr lang="en-US" dirty="0"/>
              <a:t> presence in North America and for its possible connection with </a:t>
            </a:r>
            <a:r>
              <a:rPr lang="en-US" dirty="0">
                <a:hlinkClick r:id="rId11" tooltip="Leif Erikson"/>
              </a:rPr>
              <a:t>Leif Erikson</a:t>
            </a:r>
            <a:r>
              <a:rPr lang="en-US" dirty="0"/>
              <a:t> as mentioned in the </a:t>
            </a:r>
            <a:r>
              <a:rPr lang="en-US" dirty="0">
                <a:hlinkClick r:id="rId12" tooltip="Saga of the Greenlanders"/>
              </a:rPr>
              <a:t>Saga of the Greenlanders</a:t>
            </a:r>
            <a:r>
              <a:rPr lang="en-US" dirty="0"/>
              <a:t> and the </a:t>
            </a:r>
            <a:r>
              <a:rPr lang="en-US" dirty="0">
                <a:hlinkClick r:id="rId13" tooltip="Saga of Erik the Red"/>
              </a:rPr>
              <a:t>Saga of Erik the Red</a:t>
            </a:r>
            <a:r>
              <a:rPr lang="en-US" dirty="0"/>
              <a:t>,</a:t>
            </a:r>
            <a:r>
              <a:rPr lang="en-US" baseline="30000" dirty="0">
                <a:hlinkClick r:id="rId4"/>
              </a:rPr>
              <a:t>[6]</a:t>
            </a:r>
            <a:r>
              <a:rPr lang="en-US" dirty="0"/>
              <a:t> which were written down in the 13th century.</a:t>
            </a:r>
          </a:p>
          <a:p>
            <a:pPr>
              <a:buFont typeface="Arial" pitchFamily="34" charset="0"/>
              <a:buChar char="•"/>
            </a:pPr>
            <a:r>
              <a:rPr lang="en-US" dirty="0"/>
              <a:t>Archaeological evidence found at the site indicates that L’Anse aux Meadows may have served as a base camp for Norse exploration of North America, including regions to the south.</a:t>
            </a:r>
          </a:p>
          <a:p>
            <a:pPr>
              <a:buFont typeface="Arial" pitchFamily="34" charset="0"/>
              <a:buChar char="•"/>
            </a:pPr>
            <a:r>
              <a:rPr lang="en-US" dirty="0"/>
              <a:t>site contains the remains of eight buildings constructed with sod over a wood frame. In excess of 800 Norse objects have been unearthed at the site.</a:t>
            </a:r>
          </a:p>
          <a:p>
            <a:pPr>
              <a:buFont typeface="Arial" pitchFamily="34" charset="0"/>
              <a:buChar char="•"/>
            </a:pPr>
            <a:r>
              <a:rPr lang="en-US" dirty="0"/>
              <a:t>site was designated a </a:t>
            </a:r>
            <a:r>
              <a:rPr lang="en-US" dirty="0">
                <a:hlinkClick r:id="rId14" tooltip="National Historic Site of Canada"/>
              </a:rPr>
              <a:t>National Historic Site of Canada</a:t>
            </a:r>
            <a:r>
              <a:rPr lang="en-US" dirty="0"/>
              <a:t> in 1968 and a </a:t>
            </a:r>
            <a:r>
              <a:rPr lang="en-US" dirty="0">
                <a:hlinkClick r:id="rId15" tooltip="World Heritage Site"/>
              </a:rPr>
              <a:t>World Heritage Site</a:t>
            </a:r>
            <a:r>
              <a:rPr lang="en-US" dirty="0"/>
              <a:t> by </a:t>
            </a:r>
            <a:r>
              <a:rPr lang="en-US" dirty="0">
                <a:hlinkClick r:id="rId16" tooltip="UNESCO"/>
              </a:rPr>
              <a:t>UNESCO</a:t>
            </a:r>
            <a:r>
              <a:rPr lang="en-US" dirty="0"/>
              <a:t> in 1978</a:t>
            </a:r>
          </a:p>
          <a:p>
            <a:pPr>
              <a:buFont typeface="Arial" pitchFamily="34" charset="0"/>
              <a:buChar char="•"/>
            </a:pPr>
            <a:r>
              <a:rPr lang="en-US" dirty="0"/>
              <a:t>L'Anse aux Meadows is a French-English name which can be translated as "Grassland Bay“</a:t>
            </a:r>
          </a:p>
          <a:p>
            <a:pPr>
              <a:buFont typeface="Arial" pitchFamily="34" charset="0"/>
              <a:buChar char="•"/>
            </a:pPr>
            <a:r>
              <a:rPr lang="en-US" dirty="0"/>
              <a:t>evidence of occupations by five </a:t>
            </a:r>
            <a:r>
              <a:rPr lang="en-US" dirty="0">
                <a:hlinkClick r:id="rId17" tooltip="Aboriginal peoples in Canada"/>
              </a:rPr>
              <a:t>Indigenous groups</a:t>
            </a:r>
            <a:r>
              <a:rPr lang="en-US" dirty="0"/>
              <a:t> at the site of L'Anse aux Meadows, the oldest dated at roughly 6,000 years ago.</a:t>
            </a:r>
          </a:p>
          <a:p>
            <a:pPr>
              <a:buFont typeface="Arial" pitchFamily="34" charset="0"/>
              <a:buChar char="•"/>
            </a:pPr>
            <a:r>
              <a:rPr lang="en-US" dirty="0"/>
              <a:t>there are no findings of burials, tools, agriculture or animal pens—suggesting the inhabitants abandoned the site in an orderly fashion.</a:t>
            </a:r>
          </a:p>
          <a:p>
            <a:pPr>
              <a:buFont typeface="Arial" pitchFamily="34" charset="0"/>
              <a:buChar char="•"/>
            </a:pPr>
            <a:r>
              <a:rPr lang="en-US" dirty="0"/>
              <a:t>a 2019 </a:t>
            </a:r>
            <a:r>
              <a:rPr lang="en-US" i="1" dirty="0">
                <a:hlinkClick r:id="rId18" tooltip="Proceedings of the National Academy of Sciences of the United States of America"/>
              </a:rPr>
              <a:t>PNAS</a:t>
            </a:r>
            <a:r>
              <a:rPr lang="en-US" dirty="0"/>
              <a:t> study, there may have been Norse activity in L'Anse aux Meadows for as long as a century. Anthropologist John Steinberg has suggested that the site may have been "occupied at least sporadically for perhaps 20 years“. a lecturer in medieval history and literature at Durham University,</a:t>
            </a:r>
            <a:r>
              <a:rPr lang="en-US" baseline="30000" dirty="0">
                <a:hlinkClick r:id="rId4"/>
              </a:rPr>
              <a:t>[21]</a:t>
            </a:r>
            <a:r>
              <a:rPr lang="en-US" dirty="0"/>
              <a:t> suggests the site was not a permanent settlement, but was instead a temporary boat repair facility.</a:t>
            </a:r>
          </a:p>
          <a:p>
            <a:pPr>
              <a:buFont typeface="Arial" pitchFamily="34" charset="0"/>
              <a:buChar char="•"/>
            </a:pPr>
            <a:r>
              <a:rPr lang="en-US" dirty="0"/>
              <a:t>archaeological evidence of the dwellings suggests it had the capacity of supporting 30 to 160 people.</a:t>
            </a:r>
          </a:p>
          <a:p>
            <a:pPr>
              <a:buFont typeface="Arial" pitchFamily="34" charset="0"/>
              <a:buChar char="•"/>
            </a:pPr>
            <a:r>
              <a:rPr lang="en-US" dirty="0"/>
              <a:t>1000 years ago there were forests that were convenient for boatbuilding, housebuilding and iron extraction.</a:t>
            </a:r>
            <a:r>
              <a:rPr lang="en-US" baseline="30000" dirty="0">
                <a:hlinkClick r:id="rId4"/>
              </a:rPr>
              <a:t>[27]</a:t>
            </a:r>
            <a:r>
              <a:rPr lang="en-US" baseline="30000" dirty="0"/>
              <a:t>: 135 </a:t>
            </a:r>
            <a:r>
              <a:rPr lang="en-US" dirty="0"/>
              <a:t> The remains of eight buildings (labeled from A–J) were found. They are believed to have been constructed of </a:t>
            </a:r>
            <a:r>
              <a:rPr lang="en-US" dirty="0">
                <a:hlinkClick r:id="rId19" tooltip="Sod roof"/>
              </a:rPr>
              <a:t>sod</a:t>
            </a:r>
            <a:r>
              <a:rPr lang="en-US" dirty="0"/>
              <a:t> placed over a wooden frame. Based on associated artifacts, the buildings were identified as dwellings or workshops. The largest dwelling (F) measured 28.8 m × 15.6 m (94 ft × 51 ft) and consisted of several rooms.</a:t>
            </a:r>
            <a:r>
              <a:rPr lang="en-US" baseline="30000" dirty="0">
                <a:hlinkClick r:id="rId4"/>
              </a:rPr>
              <a:t>[18]</a:t>
            </a:r>
            <a:r>
              <a:rPr lang="en-US" dirty="0"/>
              <a:t> Three small buildings (B, C, G) may have been workshops or living quarters for lower-status crew or slaves. Workshops were identified as an </a:t>
            </a:r>
            <a:r>
              <a:rPr lang="en-US" dirty="0">
                <a:hlinkClick r:id="rId20" tooltip="Iron"/>
              </a:rPr>
              <a:t>iron</a:t>
            </a:r>
            <a:r>
              <a:rPr lang="en-US" dirty="0"/>
              <a:t> </a:t>
            </a:r>
            <a:r>
              <a:rPr lang="en-US" dirty="0">
                <a:hlinkClick r:id="rId21" tooltip="Forge"/>
              </a:rPr>
              <a:t>smithy</a:t>
            </a:r>
            <a:r>
              <a:rPr lang="en-US" dirty="0"/>
              <a:t> (building J) containing a </a:t>
            </a:r>
            <a:r>
              <a:rPr lang="en-US" dirty="0">
                <a:hlinkClick r:id="rId22" tooltip="Hearth"/>
              </a:rPr>
              <a:t>forge</a:t>
            </a:r>
            <a:r>
              <a:rPr lang="en-US" dirty="0"/>
              <a:t> and iron </a:t>
            </a:r>
            <a:r>
              <a:rPr lang="en-US" dirty="0">
                <a:hlinkClick r:id="rId23" tooltip="Slag"/>
              </a:rPr>
              <a:t>slag</a:t>
            </a:r>
            <a:r>
              <a:rPr lang="en-US" dirty="0"/>
              <a:t>,</a:t>
            </a:r>
            <a:r>
              <a:rPr lang="en-US" baseline="30000" dirty="0">
                <a:hlinkClick r:id="rId4"/>
              </a:rPr>
              <a:t>[22]</a:t>
            </a:r>
            <a:r>
              <a:rPr lang="en-US" dirty="0"/>
              <a:t> a carpentry workshop (building D), which generated wood debris and a specialized boat repair area containing worn </a:t>
            </a:r>
            <a:r>
              <a:rPr lang="en-US" dirty="0">
                <a:hlinkClick r:id="rId24" tooltip="Rivet"/>
              </a:rPr>
              <a:t>rivets</a:t>
            </a:r>
            <a:r>
              <a:rPr lang="en-US" dirty="0"/>
              <a:t>.</a:t>
            </a:r>
          </a:p>
          <a:p>
            <a:pPr>
              <a:buFont typeface="Arial" pitchFamily="34" charset="0"/>
              <a:buChar char="•"/>
            </a:pPr>
            <a:r>
              <a:rPr lang="en-US" dirty="0"/>
              <a:t>Other things found at the site consisted of common everyday Norse items, including a stone oil lamp, a </a:t>
            </a:r>
            <a:r>
              <a:rPr lang="en-US" dirty="0">
                <a:hlinkClick r:id="rId25" tooltip="Sharpening stone"/>
              </a:rPr>
              <a:t>whetstone</a:t>
            </a:r>
            <a:r>
              <a:rPr lang="en-US" dirty="0"/>
              <a:t>, a bronze fastening pin, a bone knitting needle and part of a spindle. Stone weights, which were found in building G, may have been part of a </a:t>
            </a:r>
            <a:r>
              <a:rPr lang="en-US" dirty="0">
                <a:hlinkClick r:id="rId26" tooltip="Loom"/>
              </a:rPr>
              <a:t>loom</a:t>
            </a:r>
            <a:r>
              <a:rPr lang="en-US" dirty="0"/>
              <a:t>. The presence of the spindle and needle suggests that women as well as men inhabited the settlement.</a:t>
            </a:r>
          </a:p>
          <a:p>
            <a:pPr>
              <a:buFont typeface="Arial" pitchFamily="34" charset="0"/>
              <a:buChar char="•"/>
            </a:pPr>
            <a:r>
              <a:rPr lang="en-US" dirty="0"/>
              <a:t>Food remains included </a:t>
            </a:r>
            <a:r>
              <a:rPr lang="en-US" dirty="0">
                <a:hlinkClick r:id="rId27" tooltip="Juglans cinerea"/>
              </a:rPr>
              <a:t>butternuts</a:t>
            </a:r>
            <a:r>
              <a:rPr lang="en-US" dirty="0"/>
              <a:t>, which are significant because they do not grow naturally north of </a:t>
            </a:r>
            <a:r>
              <a:rPr lang="en-US" dirty="0">
                <a:hlinkClick r:id="rId28" tooltip="New Brunswick"/>
              </a:rPr>
              <a:t>New Brunswick</a:t>
            </a:r>
            <a:r>
              <a:rPr lang="en-US" dirty="0"/>
              <a:t>. Their presence probably indicates the Norse inhabitants traveled farther south to obtain them.</a:t>
            </a:r>
            <a:r>
              <a:rPr lang="en-US" baseline="30000" dirty="0">
                <a:hlinkClick r:id="rId4"/>
              </a:rPr>
              <a:t>[29]</a:t>
            </a:r>
            <a:r>
              <a:rPr lang="en-US" dirty="0"/>
              <a:t> discovery of butternuts in the Norse stratum of the bog on the site </a:t>
            </a:r>
          </a:p>
          <a:p>
            <a:pPr>
              <a:buFont typeface="Arial" pitchFamily="34" charset="0"/>
              <a:buChar char="•"/>
            </a:pPr>
            <a:r>
              <a:rPr lang="en-US" dirty="0"/>
              <a:t>There is evidence to suggest that the Norse hunted an array of animals that inhabited the area. These included caribou, wolf, fox, bear, lynx, marten, many types of birds and fish, seal, whale and walrus.</a:t>
            </a:r>
          </a:p>
        </p:txBody>
      </p:sp>
      <p:pic>
        <p:nvPicPr>
          <p:cNvPr id="69645" name="Picture 13" descr="Viking Country Newfoundland Vinland The Good Painting by Karl Davies ..."/>
          <p:cNvPicPr>
            <a:picLocks noChangeAspect="1" noChangeArrowheads="1"/>
          </p:cNvPicPr>
          <p:nvPr/>
        </p:nvPicPr>
        <p:blipFill>
          <a:blip r:embed="rId29" cstate="print"/>
          <a:srcRect/>
          <a:stretch>
            <a:fillRect/>
          </a:stretch>
        </p:blipFill>
        <p:spPr bwMode="auto">
          <a:xfrm>
            <a:off x="11201400" y="-7848600"/>
            <a:ext cx="6667500" cy="8572500"/>
          </a:xfrm>
          <a:prstGeom prst="rect">
            <a:avLst/>
          </a:prstGeom>
          <a:noFill/>
        </p:spPr>
      </p:pic>
      <p:sp>
        <p:nvSpPr>
          <p:cNvPr id="28"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pic>
        <p:nvPicPr>
          <p:cNvPr id="135176" name="Picture 8" descr="Searching For Vikings - The Archaeological Conservancy"/>
          <p:cNvPicPr>
            <a:picLocks noChangeAspect="1" noChangeArrowheads="1"/>
          </p:cNvPicPr>
          <p:nvPr/>
        </p:nvPicPr>
        <p:blipFill>
          <a:blip r:embed="rId30" cstate="print"/>
          <a:srcRect/>
          <a:stretch>
            <a:fillRect/>
          </a:stretch>
        </p:blipFill>
        <p:spPr bwMode="auto">
          <a:xfrm>
            <a:off x="2362200" y="7467600"/>
            <a:ext cx="4514850" cy="2524126"/>
          </a:xfrm>
          <a:prstGeom prst="rect">
            <a:avLst/>
          </a:prstGeom>
          <a:noFill/>
        </p:spPr>
      </p:pic>
      <p:pic>
        <p:nvPicPr>
          <p:cNvPr id="135190" name="Picture 22" descr="In the Footsteps of Vikings at L'Anse aux Meadows"/>
          <p:cNvPicPr>
            <a:picLocks noChangeAspect="1" noChangeArrowheads="1"/>
          </p:cNvPicPr>
          <p:nvPr/>
        </p:nvPicPr>
        <p:blipFill>
          <a:blip r:embed="rId31" cstate="print"/>
          <a:srcRect/>
          <a:stretch>
            <a:fillRect/>
          </a:stretch>
        </p:blipFill>
        <p:spPr bwMode="auto">
          <a:xfrm>
            <a:off x="-4038600" y="7315200"/>
            <a:ext cx="5953125" cy="4895850"/>
          </a:xfrm>
          <a:prstGeom prst="rect">
            <a:avLst/>
          </a:prstGeom>
          <a:noFill/>
        </p:spPr>
      </p:pic>
      <p:sp>
        <p:nvSpPr>
          <p:cNvPr id="44" name="Rectangle 43"/>
          <p:cNvSpPr/>
          <p:nvPr/>
        </p:nvSpPr>
        <p:spPr>
          <a:xfrm>
            <a:off x="0" y="685800"/>
            <a:ext cx="4572000" cy="3493264"/>
          </a:xfrm>
          <a:prstGeom prst="rect">
            <a:avLst/>
          </a:prstGeom>
        </p:spPr>
        <p:txBody>
          <a:bodyPr>
            <a:spAutoFit/>
          </a:bodyPr>
          <a:lstStyle/>
          <a:p>
            <a:pPr marL="176213" indent="-176213">
              <a:spcAft>
                <a:spcPts val="1000"/>
              </a:spcAft>
              <a:buFont typeface="Arial" pitchFamily="34" charset="0"/>
              <a:buChar char="•"/>
            </a:pPr>
            <a:r>
              <a:rPr lang="en-US" sz="2800" dirty="0"/>
              <a:t>Spans </a:t>
            </a:r>
            <a:r>
              <a:rPr lang="en-US" sz="2800" b="1" dirty="0">
                <a:solidFill>
                  <a:srgbClr val="FF0000"/>
                </a:solidFill>
                <a:effectLst>
                  <a:outerShdw blurRad="50800" dist="50800" dir="2400000" algn="ctr" rotWithShape="0">
                    <a:schemeClr val="tx1"/>
                  </a:outerShdw>
                </a:effectLst>
              </a:rPr>
              <a:t>30.85</a:t>
            </a:r>
            <a:r>
              <a:rPr lang="en-US" sz="2800" dirty="0"/>
              <a:t> </a:t>
            </a:r>
            <a:r>
              <a:rPr lang="en-US" sz="2800" b="1" dirty="0">
                <a:solidFill>
                  <a:srgbClr val="FF0000"/>
                </a:solidFill>
                <a:effectLst>
                  <a:outerShdw blurRad="50800" dist="50800" dir="2400000" algn="ctr" rotWithShape="0">
                    <a:schemeClr val="tx1"/>
                  </a:outerShdw>
                </a:effectLst>
              </a:rPr>
              <a:t>sq</a:t>
            </a:r>
            <a:r>
              <a:rPr lang="en-US" sz="2800" dirty="0"/>
              <a:t> mi of land and sea</a:t>
            </a:r>
          </a:p>
          <a:p>
            <a:pPr marL="176213" indent="-176213">
              <a:spcAft>
                <a:spcPts val="1000"/>
              </a:spcAft>
              <a:buFont typeface="Arial" pitchFamily="34" charset="0"/>
              <a:buChar char="•"/>
            </a:pPr>
            <a:r>
              <a:rPr lang="en-US" sz="2800" dirty="0" smtClean="0"/>
              <a:t>Site </a:t>
            </a:r>
            <a:r>
              <a:rPr lang="en-US" sz="2800" dirty="0"/>
              <a:t>contains the remains of </a:t>
            </a:r>
            <a:r>
              <a:rPr lang="en-US" sz="2800" b="1" dirty="0">
                <a:solidFill>
                  <a:srgbClr val="FF0000"/>
                </a:solidFill>
                <a:effectLst>
                  <a:outerShdw blurRad="50800" dist="50800" dir="2400000" algn="ctr" rotWithShape="0">
                    <a:schemeClr val="tx1"/>
                  </a:outerShdw>
                </a:effectLst>
              </a:rPr>
              <a:t>eight</a:t>
            </a:r>
            <a:r>
              <a:rPr lang="en-US" sz="2800" dirty="0">
                <a:effectLst>
                  <a:outerShdw blurRad="50800" dist="50800" dir="2400000" algn="ctr" rotWithShape="0">
                    <a:schemeClr val="tx1"/>
                  </a:outerShdw>
                </a:effectLst>
              </a:rPr>
              <a:t> </a:t>
            </a:r>
            <a:r>
              <a:rPr lang="en-US" sz="2800" b="1" dirty="0">
                <a:solidFill>
                  <a:srgbClr val="FF0000"/>
                </a:solidFill>
                <a:effectLst>
                  <a:outerShdw blurRad="50800" dist="50800" dir="2400000" algn="ctr" rotWithShape="0">
                    <a:schemeClr val="tx1"/>
                  </a:outerShdw>
                </a:effectLst>
              </a:rPr>
              <a:t>buildings</a:t>
            </a:r>
            <a:r>
              <a:rPr lang="en-US" sz="2800" dirty="0"/>
              <a:t> </a:t>
            </a:r>
          </a:p>
          <a:p>
            <a:pPr marL="176213" indent="-176213">
              <a:spcAft>
                <a:spcPts val="1000"/>
              </a:spcAft>
              <a:buFont typeface="Arial" pitchFamily="34" charset="0"/>
              <a:buChar char="•"/>
            </a:pPr>
            <a:r>
              <a:rPr lang="en-US" sz="2800" dirty="0"/>
              <a:t>Buildings constructed with </a:t>
            </a:r>
            <a:r>
              <a:rPr lang="en-US" sz="2800" b="1" dirty="0">
                <a:solidFill>
                  <a:srgbClr val="FF0000"/>
                </a:solidFill>
                <a:effectLst>
                  <a:outerShdw blurRad="50800" dist="50800" dir="2400000" algn="ctr" rotWithShape="0">
                    <a:schemeClr val="tx1"/>
                  </a:outerShdw>
                </a:effectLst>
              </a:rPr>
              <a:t>sod</a:t>
            </a:r>
            <a:r>
              <a:rPr lang="en-US" sz="2800" dirty="0"/>
              <a:t> </a:t>
            </a:r>
            <a:r>
              <a:rPr lang="en-US" sz="2800" b="1" dirty="0">
                <a:solidFill>
                  <a:srgbClr val="FF0000"/>
                </a:solidFill>
                <a:effectLst>
                  <a:outerShdw blurRad="50800" dist="50800" dir="2400000" algn="ctr" rotWithShape="0">
                    <a:schemeClr val="tx1"/>
                  </a:outerShdw>
                </a:effectLst>
              </a:rPr>
              <a:t>over</a:t>
            </a:r>
            <a:r>
              <a:rPr lang="en-US" sz="2800" dirty="0"/>
              <a:t> a </a:t>
            </a:r>
            <a:r>
              <a:rPr lang="en-US" sz="2800" b="1" dirty="0">
                <a:solidFill>
                  <a:srgbClr val="FF0000"/>
                </a:solidFill>
                <a:effectLst>
                  <a:outerShdw blurRad="50800" dist="50800" dir="2400000" algn="ctr" rotWithShape="0">
                    <a:schemeClr val="tx1"/>
                  </a:outerShdw>
                </a:effectLst>
              </a:rPr>
              <a:t>wood</a:t>
            </a:r>
            <a:r>
              <a:rPr lang="en-US" sz="2800" dirty="0"/>
              <a:t> </a:t>
            </a:r>
            <a:r>
              <a:rPr lang="en-US" sz="2800" b="1" dirty="0">
                <a:solidFill>
                  <a:srgbClr val="FF0000"/>
                </a:solidFill>
                <a:effectLst>
                  <a:outerShdw blurRad="50800" dist="50800" dir="2400000" algn="ctr" rotWithShape="0">
                    <a:schemeClr val="tx1"/>
                  </a:outerShdw>
                </a:effectLst>
              </a:rPr>
              <a:t>frame</a:t>
            </a:r>
          </a:p>
          <a:p>
            <a:pPr marL="176213" indent="-176213">
              <a:spcAft>
                <a:spcPts val="1000"/>
              </a:spcAft>
              <a:buFont typeface="Arial" pitchFamily="34" charset="0"/>
              <a:buChar char="•"/>
            </a:pPr>
            <a:r>
              <a:rPr lang="en-US" sz="2800" dirty="0"/>
              <a:t>To date, in excess of </a:t>
            </a:r>
            <a:r>
              <a:rPr lang="en-US" sz="2800" b="1" dirty="0">
                <a:solidFill>
                  <a:srgbClr val="FF0000"/>
                </a:solidFill>
                <a:effectLst>
                  <a:outerShdw blurRad="50800" dist="50800" dir="2400000" algn="ctr" rotWithShape="0">
                    <a:schemeClr val="tx1"/>
                  </a:outerShdw>
                </a:effectLst>
              </a:rPr>
              <a:t>800</a:t>
            </a:r>
          </a:p>
        </p:txBody>
      </p:sp>
      <p:grpSp>
        <p:nvGrpSpPr>
          <p:cNvPr id="47" name="Group 46"/>
          <p:cNvGrpSpPr>
            <a:grpSpLocks noChangeAspect="1"/>
          </p:cNvGrpSpPr>
          <p:nvPr/>
        </p:nvGrpSpPr>
        <p:grpSpPr>
          <a:xfrm>
            <a:off x="4572000" y="609600"/>
            <a:ext cx="4572000" cy="3444059"/>
            <a:chOff x="0" y="-1143000"/>
            <a:chExt cx="9617076" cy="7244484"/>
          </a:xfrm>
        </p:grpSpPr>
        <p:pic>
          <p:nvPicPr>
            <p:cNvPr id="135199" name="Picture 31"/>
            <p:cNvPicPr>
              <a:picLocks noChangeAspect="1" noChangeArrowheads="1"/>
            </p:cNvPicPr>
            <p:nvPr/>
          </p:nvPicPr>
          <p:blipFill>
            <a:blip r:embed="rId32" cstate="print"/>
            <a:srcRect/>
            <a:stretch>
              <a:fillRect/>
            </a:stretch>
          </p:blipFill>
          <p:spPr bwMode="auto">
            <a:xfrm>
              <a:off x="0" y="-1143000"/>
              <a:ext cx="9617076" cy="4968875"/>
            </a:xfrm>
            <a:prstGeom prst="rect">
              <a:avLst/>
            </a:prstGeom>
            <a:noFill/>
            <a:ln w="9525">
              <a:noFill/>
              <a:miter lim="800000"/>
              <a:headEnd/>
              <a:tailEnd/>
            </a:ln>
            <a:effectLst/>
          </p:spPr>
        </p:pic>
        <p:pic>
          <p:nvPicPr>
            <p:cNvPr id="135200" name="Picture 32"/>
            <p:cNvPicPr>
              <a:picLocks noChangeAspect="1" noChangeArrowheads="1"/>
            </p:cNvPicPr>
            <p:nvPr/>
          </p:nvPicPr>
          <p:blipFill>
            <a:blip r:embed="rId33" cstate="print"/>
            <a:srcRect/>
            <a:stretch>
              <a:fillRect/>
            </a:stretch>
          </p:blipFill>
          <p:spPr bwMode="auto">
            <a:xfrm>
              <a:off x="0" y="3799609"/>
              <a:ext cx="9602788" cy="2301875"/>
            </a:xfrm>
            <a:prstGeom prst="rect">
              <a:avLst/>
            </a:prstGeom>
            <a:noFill/>
            <a:ln w="9525">
              <a:noFill/>
              <a:miter lim="800000"/>
              <a:headEnd/>
              <a:tailEnd/>
            </a:ln>
            <a:effectLst/>
          </p:spPr>
        </p:pic>
      </p:grpSp>
      <p:sp>
        <p:nvSpPr>
          <p:cNvPr id="48" name="Rectangle 47"/>
          <p:cNvSpPr/>
          <p:nvPr/>
        </p:nvSpPr>
        <p:spPr>
          <a:xfrm>
            <a:off x="0" y="4038600"/>
            <a:ext cx="9144000" cy="2631490"/>
          </a:xfrm>
          <a:prstGeom prst="rect">
            <a:avLst/>
          </a:prstGeom>
        </p:spPr>
        <p:txBody>
          <a:bodyPr wrap="square">
            <a:spAutoFit/>
          </a:bodyPr>
          <a:lstStyle/>
          <a:p>
            <a:pPr marL="176213" indent="-176213">
              <a:spcAft>
                <a:spcPts val="1000"/>
              </a:spcAft>
            </a:pPr>
            <a:r>
              <a:rPr lang="en-US" sz="2800" dirty="0"/>
              <a:t>	</a:t>
            </a:r>
            <a:r>
              <a:rPr lang="en-US" sz="2800" b="1" dirty="0">
                <a:solidFill>
                  <a:srgbClr val="FF0000"/>
                </a:solidFill>
                <a:effectLst>
                  <a:outerShdw blurRad="50800" dist="50800" dir="2400000" algn="ctr" rotWithShape="0">
                    <a:schemeClr val="tx1"/>
                  </a:outerShdw>
                </a:effectLst>
              </a:rPr>
              <a:t>Norse</a:t>
            </a:r>
            <a:r>
              <a:rPr lang="en-US" sz="2800" dirty="0"/>
              <a:t> </a:t>
            </a:r>
            <a:r>
              <a:rPr lang="en-US" sz="2800" b="1" dirty="0">
                <a:solidFill>
                  <a:srgbClr val="FF0000"/>
                </a:solidFill>
                <a:effectLst>
                  <a:outerShdw blurRad="50800" dist="50800" dir="2400000" algn="ctr" rotWithShape="0">
                    <a:schemeClr val="tx1"/>
                  </a:outerShdw>
                </a:effectLst>
              </a:rPr>
              <a:t>objects</a:t>
            </a:r>
            <a:r>
              <a:rPr lang="en-US" sz="2800" dirty="0"/>
              <a:t> have been unearthed at the site </a:t>
            </a:r>
          </a:p>
          <a:p>
            <a:pPr marL="176213" indent="-176213">
              <a:spcAft>
                <a:spcPts val="1000"/>
              </a:spcAft>
              <a:buFont typeface="Arial" pitchFamily="34" charset="0"/>
              <a:buChar char="•"/>
            </a:pPr>
            <a:r>
              <a:rPr lang="en-US" sz="2800" dirty="0"/>
              <a:t>Evidence of </a:t>
            </a:r>
            <a:r>
              <a:rPr lang="en-US" sz="2800" b="1" dirty="0">
                <a:solidFill>
                  <a:srgbClr val="FF0000"/>
                </a:solidFill>
                <a:effectLst>
                  <a:outerShdw blurRad="50800" dist="50800" dir="2400000" algn="ctr" rotWithShape="0">
                    <a:schemeClr val="tx1"/>
                  </a:outerShdw>
                </a:effectLst>
              </a:rPr>
              <a:t>iron</a:t>
            </a:r>
            <a:r>
              <a:rPr lang="en-US" sz="2800" dirty="0"/>
              <a:t> </a:t>
            </a:r>
            <a:r>
              <a:rPr lang="en-US" sz="2800" b="1" dirty="0">
                <a:solidFill>
                  <a:srgbClr val="FF0000"/>
                </a:solidFill>
                <a:effectLst>
                  <a:outerShdw blurRad="50800" dist="50800" dir="2400000" algn="ctr" rotWithShape="0">
                    <a:schemeClr val="tx1"/>
                  </a:outerShdw>
                </a:effectLst>
              </a:rPr>
              <a:t>production</a:t>
            </a:r>
            <a:r>
              <a:rPr lang="en-US" sz="2800" dirty="0"/>
              <a:t> and </a:t>
            </a:r>
            <a:r>
              <a:rPr lang="en-US" sz="2800" b="1" dirty="0">
                <a:solidFill>
                  <a:srgbClr val="FF0000"/>
                </a:solidFill>
                <a:effectLst>
                  <a:outerShdw blurRad="50800" dist="50800" dir="2400000" algn="ctr" rotWithShape="0">
                    <a:schemeClr val="tx1"/>
                  </a:outerShdw>
                </a:effectLst>
              </a:rPr>
              <a:t>bronze</a:t>
            </a:r>
            <a:r>
              <a:rPr lang="en-US" sz="2800" dirty="0"/>
              <a:t>, bone and stone artifacts have been identified</a:t>
            </a:r>
          </a:p>
          <a:p>
            <a:pPr marL="176213" indent="-176213">
              <a:spcAft>
                <a:spcPts val="1000"/>
              </a:spcAft>
              <a:buFont typeface="Arial" pitchFamily="34" charset="0"/>
              <a:buChar char="•"/>
            </a:pPr>
            <a:r>
              <a:rPr lang="en-US" sz="2800" dirty="0"/>
              <a:t>Designated a </a:t>
            </a:r>
            <a:r>
              <a:rPr lang="en-US" sz="2800" b="1" dirty="0">
                <a:solidFill>
                  <a:srgbClr val="FF0000"/>
                </a:solidFill>
                <a:effectLst>
                  <a:outerShdw blurRad="50800" dist="50800" dir="2400000" algn="ctr" rotWithShape="0">
                    <a:schemeClr val="tx1"/>
                  </a:outerShdw>
                </a:effectLst>
              </a:rPr>
              <a:t>National Historic Site of Canada</a:t>
            </a:r>
            <a:r>
              <a:rPr lang="en-US" sz="2800" dirty="0"/>
              <a:t> in </a:t>
            </a:r>
            <a:r>
              <a:rPr lang="en-US" sz="2800" b="1" dirty="0">
                <a:solidFill>
                  <a:srgbClr val="FF0000"/>
                </a:solidFill>
                <a:effectLst>
                  <a:outerShdw blurRad="50800" dist="50800" dir="2400000" algn="ctr" rotWithShape="0">
                    <a:schemeClr val="tx1"/>
                  </a:outerShdw>
                </a:effectLst>
              </a:rPr>
              <a:t>1968</a:t>
            </a:r>
            <a:r>
              <a:rPr lang="en-US" sz="2800" dirty="0"/>
              <a:t> and </a:t>
            </a:r>
          </a:p>
          <a:p>
            <a:pPr marL="176213" indent="-176213">
              <a:spcAft>
                <a:spcPts val="1000"/>
              </a:spcAft>
              <a:buFont typeface="Arial" pitchFamily="34" charset="0"/>
              <a:buChar char="•"/>
            </a:pPr>
            <a:r>
              <a:rPr lang="en-US" sz="2800" dirty="0"/>
              <a:t>A </a:t>
            </a:r>
            <a:r>
              <a:rPr lang="en-US" sz="2800" b="1" dirty="0">
                <a:solidFill>
                  <a:srgbClr val="FF0000"/>
                </a:solidFill>
                <a:effectLst>
                  <a:outerShdw blurRad="50800" dist="50800" dir="2400000" algn="ctr" rotWithShape="0">
                    <a:schemeClr val="tx1"/>
                  </a:outerShdw>
                </a:effectLst>
              </a:rPr>
              <a:t>World Heritage Site</a:t>
            </a:r>
            <a:r>
              <a:rPr lang="en-US" sz="2800" dirty="0"/>
              <a:t> by UNESCO in </a:t>
            </a:r>
            <a:r>
              <a:rPr lang="en-US" sz="2800" b="1" dirty="0">
                <a:solidFill>
                  <a:srgbClr val="FF0000"/>
                </a:solidFill>
                <a:effectLst>
                  <a:outerShdw blurRad="50800" dist="50800" dir="2400000" algn="ctr" rotWithShape="0">
                    <a:schemeClr val="tx1"/>
                  </a:outerShdw>
                </a:effectLst>
              </a:rPr>
              <a:t>1978</a:t>
            </a:r>
          </a:p>
        </p:txBody>
      </p:sp>
      <p:pic>
        <p:nvPicPr>
          <p:cNvPr id="3" name="Picture 30">
            <a:extLst>
              <a:ext uri="{FF2B5EF4-FFF2-40B4-BE49-F238E27FC236}">
                <a16:creationId xmlns="" xmlns:a16="http://schemas.microsoft.com/office/drawing/2014/main" id="{243C83E0-E3FA-A34D-9B70-47E11A098B67}"/>
              </a:ext>
            </a:extLst>
          </p:cNvPr>
          <p:cNvPicPr>
            <a:picLocks noChangeAspect="1" noChangeArrowheads="1"/>
          </p:cNvPicPr>
          <p:nvPr/>
        </p:nvPicPr>
        <p:blipFill>
          <a:blip r:embed="rId34" cstate="print"/>
          <a:srcRect/>
          <a:stretch>
            <a:fillRect/>
          </a:stretch>
        </p:blipFill>
        <p:spPr bwMode="auto">
          <a:xfrm>
            <a:off x="5105400" y="569301"/>
            <a:ext cx="3162965" cy="3470020"/>
          </a:xfrm>
          <a:prstGeom prst="rect">
            <a:avLst/>
          </a:prstGeom>
          <a:noFill/>
          <a:ln w="9525">
            <a:noFill/>
            <a:miter lim="800000"/>
            <a:headEnd/>
            <a:tailEnd/>
          </a:ln>
          <a:effectLst/>
        </p:spPr>
      </p:pic>
      <p:pic>
        <p:nvPicPr>
          <p:cNvPr id="28674" name="Picture 2" descr="Hurstwic: Building a Viking-age Turf House - YouTube"/>
          <p:cNvPicPr>
            <a:picLocks noChangeAspect="1" noChangeArrowheads="1"/>
          </p:cNvPicPr>
          <p:nvPr/>
        </p:nvPicPr>
        <p:blipFill>
          <a:blip r:embed="rId35" cstate="print"/>
          <a:srcRect l="15000" r="30000"/>
          <a:stretch>
            <a:fillRect/>
          </a:stretch>
        </p:blipFill>
        <p:spPr bwMode="auto">
          <a:xfrm>
            <a:off x="5105400" y="609600"/>
            <a:ext cx="3352800" cy="3429000"/>
          </a:xfrm>
          <a:prstGeom prst="rect">
            <a:avLst/>
          </a:prstGeom>
          <a:noFill/>
        </p:spPr>
      </p:pic>
      <p:pic>
        <p:nvPicPr>
          <p:cNvPr id="28676" name="Picture 4" descr="The Vikings"/>
          <p:cNvPicPr>
            <a:picLocks noChangeAspect="1" noChangeArrowheads="1"/>
          </p:cNvPicPr>
          <p:nvPr/>
        </p:nvPicPr>
        <p:blipFill>
          <a:blip r:embed="rId36" cstate="print"/>
          <a:srcRect/>
          <a:stretch>
            <a:fillRect/>
          </a:stretch>
        </p:blipFill>
        <p:spPr bwMode="auto">
          <a:xfrm>
            <a:off x="4546600" y="609600"/>
            <a:ext cx="4597400" cy="3448051"/>
          </a:xfrm>
          <a:prstGeom prst="rect">
            <a:avLst/>
          </a:prstGeom>
          <a:noFill/>
        </p:spPr>
      </p:pic>
      <p:pic>
        <p:nvPicPr>
          <p:cNvPr id="28678" name="Picture 6" descr="Elfshot: L'Anse aux Meadows Adze"/>
          <p:cNvPicPr>
            <a:picLocks noChangeAspect="1" noChangeArrowheads="1"/>
          </p:cNvPicPr>
          <p:nvPr/>
        </p:nvPicPr>
        <p:blipFill>
          <a:blip r:embed="rId37" cstate="print"/>
          <a:srcRect/>
          <a:stretch>
            <a:fillRect/>
          </a:stretch>
        </p:blipFill>
        <p:spPr bwMode="auto">
          <a:xfrm>
            <a:off x="5105400" y="609600"/>
            <a:ext cx="3465556" cy="3429000"/>
          </a:xfrm>
          <a:prstGeom prst="rect">
            <a:avLst/>
          </a:prstGeom>
          <a:noFill/>
        </p:spPr>
      </p:pic>
      <p:pic>
        <p:nvPicPr>
          <p:cNvPr id="28680" name="Picture 8" descr="Bone needle found with yarn, L'Anse aux Meadows. Found where? Grave or ..."/>
          <p:cNvPicPr>
            <a:picLocks noChangeAspect="1" noChangeArrowheads="1"/>
          </p:cNvPicPr>
          <p:nvPr/>
        </p:nvPicPr>
        <p:blipFill>
          <a:blip r:embed="rId38" cstate="print"/>
          <a:srcRect/>
          <a:stretch>
            <a:fillRect/>
          </a:stretch>
        </p:blipFill>
        <p:spPr bwMode="auto">
          <a:xfrm>
            <a:off x="5638800" y="609600"/>
            <a:ext cx="2460308"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p:cTn id="10" dur="500" fill="hold"/>
                                        <p:tgtEl>
                                          <p:spTgt spid="47"/>
                                        </p:tgtEl>
                                        <p:attrNameLst>
                                          <p:attrName>ppt_w</p:attrName>
                                        </p:attrNameLst>
                                      </p:cBhvr>
                                      <p:tavLst>
                                        <p:tav tm="0">
                                          <p:val>
                                            <p:fltVal val="0"/>
                                          </p:val>
                                        </p:tav>
                                        <p:tav tm="100000">
                                          <p:val>
                                            <p:strVal val="#ppt_w"/>
                                          </p:val>
                                        </p:tav>
                                      </p:tavLst>
                                    </p:anim>
                                    <p:anim calcmode="lin" valueType="num">
                                      <p:cBhvr>
                                        <p:cTn id="11" dur="500" fill="hold"/>
                                        <p:tgtEl>
                                          <p:spTgt spid="47"/>
                                        </p:tgtEl>
                                        <p:attrNameLst>
                                          <p:attrName>ppt_h</p:attrName>
                                        </p:attrNameLst>
                                      </p:cBhvr>
                                      <p:tavLst>
                                        <p:tav tm="0">
                                          <p:val>
                                            <p:fltVal val="0"/>
                                          </p:val>
                                        </p:tav>
                                        <p:tav tm="100000">
                                          <p:val>
                                            <p:strVal val="#ppt_h"/>
                                          </p:val>
                                        </p:tav>
                                      </p:tavLst>
                                    </p:anim>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47"/>
                                        </p:tgtEl>
                                      </p:cBhvr>
                                    </p:animEffect>
                                    <p:set>
                                      <p:cBhvr>
                                        <p:cTn id="17" dur="1" fill="hold">
                                          <p:stCondLst>
                                            <p:cond delay="999"/>
                                          </p:stCondLst>
                                        </p:cTn>
                                        <p:tgtEl>
                                          <p:spTgt spid="4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4">
                                            <p:txEl>
                                              <p:pRg st="1" end="1"/>
                                            </p:txEl>
                                          </p:spTgt>
                                        </p:tgtEl>
                                        <p:attrNameLst>
                                          <p:attrName>style.visibility</p:attrName>
                                        </p:attrNameLst>
                                      </p:cBhvr>
                                      <p:to>
                                        <p:strVal val="visible"/>
                                      </p:to>
                                    </p:set>
                                    <p:animEffect transition="in" filter="fade">
                                      <p:cBhvr>
                                        <p:cTn id="20" dur="500"/>
                                        <p:tgtEl>
                                          <p:spTgt spid="44">
                                            <p:txEl>
                                              <p:pRg st="1" end="1"/>
                                            </p:txEl>
                                          </p:spTgt>
                                        </p:tgtEl>
                                      </p:cBhvr>
                                    </p:animEffect>
                                  </p:childTnLst>
                                </p:cTn>
                              </p:par>
                              <p:par>
                                <p:cTn id="21" presetID="53"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4">
                                            <p:txEl>
                                              <p:pRg st="2" end="2"/>
                                            </p:txEl>
                                          </p:spTgt>
                                        </p:tgtEl>
                                        <p:attrNameLst>
                                          <p:attrName>style.visibility</p:attrName>
                                        </p:attrNameLst>
                                      </p:cBhvr>
                                      <p:to>
                                        <p:strVal val="visible"/>
                                      </p:to>
                                    </p:set>
                                    <p:animEffect transition="in" filter="fade">
                                      <p:cBhvr>
                                        <p:cTn id="33" dur="500"/>
                                        <p:tgtEl>
                                          <p:spTgt spid="44">
                                            <p:txEl>
                                              <p:pRg st="2" end="2"/>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28674"/>
                                        </p:tgtEl>
                                        <p:attrNameLst>
                                          <p:attrName>style.visibility</p:attrName>
                                        </p:attrNameLst>
                                      </p:cBhvr>
                                      <p:to>
                                        <p:strVal val="visible"/>
                                      </p:to>
                                    </p:set>
                                    <p:anim calcmode="lin" valueType="num">
                                      <p:cBhvr>
                                        <p:cTn id="36" dur="500" fill="hold"/>
                                        <p:tgtEl>
                                          <p:spTgt spid="28674"/>
                                        </p:tgtEl>
                                        <p:attrNameLst>
                                          <p:attrName>ppt_w</p:attrName>
                                        </p:attrNameLst>
                                      </p:cBhvr>
                                      <p:tavLst>
                                        <p:tav tm="0">
                                          <p:val>
                                            <p:fltVal val="0"/>
                                          </p:val>
                                        </p:tav>
                                        <p:tav tm="100000">
                                          <p:val>
                                            <p:strVal val="#ppt_w"/>
                                          </p:val>
                                        </p:tav>
                                      </p:tavLst>
                                    </p:anim>
                                    <p:anim calcmode="lin" valueType="num">
                                      <p:cBhvr>
                                        <p:cTn id="37" dur="500" fill="hold"/>
                                        <p:tgtEl>
                                          <p:spTgt spid="28674"/>
                                        </p:tgtEl>
                                        <p:attrNameLst>
                                          <p:attrName>ppt_h</p:attrName>
                                        </p:attrNameLst>
                                      </p:cBhvr>
                                      <p:tavLst>
                                        <p:tav tm="0">
                                          <p:val>
                                            <p:fltVal val="0"/>
                                          </p:val>
                                        </p:tav>
                                        <p:tav tm="100000">
                                          <p:val>
                                            <p:strVal val="#ppt_h"/>
                                          </p:val>
                                        </p:tav>
                                      </p:tavLst>
                                    </p:anim>
                                    <p:animEffect transition="in" filter="fade">
                                      <p:cBhvr>
                                        <p:cTn id="38" dur="500"/>
                                        <p:tgtEl>
                                          <p:spTgt spid="286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28674"/>
                                        </p:tgtEl>
                                      </p:cBhvr>
                                    </p:animEffect>
                                    <p:set>
                                      <p:cBhvr>
                                        <p:cTn id="43" dur="1" fill="hold">
                                          <p:stCondLst>
                                            <p:cond delay="999"/>
                                          </p:stCondLst>
                                        </p:cTn>
                                        <p:tgtEl>
                                          <p:spTgt spid="2867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44">
                                            <p:txEl>
                                              <p:pRg st="3" end="3"/>
                                            </p:txEl>
                                          </p:spTgt>
                                        </p:tgtEl>
                                        <p:attrNameLst>
                                          <p:attrName>style.visibility</p:attrName>
                                        </p:attrNameLst>
                                      </p:cBhvr>
                                      <p:to>
                                        <p:strVal val="visible"/>
                                      </p:to>
                                    </p:set>
                                    <p:animEffect transition="in" filter="fade">
                                      <p:cBhvr>
                                        <p:cTn id="46" dur="500"/>
                                        <p:tgtEl>
                                          <p:spTgt spid="44">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xEl>
                                              <p:pRg st="0" end="0"/>
                                            </p:txEl>
                                          </p:spTgt>
                                        </p:tgtEl>
                                        <p:attrNameLst>
                                          <p:attrName>style.visibility</p:attrName>
                                        </p:attrNameLst>
                                      </p:cBhvr>
                                      <p:to>
                                        <p:strVal val="visible"/>
                                      </p:to>
                                    </p:set>
                                    <p:animEffect transition="in" filter="fade">
                                      <p:cBhvr>
                                        <p:cTn id="49" dur="500"/>
                                        <p:tgtEl>
                                          <p:spTgt spid="48">
                                            <p:txEl>
                                              <p:pRg st="0" end="0"/>
                                            </p:txEl>
                                          </p:spTgt>
                                        </p:tgtEl>
                                      </p:cBhvr>
                                    </p:animEffect>
                                  </p:childTnLst>
                                </p:cTn>
                              </p:par>
                              <p:par>
                                <p:cTn id="50" presetID="53" presetClass="entr" presetSubtype="0" fill="hold" nodeType="withEffect">
                                  <p:stCondLst>
                                    <p:cond delay="0"/>
                                  </p:stCondLst>
                                  <p:childTnLst>
                                    <p:set>
                                      <p:cBhvr>
                                        <p:cTn id="51" dur="1" fill="hold">
                                          <p:stCondLst>
                                            <p:cond delay="0"/>
                                          </p:stCondLst>
                                        </p:cTn>
                                        <p:tgtEl>
                                          <p:spTgt spid="28676"/>
                                        </p:tgtEl>
                                        <p:attrNameLst>
                                          <p:attrName>style.visibility</p:attrName>
                                        </p:attrNameLst>
                                      </p:cBhvr>
                                      <p:to>
                                        <p:strVal val="visible"/>
                                      </p:to>
                                    </p:set>
                                    <p:anim calcmode="lin" valueType="num">
                                      <p:cBhvr>
                                        <p:cTn id="52" dur="500" fill="hold"/>
                                        <p:tgtEl>
                                          <p:spTgt spid="28676"/>
                                        </p:tgtEl>
                                        <p:attrNameLst>
                                          <p:attrName>ppt_w</p:attrName>
                                        </p:attrNameLst>
                                      </p:cBhvr>
                                      <p:tavLst>
                                        <p:tav tm="0">
                                          <p:val>
                                            <p:fltVal val="0"/>
                                          </p:val>
                                        </p:tav>
                                        <p:tav tm="100000">
                                          <p:val>
                                            <p:strVal val="#ppt_w"/>
                                          </p:val>
                                        </p:tav>
                                      </p:tavLst>
                                    </p:anim>
                                    <p:anim calcmode="lin" valueType="num">
                                      <p:cBhvr>
                                        <p:cTn id="53" dur="500" fill="hold"/>
                                        <p:tgtEl>
                                          <p:spTgt spid="28676"/>
                                        </p:tgtEl>
                                        <p:attrNameLst>
                                          <p:attrName>ppt_h</p:attrName>
                                        </p:attrNameLst>
                                      </p:cBhvr>
                                      <p:tavLst>
                                        <p:tav tm="0">
                                          <p:val>
                                            <p:fltVal val="0"/>
                                          </p:val>
                                        </p:tav>
                                        <p:tav tm="100000">
                                          <p:val>
                                            <p:strVal val="#ppt_h"/>
                                          </p:val>
                                        </p:tav>
                                      </p:tavLst>
                                    </p:anim>
                                    <p:animEffect transition="in" filter="fade">
                                      <p:cBhvr>
                                        <p:cTn id="54" dur="500"/>
                                        <p:tgtEl>
                                          <p:spTgt spid="28676"/>
                                        </p:tgtEl>
                                      </p:cBhvr>
                                    </p:animEffect>
                                  </p:childTnLst>
                                </p:cTn>
                              </p:par>
                            </p:childTnLst>
                          </p:cTn>
                        </p:par>
                        <p:par>
                          <p:cTn id="55" fill="hold">
                            <p:stCondLst>
                              <p:cond delay="1000"/>
                            </p:stCondLst>
                            <p:childTnLst>
                              <p:par>
                                <p:cTn id="56" presetID="53" presetClass="entr" presetSubtype="0" fill="hold" nodeType="afterEffect">
                                  <p:stCondLst>
                                    <p:cond delay="3000"/>
                                  </p:stCondLst>
                                  <p:childTnLst>
                                    <p:set>
                                      <p:cBhvr>
                                        <p:cTn id="57" dur="1" fill="hold">
                                          <p:stCondLst>
                                            <p:cond delay="0"/>
                                          </p:stCondLst>
                                        </p:cTn>
                                        <p:tgtEl>
                                          <p:spTgt spid="28678"/>
                                        </p:tgtEl>
                                        <p:attrNameLst>
                                          <p:attrName>style.visibility</p:attrName>
                                        </p:attrNameLst>
                                      </p:cBhvr>
                                      <p:to>
                                        <p:strVal val="visible"/>
                                      </p:to>
                                    </p:set>
                                    <p:anim calcmode="lin" valueType="num">
                                      <p:cBhvr>
                                        <p:cTn id="58" dur="500" fill="hold"/>
                                        <p:tgtEl>
                                          <p:spTgt spid="28678"/>
                                        </p:tgtEl>
                                        <p:attrNameLst>
                                          <p:attrName>ppt_w</p:attrName>
                                        </p:attrNameLst>
                                      </p:cBhvr>
                                      <p:tavLst>
                                        <p:tav tm="0">
                                          <p:val>
                                            <p:fltVal val="0"/>
                                          </p:val>
                                        </p:tav>
                                        <p:tav tm="100000">
                                          <p:val>
                                            <p:strVal val="#ppt_w"/>
                                          </p:val>
                                        </p:tav>
                                      </p:tavLst>
                                    </p:anim>
                                    <p:anim calcmode="lin" valueType="num">
                                      <p:cBhvr>
                                        <p:cTn id="59" dur="500" fill="hold"/>
                                        <p:tgtEl>
                                          <p:spTgt spid="28678"/>
                                        </p:tgtEl>
                                        <p:attrNameLst>
                                          <p:attrName>ppt_h</p:attrName>
                                        </p:attrNameLst>
                                      </p:cBhvr>
                                      <p:tavLst>
                                        <p:tav tm="0">
                                          <p:val>
                                            <p:fltVal val="0"/>
                                          </p:val>
                                        </p:tav>
                                        <p:tav tm="100000">
                                          <p:val>
                                            <p:strVal val="#ppt_h"/>
                                          </p:val>
                                        </p:tav>
                                      </p:tavLst>
                                    </p:anim>
                                    <p:animEffect transition="in" filter="fade">
                                      <p:cBhvr>
                                        <p:cTn id="60" dur="500"/>
                                        <p:tgtEl>
                                          <p:spTgt spid="2867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28676"/>
                                        </p:tgtEl>
                                      </p:cBhvr>
                                    </p:animEffect>
                                    <p:set>
                                      <p:cBhvr>
                                        <p:cTn id="65" dur="1" fill="hold">
                                          <p:stCondLst>
                                            <p:cond delay="999"/>
                                          </p:stCondLst>
                                        </p:cTn>
                                        <p:tgtEl>
                                          <p:spTgt spid="2867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28678"/>
                                        </p:tgtEl>
                                      </p:cBhvr>
                                    </p:animEffect>
                                    <p:set>
                                      <p:cBhvr>
                                        <p:cTn id="68" dur="1" fill="hold">
                                          <p:stCondLst>
                                            <p:cond delay="999"/>
                                          </p:stCondLst>
                                        </p:cTn>
                                        <p:tgtEl>
                                          <p:spTgt spid="28678"/>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48">
                                            <p:txEl>
                                              <p:pRg st="1" end="1"/>
                                            </p:txEl>
                                          </p:spTgt>
                                        </p:tgtEl>
                                        <p:attrNameLst>
                                          <p:attrName>style.visibility</p:attrName>
                                        </p:attrNameLst>
                                      </p:cBhvr>
                                      <p:to>
                                        <p:strVal val="visible"/>
                                      </p:to>
                                    </p:set>
                                    <p:animEffect transition="in" filter="fade">
                                      <p:cBhvr>
                                        <p:cTn id="71" dur="500"/>
                                        <p:tgtEl>
                                          <p:spTgt spid="48">
                                            <p:txEl>
                                              <p:pRg st="1" end="1"/>
                                            </p:txEl>
                                          </p:spTgt>
                                        </p:tgtEl>
                                      </p:cBhvr>
                                    </p:animEffect>
                                  </p:childTnLst>
                                </p:cTn>
                              </p:par>
                              <p:par>
                                <p:cTn id="72" presetID="53" presetClass="entr" presetSubtype="0" fill="hold" nodeType="withEffect">
                                  <p:stCondLst>
                                    <p:cond delay="0"/>
                                  </p:stCondLst>
                                  <p:childTnLst>
                                    <p:set>
                                      <p:cBhvr>
                                        <p:cTn id="73" dur="1" fill="hold">
                                          <p:stCondLst>
                                            <p:cond delay="0"/>
                                          </p:stCondLst>
                                        </p:cTn>
                                        <p:tgtEl>
                                          <p:spTgt spid="28680"/>
                                        </p:tgtEl>
                                        <p:attrNameLst>
                                          <p:attrName>style.visibility</p:attrName>
                                        </p:attrNameLst>
                                      </p:cBhvr>
                                      <p:to>
                                        <p:strVal val="visible"/>
                                      </p:to>
                                    </p:set>
                                    <p:anim calcmode="lin" valueType="num">
                                      <p:cBhvr>
                                        <p:cTn id="74" dur="500" fill="hold"/>
                                        <p:tgtEl>
                                          <p:spTgt spid="28680"/>
                                        </p:tgtEl>
                                        <p:attrNameLst>
                                          <p:attrName>ppt_w</p:attrName>
                                        </p:attrNameLst>
                                      </p:cBhvr>
                                      <p:tavLst>
                                        <p:tav tm="0">
                                          <p:val>
                                            <p:fltVal val="0"/>
                                          </p:val>
                                        </p:tav>
                                        <p:tav tm="100000">
                                          <p:val>
                                            <p:strVal val="#ppt_w"/>
                                          </p:val>
                                        </p:tav>
                                      </p:tavLst>
                                    </p:anim>
                                    <p:anim calcmode="lin" valueType="num">
                                      <p:cBhvr>
                                        <p:cTn id="75" dur="500" fill="hold"/>
                                        <p:tgtEl>
                                          <p:spTgt spid="28680"/>
                                        </p:tgtEl>
                                        <p:attrNameLst>
                                          <p:attrName>ppt_h</p:attrName>
                                        </p:attrNameLst>
                                      </p:cBhvr>
                                      <p:tavLst>
                                        <p:tav tm="0">
                                          <p:val>
                                            <p:fltVal val="0"/>
                                          </p:val>
                                        </p:tav>
                                        <p:tav tm="100000">
                                          <p:val>
                                            <p:strVal val="#ppt_h"/>
                                          </p:val>
                                        </p:tav>
                                      </p:tavLst>
                                    </p:anim>
                                    <p:animEffect transition="in" filter="fade">
                                      <p:cBhvr>
                                        <p:cTn id="76" dur="500"/>
                                        <p:tgtEl>
                                          <p:spTgt spid="2868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8">
                                            <p:txEl>
                                              <p:pRg st="2" end="2"/>
                                            </p:txEl>
                                          </p:spTgt>
                                        </p:tgtEl>
                                        <p:attrNameLst>
                                          <p:attrName>style.visibility</p:attrName>
                                        </p:attrNameLst>
                                      </p:cBhvr>
                                      <p:to>
                                        <p:strVal val="visible"/>
                                      </p:to>
                                    </p:set>
                                    <p:animEffect transition="in" filter="fade">
                                      <p:cBhvr>
                                        <p:cTn id="81" dur="500"/>
                                        <p:tgtEl>
                                          <p:spTgt spid="48">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8">
                                            <p:txEl>
                                              <p:pRg st="3" end="3"/>
                                            </p:txEl>
                                          </p:spTgt>
                                        </p:tgtEl>
                                        <p:attrNameLst>
                                          <p:attrName>style.visibility</p:attrName>
                                        </p:attrNameLst>
                                      </p:cBhvr>
                                      <p:to>
                                        <p:strVal val="visible"/>
                                      </p:to>
                                    </p:set>
                                    <p:animEffect transition="in" filter="fade">
                                      <p:cBhvr>
                                        <p:cTn id="86" dur="500"/>
                                        <p:tgtEl>
                                          <p:spTgt spid="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5" name="Picture 11"/>
          <p:cNvPicPr>
            <a:picLocks noChangeAspect="1" noChangeArrowheads="1"/>
          </p:cNvPicPr>
          <p:nvPr/>
        </p:nvPicPr>
        <p:blipFill>
          <a:blip r:embed="rId2" cstate="print"/>
          <a:srcRect/>
          <a:stretch>
            <a:fillRect/>
          </a:stretch>
        </p:blipFill>
        <p:spPr bwMode="auto">
          <a:xfrm>
            <a:off x="933450" y="838200"/>
            <a:ext cx="7277100" cy="5410200"/>
          </a:xfrm>
          <a:prstGeom prst="rect">
            <a:avLst/>
          </a:prstGeom>
          <a:noFill/>
          <a:ln w="9525">
            <a:noFill/>
            <a:miter lim="800000"/>
            <a:headEnd/>
            <a:tailEnd/>
          </a:ln>
          <a:effectLst/>
        </p:spPr>
      </p:pic>
      <p:pic>
        <p:nvPicPr>
          <p:cNvPr id="13" name="Picture 32" descr="L'Anse Aux Meadows Map | Aerial photo of L'Anse aux Meadows, NF ..."/>
          <p:cNvPicPr>
            <a:picLocks noChangeAspect="1" noChangeArrowheads="1"/>
          </p:cNvPicPr>
          <p:nvPr/>
        </p:nvPicPr>
        <p:blipFill>
          <a:blip r:embed="rId3" cstate="print"/>
          <a:srcRect/>
          <a:stretch>
            <a:fillRect/>
          </a:stretch>
        </p:blipFill>
        <p:spPr bwMode="auto">
          <a:xfrm>
            <a:off x="609600" y="609600"/>
            <a:ext cx="7806420" cy="5105400"/>
          </a:xfrm>
          <a:prstGeom prst="rect">
            <a:avLst/>
          </a:prstGeom>
          <a:noFill/>
        </p:spPr>
      </p:pic>
      <p:sp>
        <p:nvSpPr>
          <p:cNvPr id="17"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144395"/>
                                        </p:tgtEl>
                                      </p:cBhvr>
                                    </p:animEffect>
                                    <p:set>
                                      <p:cBhvr>
                                        <p:cTn id="11" dur="1" fill="hold">
                                          <p:stCondLst>
                                            <p:cond delay="1999"/>
                                          </p:stCondLst>
                                        </p:cTn>
                                        <p:tgtEl>
                                          <p:spTgt spid="144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l="8571" r="8571"/>
          <a:stretch>
            <a:fillRect/>
          </a:stretch>
        </p:blipFill>
        <p:spPr bwMode="auto">
          <a:xfrm>
            <a:off x="-2" y="0"/>
            <a:ext cx="9144000" cy="6897413"/>
          </a:xfrm>
          <a:prstGeom prst="rect">
            <a:avLst/>
          </a:prstGeom>
          <a:noFill/>
          <a:ln w="9525">
            <a:noFill/>
            <a:miter lim="800000"/>
            <a:headEnd/>
            <a:tailEnd/>
          </a:ln>
        </p:spPr>
      </p:pic>
      <p:sp>
        <p:nvSpPr>
          <p:cNvPr id="15"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pic>
        <p:nvPicPr>
          <p:cNvPr id="21" name="Picture 11" descr="Viking Village at L'anse aux Meadows, Newfoundland - YouTube"/>
          <p:cNvPicPr>
            <a:picLocks noChangeAspect="1" noChangeArrowheads="1"/>
          </p:cNvPicPr>
          <p:nvPr/>
        </p:nvPicPr>
        <p:blipFill>
          <a:blip r:embed="rId3" cstate="print"/>
          <a:srcRect t="15556"/>
          <a:stretch>
            <a:fillRect/>
          </a:stretch>
        </p:blipFill>
        <p:spPr bwMode="auto">
          <a:xfrm>
            <a:off x="0" y="609600"/>
            <a:ext cx="9144000" cy="4343401"/>
          </a:xfrm>
          <a:prstGeom prst="rect">
            <a:avLst/>
          </a:prstGeom>
          <a:noFill/>
        </p:spPr>
      </p:pic>
      <p:pic>
        <p:nvPicPr>
          <p:cNvPr id="23" name="Picture 2" descr="L'Anse aux Meadows National Historic Site"/>
          <p:cNvPicPr>
            <a:picLocks noChangeAspect="1" noChangeArrowheads="1"/>
          </p:cNvPicPr>
          <p:nvPr/>
        </p:nvPicPr>
        <p:blipFill>
          <a:blip r:embed="rId4" cstate="print"/>
          <a:srcRect/>
          <a:stretch>
            <a:fillRect/>
          </a:stretch>
        </p:blipFill>
        <p:spPr bwMode="auto">
          <a:xfrm>
            <a:off x="0" y="685800"/>
            <a:ext cx="9144000" cy="6038129"/>
          </a:xfrm>
          <a:prstGeom prst="rect">
            <a:avLst/>
          </a:prstGeom>
          <a:noFill/>
        </p:spPr>
      </p:pic>
      <p:grpSp>
        <p:nvGrpSpPr>
          <p:cNvPr id="28" name="Group 27"/>
          <p:cNvGrpSpPr/>
          <p:nvPr/>
        </p:nvGrpSpPr>
        <p:grpSpPr>
          <a:xfrm>
            <a:off x="0" y="685800"/>
            <a:ext cx="9144000" cy="4714875"/>
            <a:chOff x="384175" y="-7000875"/>
            <a:chExt cx="9144000" cy="4714875"/>
          </a:xfrm>
        </p:grpSpPr>
        <p:pic>
          <p:nvPicPr>
            <p:cNvPr id="29" name="Picture 2" descr="undefined"/>
            <p:cNvPicPr>
              <a:picLocks noChangeAspect="1" noChangeArrowheads="1"/>
            </p:cNvPicPr>
            <p:nvPr/>
          </p:nvPicPr>
          <p:blipFill>
            <a:blip r:embed="rId5" cstate="print"/>
            <a:srcRect t="31250"/>
            <a:stretch>
              <a:fillRect/>
            </a:stretch>
          </p:blipFill>
          <p:spPr bwMode="auto">
            <a:xfrm>
              <a:off x="384175" y="-7000875"/>
              <a:ext cx="9144000" cy="4714875"/>
            </a:xfrm>
            <a:prstGeom prst="rect">
              <a:avLst/>
            </a:prstGeom>
            <a:noFill/>
          </p:spPr>
        </p:pic>
        <p:sp>
          <p:nvSpPr>
            <p:cNvPr id="30" name="Rectangle 29"/>
            <p:cNvSpPr/>
            <p:nvPr/>
          </p:nvSpPr>
          <p:spPr>
            <a:xfrm>
              <a:off x="4879975" y="-2733675"/>
              <a:ext cx="4577985" cy="369332"/>
            </a:xfrm>
            <a:prstGeom prst="rect">
              <a:avLst/>
            </a:prstGeom>
          </p:spPr>
          <p:txBody>
            <a:bodyPr wrap="none">
              <a:spAutoFit/>
            </a:bodyPr>
            <a:lstStyle/>
            <a:p>
              <a:r>
                <a:rPr lang="en-US" dirty="0">
                  <a:solidFill>
                    <a:schemeClr val="accent3">
                      <a:lumMod val="75000"/>
                    </a:schemeClr>
                  </a:solidFill>
                </a:rPr>
                <a:t>Dylan Kereluk from White Rock, Canada - Flickr</a:t>
              </a:r>
            </a:p>
          </p:txBody>
        </p:sp>
      </p:grpSp>
      <p:grpSp>
        <p:nvGrpSpPr>
          <p:cNvPr id="17" name="Group 10"/>
          <p:cNvGrpSpPr/>
          <p:nvPr/>
        </p:nvGrpSpPr>
        <p:grpSpPr>
          <a:xfrm>
            <a:off x="0" y="685800"/>
            <a:ext cx="9144000" cy="5169932"/>
            <a:chOff x="3736975" y="330200"/>
            <a:chExt cx="9144000" cy="5169932"/>
          </a:xfrm>
        </p:grpSpPr>
        <p:pic>
          <p:nvPicPr>
            <p:cNvPr id="18" name="Picture 4" descr="undefined"/>
            <p:cNvPicPr>
              <a:picLocks noChangeAspect="1" noChangeArrowheads="1"/>
            </p:cNvPicPr>
            <p:nvPr/>
          </p:nvPicPr>
          <p:blipFill>
            <a:blip r:embed="rId6" cstate="print">
              <a:lum contrast="20000"/>
            </a:blip>
            <a:srcRect/>
            <a:stretch>
              <a:fillRect/>
            </a:stretch>
          </p:blipFill>
          <p:spPr bwMode="auto">
            <a:xfrm>
              <a:off x="3736975" y="330200"/>
              <a:ext cx="9144000" cy="5148263"/>
            </a:xfrm>
            <a:prstGeom prst="rect">
              <a:avLst/>
            </a:prstGeom>
            <a:noFill/>
          </p:spPr>
        </p:pic>
        <p:sp>
          <p:nvSpPr>
            <p:cNvPr id="19" name="Rectangle 18"/>
            <p:cNvSpPr/>
            <p:nvPr/>
          </p:nvSpPr>
          <p:spPr>
            <a:xfrm>
              <a:off x="10213975" y="5130800"/>
              <a:ext cx="2644057" cy="369332"/>
            </a:xfrm>
            <a:prstGeom prst="rect">
              <a:avLst/>
            </a:prstGeom>
          </p:spPr>
          <p:txBody>
            <a:bodyPr wrap="none">
              <a:spAutoFit/>
            </a:bodyPr>
            <a:lstStyle/>
            <a:p>
              <a:r>
                <a:rPr lang="en-US" dirty="0">
                  <a:solidFill>
                    <a:schemeClr val="bg1">
                      <a:lumMod val="75000"/>
                    </a:schemeClr>
                  </a:solidFill>
                </a:rPr>
                <a:t>Torbenbrinker - Own work</a:t>
              </a:r>
            </a:p>
          </p:txBody>
        </p:sp>
      </p:grpSp>
      <p:pic>
        <p:nvPicPr>
          <p:cNvPr id="24" name="Picture 4" descr="https://external-content.duckduckgo.com/iu/?u=https%3A%2F%2Ftse2.mm.bing.net%2Fth%3Fid%3DOIP.xjpMK-9_5mpdljByYLw7jgHaE7%26pid%3DApi&amp;f=1&amp;ipt=4866092bc071149ed242eadb2340494c4353c1403340c91c4ac0d5bff77c6301&amp;ipo=images"/>
          <p:cNvPicPr>
            <a:picLocks noChangeAspect="1" noChangeArrowheads="1"/>
          </p:cNvPicPr>
          <p:nvPr/>
        </p:nvPicPr>
        <p:blipFill>
          <a:blip r:embed="rId7" cstate="print"/>
          <a:srcRect/>
          <a:stretch>
            <a:fillRect/>
          </a:stretch>
        </p:blipFill>
        <p:spPr bwMode="auto">
          <a:xfrm>
            <a:off x="0" y="685800"/>
            <a:ext cx="9144000" cy="60767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5410"/>
                                        </p:tgtEl>
                                      </p:cBhvr>
                                    </p:animEffect>
                                    <p:set>
                                      <p:cBhvr>
                                        <p:cTn id="7" dur="1" fill="hold">
                                          <p:stCondLst>
                                            <p:cond delay="499"/>
                                          </p:stCondLst>
                                        </p:cTn>
                                        <p:tgtEl>
                                          <p:spTgt spid="145410"/>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22" presetClass="entr" presetSubtype="8"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p:cNvPicPr>
            <a:picLocks noChangeAspect="1" noChangeArrowheads="1"/>
          </p:cNvPicPr>
          <p:nvPr/>
        </p:nvPicPr>
        <p:blipFill>
          <a:blip r:embed="rId2" cstate="print"/>
          <a:srcRect/>
          <a:stretch>
            <a:fillRect/>
          </a:stretch>
        </p:blipFill>
        <p:spPr bwMode="auto">
          <a:xfrm>
            <a:off x="1724254" y="609600"/>
            <a:ext cx="5695493" cy="6248400"/>
          </a:xfrm>
          <a:prstGeom prst="rect">
            <a:avLst/>
          </a:prstGeom>
          <a:noFill/>
          <a:ln w="9525">
            <a:noFill/>
            <a:miter lim="800000"/>
            <a:headEnd/>
            <a:tailEnd/>
          </a:ln>
          <a:effectLst/>
        </p:spPr>
      </p:pic>
      <p:sp>
        <p:nvSpPr>
          <p:cNvPr id="8" name="Rectangle 7"/>
          <p:cNvSpPr/>
          <p:nvPr/>
        </p:nvSpPr>
        <p:spPr>
          <a:xfrm>
            <a:off x="-6248400" y="6858000"/>
            <a:ext cx="9144000" cy="8956298"/>
          </a:xfrm>
          <a:prstGeom prst="rect">
            <a:avLst/>
          </a:prstGeom>
        </p:spPr>
        <p:txBody>
          <a:bodyPr>
            <a:spAutoFit/>
          </a:bodyPr>
          <a:lstStyle/>
          <a:p>
            <a:pPr marL="176213" indent="-176213" fontAlgn="base"/>
            <a:r>
              <a:rPr lang="en-US" b="1" dirty="0"/>
              <a:t>The Buildings</a:t>
            </a:r>
            <a:endParaRPr lang="en-US" dirty="0"/>
          </a:p>
          <a:p>
            <a:pPr marL="176213" indent="-176213" fontAlgn="base">
              <a:buFont typeface="Arial" pitchFamily="34" charset="0"/>
              <a:buChar char="•"/>
            </a:pPr>
            <a:r>
              <a:rPr lang="en-US" dirty="0"/>
              <a:t>There were eight buildings on the L’Anse aux Meadows site, </a:t>
            </a:r>
          </a:p>
          <a:p>
            <a:pPr marL="176213" indent="-176213" fontAlgn="base">
              <a:buFont typeface="Arial" pitchFamily="34" charset="0"/>
              <a:buChar char="•"/>
            </a:pPr>
            <a:r>
              <a:rPr lang="en-US" dirty="0"/>
              <a:t>marked by remnants of low turf walls. </a:t>
            </a:r>
          </a:p>
          <a:p>
            <a:pPr marL="176213" indent="-176213" fontAlgn="base">
              <a:buFont typeface="Arial" pitchFamily="34" charset="0"/>
              <a:buChar char="•"/>
            </a:pPr>
            <a:r>
              <a:rPr lang="en-US" dirty="0"/>
              <a:t>These buildings were organized into four complexes, </a:t>
            </a:r>
          </a:p>
          <a:p>
            <a:pPr marL="176213" indent="-176213" fontAlgn="base">
              <a:buFont typeface="Arial" pitchFamily="34" charset="0"/>
              <a:buChar char="•"/>
            </a:pPr>
            <a:r>
              <a:rPr lang="en-US" dirty="0"/>
              <a:t>two of which consisted of a large hall flanked by a small hut (D-E complex and F-G complex) . </a:t>
            </a:r>
          </a:p>
          <a:p>
            <a:pPr marL="176213" indent="-176213" fontAlgn="base">
              <a:buFont typeface="Arial" pitchFamily="34" charset="0"/>
              <a:buChar char="•"/>
            </a:pPr>
            <a:r>
              <a:rPr lang="en-US" dirty="0"/>
              <a:t>A third consisted of a large hall, a hut, and a small house (ABC complex). </a:t>
            </a:r>
          </a:p>
          <a:p>
            <a:pPr marL="176213" indent="-176213" fontAlgn="base">
              <a:buFont typeface="Arial" pitchFamily="34" charset="0"/>
              <a:buChar char="•"/>
            </a:pPr>
            <a:r>
              <a:rPr lang="en-US" dirty="0"/>
              <a:t>The halls were constructed in a distinctly Icelandic style of the late 10th and early 11th centuries.</a:t>
            </a:r>
          </a:p>
          <a:p>
            <a:pPr marL="176213" indent="-176213" fontAlgn="base">
              <a:buFont typeface="Arial" pitchFamily="34" charset="0"/>
              <a:buChar char="•"/>
            </a:pPr>
            <a:r>
              <a:rPr lang="en-US" dirty="0"/>
              <a:t>Two of the smaller huts were sunken featured buildings – i.e. they were constructed with a sunken area, or pit. This type of building ceased to be constructed in Scandinavia in the latter part of the 11th century.</a:t>
            </a:r>
          </a:p>
          <a:p>
            <a:pPr marL="176213" indent="-176213" fontAlgn="base">
              <a:buFont typeface="Arial" pitchFamily="34" charset="0"/>
              <a:buChar char="•"/>
            </a:pPr>
            <a:r>
              <a:rPr lang="en-US" dirty="0"/>
              <a:t>A third hut (building C) was a round dwelling typical of quarters for low-status people, such as slaves, in Scandinavia.</a:t>
            </a:r>
          </a:p>
          <a:p>
            <a:pPr marL="176213" indent="-176213" fontAlgn="base">
              <a:buFont typeface="Arial" pitchFamily="34" charset="0"/>
              <a:buChar char="•"/>
            </a:pPr>
            <a:r>
              <a:rPr lang="en-US" dirty="0"/>
              <a:t>The building complexes were about 100 m from the shore, set on a narrow terrace encircling a bog. A small stream still cuts through the terrace. </a:t>
            </a:r>
          </a:p>
          <a:p>
            <a:pPr marL="176213" indent="-176213" fontAlgn="base">
              <a:buFont typeface="Arial" pitchFamily="34" charset="0"/>
              <a:buChar char="•"/>
            </a:pPr>
            <a:r>
              <a:rPr lang="en-US" dirty="0"/>
              <a:t>The fourth complex, an iron-smelting hut, was built into the bank of the stream, closer to the shore. This open-ended hut had a small stone-and-clay furnace where iron was smelted from small deposits of ore found in bogs. Nearby was a pit for making charcoal to be used as fuel in the furnace.</a:t>
            </a:r>
          </a:p>
          <a:p>
            <a:pPr marL="176213" indent="-176213" fontAlgn="base">
              <a:buFont typeface="Arial" pitchFamily="34" charset="0"/>
              <a:buChar char="•"/>
            </a:pPr>
            <a:r>
              <a:rPr lang="en-US" b="1" dirty="0"/>
              <a:t>The Finds</a:t>
            </a:r>
            <a:endParaRPr lang="en-US" dirty="0"/>
          </a:p>
          <a:p>
            <a:pPr marL="176213" indent="-176213" fontAlgn="base">
              <a:buFont typeface="Arial" pitchFamily="34" charset="0"/>
              <a:buChar char="•"/>
            </a:pPr>
            <a:r>
              <a:rPr lang="en-US" dirty="0"/>
              <a:t>The site produced quantities of wood, including hundreds of wood chips and about 50 discarded wood objects including a floor plank from a boat.</a:t>
            </a:r>
          </a:p>
          <a:p>
            <a:pPr marL="176213" indent="-176213" fontAlgn="base">
              <a:buFont typeface="Arial" pitchFamily="34" charset="0"/>
              <a:buChar char="•"/>
            </a:pPr>
            <a:r>
              <a:rPr lang="en-US" dirty="0"/>
              <a:t>There was also smelting slag and smithing slag and discarded iron nails from boat repair.</a:t>
            </a:r>
          </a:p>
          <a:p>
            <a:pPr marL="176213" indent="-176213" fontAlgn="base">
              <a:buFont typeface="Arial" pitchFamily="34" charset="0"/>
              <a:buChar char="•"/>
            </a:pPr>
            <a:r>
              <a:rPr lang="en-US" dirty="0"/>
              <a:t>Personal items included eleven worn-out fire strikers of red jasper, stones used with an iron “fire steel” to create a spark, which were found within and nearby the hall buildings. There were also a spindle and a whetstone.</a:t>
            </a:r>
          </a:p>
          <a:p>
            <a:pPr marL="176213" indent="-176213" fontAlgn="base">
              <a:buFont typeface="Arial" pitchFamily="34" charset="0"/>
              <a:buChar char="•"/>
            </a:pPr>
            <a:r>
              <a:rPr lang="en-US" dirty="0"/>
              <a:t>Dating evidence came from a ringed pin of a type in use during the 10th and early 11th centuries</a:t>
            </a:r>
          </a:p>
          <a:p>
            <a:pPr marL="176213" indent="-176213" fontAlgn="base">
              <a:buFont typeface="Arial" pitchFamily="34" charset="0"/>
              <a:buChar char="•"/>
            </a:pPr>
            <a:r>
              <a:rPr lang="en-US" dirty="0"/>
              <a:t>The artifacts, the nature of the buildings and over 50 radiocarbon dates give a date of c.1000 AD for the Norse part of the site. The cultural deposits, the size of the midden heaps and lack of rebuilding all indicate a short period of occupation, probably only ten years or so.</a:t>
            </a:r>
          </a:p>
          <a:p>
            <a:pPr marL="176213" indent="-176213" fontAlgn="base">
              <a:buFont typeface="Arial" pitchFamily="34" charset="0"/>
              <a:buChar char="•"/>
            </a:pPr>
            <a:endParaRPr lang="en-US" dirty="0"/>
          </a:p>
        </p:txBody>
      </p:sp>
      <p:pic>
        <p:nvPicPr>
          <p:cNvPr id="153607" name="Picture 7"/>
          <p:cNvPicPr>
            <a:picLocks noChangeAspect="1" noChangeArrowheads="1"/>
          </p:cNvPicPr>
          <p:nvPr/>
        </p:nvPicPr>
        <p:blipFill>
          <a:blip r:embed="rId3" cstate="print"/>
          <a:srcRect l="8571" r="14286"/>
          <a:stretch>
            <a:fillRect/>
          </a:stretch>
        </p:blipFill>
        <p:spPr bwMode="auto">
          <a:xfrm>
            <a:off x="609600" y="7315200"/>
            <a:ext cx="8534400" cy="6914444"/>
          </a:xfrm>
          <a:prstGeom prst="rect">
            <a:avLst/>
          </a:prstGeom>
          <a:noFill/>
          <a:ln w="9525">
            <a:noFill/>
            <a:miter lim="800000"/>
            <a:headEnd/>
            <a:tailEnd/>
          </a:ln>
        </p:spPr>
      </p:pic>
      <p:sp>
        <p:nvSpPr>
          <p:cNvPr id="13" name="Rectangle 12"/>
          <p:cNvSpPr/>
          <p:nvPr/>
        </p:nvSpPr>
        <p:spPr>
          <a:xfrm>
            <a:off x="5791200" y="609600"/>
            <a:ext cx="3352800" cy="6078587"/>
          </a:xfrm>
          <a:prstGeom prst="rect">
            <a:avLst/>
          </a:prstGeom>
        </p:spPr>
        <p:txBody>
          <a:bodyPr wrap="square">
            <a:spAutoFit/>
          </a:bodyPr>
          <a:lstStyle/>
          <a:p>
            <a:pPr marL="176213" indent="-176213" fontAlgn="base">
              <a:spcAft>
                <a:spcPts val="1000"/>
              </a:spcAft>
              <a:buFont typeface="Arial" pitchFamily="34" charset="0"/>
              <a:buChar char="•"/>
            </a:pPr>
            <a:r>
              <a:rPr lang="en-US" sz="2800" dirty="0"/>
              <a:t>Eight buildings on site, </a:t>
            </a:r>
          </a:p>
          <a:p>
            <a:pPr marL="176213" indent="-176213" fontAlgn="base">
              <a:spcAft>
                <a:spcPts val="1000"/>
              </a:spcAft>
              <a:buFont typeface="Arial" pitchFamily="34" charset="0"/>
              <a:buChar char="•"/>
            </a:pPr>
            <a:r>
              <a:rPr lang="en-US" sz="2800" dirty="0"/>
              <a:t>Buildings organized into four complexes, </a:t>
            </a:r>
          </a:p>
          <a:p>
            <a:pPr marL="176213" indent="-176213" fontAlgn="base">
              <a:spcAft>
                <a:spcPts val="1000"/>
              </a:spcAft>
              <a:buFont typeface="Arial" pitchFamily="34" charset="0"/>
              <a:buChar char="•"/>
            </a:pPr>
            <a:r>
              <a:rPr lang="en-US" sz="2800" dirty="0"/>
              <a:t>The halls were constructed in a distinctly Icelandic style of late 10th and early 11</a:t>
            </a:r>
            <a:r>
              <a:rPr lang="en-US" sz="2800" baseline="30000" dirty="0"/>
              <a:t>th</a:t>
            </a:r>
            <a:r>
              <a:rPr lang="en-US" sz="2800" dirty="0"/>
              <a:t> centuries</a:t>
            </a:r>
          </a:p>
          <a:p>
            <a:pPr marL="176213" indent="-176213" fontAlgn="base">
              <a:spcAft>
                <a:spcPts val="1000"/>
              </a:spcAft>
              <a:buFont typeface="Arial" pitchFamily="34" charset="0"/>
              <a:buChar char="•"/>
            </a:pPr>
            <a:r>
              <a:rPr lang="en-US" sz="2800" dirty="0"/>
              <a:t>Building were set about 300ft from the shore</a:t>
            </a:r>
          </a:p>
        </p:txBody>
      </p:sp>
      <p:sp>
        <p:nvSpPr>
          <p:cNvPr id="14" name="Rectangle 13"/>
          <p:cNvSpPr/>
          <p:nvPr/>
        </p:nvSpPr>
        <p:spPr>
          <a:xfrm>
            <a:off x="10169525" y="368985"/>
            <a:ext cx="2286000" cy="646331"/>
          </a:xfrm>
          <a:prstGeom prst="rect">
            <a:avLst/>
          </a:prstGeom>
        </p:spPr>
        <p:txBody>
          <a:bodyPr>
            <a:spAutoFit/>
          </a:bodyPr>
          <a:lstStyle/>
          <a:p>
            <a:pPr marL="176213" lvl="0" indent="-176213" fontAlgn="base">
              <a:buFont typeface="Arial" pitchFamily="34" charset="0"/>
              <a:buChar char="•"/>
            </a:pPr>
            <a:r>
              <a:rPr lang="en-US" dirty="0">
                <a:solidFill>
                  <a:prstClr val="black"/>
                </a:solidFill>
              </a:rPr>
              <a:t>marked by remnants of low turf walls. </a:t>
            </a:r>
          </a:p>
        </p:txBody>
      </p:sp>
      <p:sp>
        <p:nvSpPr>
          <p:cNvPr id="15" name="Rectangle 14"/>
          <p:cNvSpPr/>
          <p:nvPr/>
        </p:nvSpPr>
        <p:spPr>
          <a:xfrm>
            <a:off x="10515600" y="1066800"/>
            <a:ext cx="2286000" cy="12557284"/>
          </a:xfrm>
          <a:prstGeom prst="rect">
            <a:avLst/>
          </a:prstGeom>
        </p:spPr>
        <p:txBody>
          <a:bodyPr>
            <a:spAutoFit/>
          </a:bodyPr>
          <a:lstStyle/>
          <a:p>
            <a:pPr marL="176213" indent="-176213" fontAlgn="base">
              <a:buFont typeface="Arial" pitchFamily="34" charset="0"/>
              <a:buChar char="•"/>
            </a:pPr>
            <a:r>
              <a:rPr lang="en-US" dirty="0"/>
              <a:t>two of which consisted of a large hall flanked by a small hut (D-E complex and F-G complex) </a:t>
            </a:r>
          </a:p>
          <a:p>
            <a:pPr marL="176213" indent="-176213" fontAlgn="base">
              <a:buFont typeface="Arial" pitchFamily="34" charset="0"/>
              <a:buChar char="•"/>
            </a:pPr>
            <a:r>
              <a:rPr lang="en-US" dirty="0"/>
              <a:t>A third consisted of a large hall, a hut, and a small house (ABC complex). </a:t>
            </a:r>
          </a:p>
          <a:p>
            <a:pPr marL="176213" lvl="0" indent="-176213" fontAlgn="base">
              <a:buFont typeface="Arial" pitchFamily="34" charset="0"/>
              <a:buChar char="•"/>
            </a:pPr>
            <a:r>
              <a:rPr lang="en-US" dirty="0">
                <a:solidFill>
                  <a:prstClr val="black"/>
                </a:solidFill>
              </a:rPr>
              <a:t>two of which consisted of a large hall flanked by a small hut (D-E complex and F-G complex) . </a:t>
            </a:r>
          </a:p>
          <a:p>
            <a:pPr marL="176213" lvl="0" indent="-176213" fontAlgn="base">
              <a:buFont typeface="Arial" pitchFamily="34" charset="0"/>
              <a:buChar char="•"/>
            </a:pPr>
            <a:r>
              <a:rPr lang="en-US" dirty="0">
                <a:solidFill>
                  <a:prstClr val="black"/>
                </a:solidFill>
              </a:rPr>
              <a:t>A third consisted of a large hall, a hut, and a small house (ABC complex). </a:t>
            </a:r>
          </a:p>
          <a:p>
            <a:pPr marL="176213" lvl="0" indent="-176213" fontAlgn="base">
              <a:buFont typeface="Arial" pitchFamily="34" charset="0"/>
              <a:buChar char="•"/>
            </a:pPr>
            <a:r>
              <a:rPr lang="en-US" dirty="0">
                <a:solidFill>
                  <a:prstClr val="black"/>
                </a:solidFill>
              </a:rPr>
              <a:t>The halls were constructed in a distinctly Icelandic style of the late 10th and early 11th centuries.</a:t>
            </a:r>
          </a:p>
          <a:p>
            <a:pPr marL="176213" lvl="0" indent="-176213" fontAlgn="base">
              <a:buFont typeface="Arial" pitchFamily="34" charset="0"/>
              <a:buChar char="•"/>
            </a:pPr>
            <a:r>
              <a:rPr lang="en-US" dirty="0">
                <a:solidFill>
                  <a:prstClr val="black"/>
                </a:solidFill>
              </a:rPr>
              <a:t>Two of the smaller huts were sunken featured buildings – i.e. they were constructed with a sunken area, or pit. This type of building ceased to be constructed in Scandinavia in the latter part of the 11th century.</a:t>
            </a:r>
          </a:p>
          <a:p>
            <a:pPr marL="176213" lvl="0" indent="-176213" fontAlgn="base">
              <a:buFont typeface="Arial" pitchFamily="34" charset="0"/>
              <a:buChar char="•"/>
            </a:pPr>
            <a:r>
              <a:rPr lang="en-US" dirty="0">
                <a:solidFill>
                  <a:prstClr val="black"/>
                </a:solidFill>
              </a:rPr>
              <a:t>A third hut (building C) was a round dwelling typical of quarters for low-status people, such as slaves, in Scandinavia</a:t>
            </a:r>
            <a:endParaRPr lang="en-US" dirty="0"/>
          </a:p>
        </p:txBody>
      </p:sp>
      <p:sp>
        <p:nvSpPr>
          <p:cNvPr id="16" name="Rectangle 15"/>
          <p:cNvSpPr/>
          <p:nvPr/>
        </p:nvSpPr>
        <p:spPr>
          <a:xfrm>
            <a:off x="10439400" y="-3581400"/>
            <a:ext cx="4572000" cy="2585323"/>
          </a:xfrm>
          <a:prstGeom prst="rect">
            <a:avLst/>
          </a:prstGeom>
        </p:spPr>
        <p:txBody>
          <a:bodyPr>
            <a:spAutoFit/>
          </a:bodyPr>
          <a:lstStyle/>
          <a:p>
            <a:pPr marL="176213" indent="-176213" fontAlgn="base">
              <a:buFont typeface="Arial" pitchFamily="34" charset="0"/>
              <a:buChar char="•"/>
            </a:pPr>
            <a:r>
              <a:rPr lang="en-US" dirty="0"/>
              <a:t>Two of the smaller huts were sunken featured buildings – i.e. they were constructed with a sunken area, or pit. This type of building ceased to be constructed in Scandinavia in the latter part of the 11th century.</a:t>
            </a:r>
          </a:p>
          <a:p>
            <a:pPr marL="176213" indent="-176213" fontAlgn="base">
              <a:buFont typeface="Arial" pitchFamily="34" charset="0"/>
              <a:buChar char="•"/>
            </a:pPr>
            <a:r>
              <a:rPr lang="en-US" dirty="0"/>
              <a:t>A third hut (building C) was a round dwelling typical of quarters for low-status people, such as slaves, in Scandinavia.</a:t>
            </a:r>
          </a:p>
        </p:txBody>
      </p:sp>
      <p:sp>
        <p:nvSpPr>
          <p:cNvPr id="17" name="Rectangle 16"/>
          <p:cNvSpPr/>
          <p:nvPr/>
        </p:nvSpPr>
        <p:spPr>
          <a:xfrm>
            <a:off x="4953000" y="-3505200"/>
            <a:ext cx="4572000" cy="2031325"/>
          </a:xfrm>
          <a:prstGeom prst="rect">
            <a:avLst/>
          </a:prstGeom>
        </p:spPr>
        <p:txBody>
          <a:bodyPr>
            <a:spAutoFit/>
          </a:bodyPr>
          <a:lstStyle/>
          <a:p>
            <a:pPr marL="176213" indent="-176213" fontAlgn="base">
              <a:buFont typeface="Arial" pitchFamily="34" charset="0"/>
              <a:buChar char="•"/>
            </a:pPr>
            <a:r>
              <a:rPr lang="en-US" dirty="0"/>
              <a:t>The fourth complex, an iron-smelting hut, was built into the bank of the stream, closer to the shore. This open-ended hut had a small stone-and-clay furnace where iron was smelted from small deposits of ore found in bogs. Nearby was a pit for making charcoal to be used as fuel in the furnace.</a:t>
            </a:r>
          </a:p>
        </p:txBody>
      </p:sp>
      <p:sp>
        <p:nvSpPr>
          <p:cNvPr id="18" name="Rectangle 17"/>
          <p:cNvSpPr/>
          <p:nvPr/>
        </p:nvSpPr>
        <p:spPr>
          <a:xfrm>
            <a:off x="5486400" y="7924800"/>
            <a:ext cx="4572000" cy="3416320"/>
          </a:xfrm>
          <a:prstGeom prst="rect">
            <a:avLst/>
          </a:prstGeom>
        </p:spPr>
        <p:txBody>
          <a:bodyPr>
            <a:spAutoFit/>
          </a:bodyPr>
          <a:lstStyle/>
          <a:p>
            <a:pPr marL="176213" indent="-176213" fontAlgn="base">
              <a:buFont typeface="Arial" pitchFamily="34" charset="0"/>
              <a:buChar char="•"/>
            </a:pPr>
            <a:r>
              <a:rPr lang="en-US" dirty="0"/>
              <a:t>set on a narrow terrace encircling a bog. A small stream still cuts through the terrace. </a:t>
            </a:r>
          </a:p>
          <a:p>
            <a:pPr marL="176213" indent="-176213" fontAlgn="base">
              <a:buFont typeface="Arial" pitchFamily="34" charset="0"/>
              <a:buChar char="•"/>
            </a:pPr>
            <a:r>
              <a:rPr lang="en-US" dirty="0"/>
              <a:t>The site produced quantities of wood, wood chips and about 50 discarded wood objects</a:t>
            </a:r>
          </a:p>
          <a:p>
            <a:pPr marL="176213" indent="-176213" fontAlgn="base">
              <a:buFont typeface="Arial" pitchFamily="34" charset="0"/>
              <a:buChar char="•"/>
            </a:pPr>
            <a:r>
              <a:rPr lang="en-US" dirty="0"/>
              <a:t>There was also smelting slag and smithing slag and discarded iron nails from boat repair.</a:t>
            </a:r>
          </a:p>
          <a:p>
            <a:pPr marL="176213" indent="-176213" fontAlgn="base">
              <a:buFont typeface="Arial" pitchFamily="34" charset="0"/>
              <a:buChar char="•"/>
            </a:pPr>
            <a:r>
              <a:rPr lang="en-US" dirty="0"/>
              <a:t>Personal items found included fire strikers of red jasper, stones used with an iron “fire steel” to create a spark, spindle and a whetstone.</a:t>
            </a:r>
          </a:p>
          <a:p>
            <a:pPr marL="176213" indent="-176213" fontAlgn="base">
              <a:buFont typeface="Arial" pitchFamily="34" charset="0"/>
              <a:buChar char="•"/>
            </a:pPr>
            <a:endParaRPr lang="en-US" dirty="0"/>
          </a:p>
        </p:txBody>
      </p:sp>
      <p:sp>
        <p:nvSpPr>
          <p:cNvPr id="5"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19" name="Oval 18"/>
          <p:cNvSpPr/>
          <p:nvPr/>
        </p:nvSpPr>
        <p:spPr>
          <a:xfrm>
            <a:off x="2362200" y="1219200"/>
            <a:ext cx="1295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2743200" y="2286000"/>
            <a:ext cx="1295400" cy="1295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2438400" y="3962400"/>
            <a:ext cx="12954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762000" y="4186516"/>
            <a:ext cx="838200" cy="6902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02" name="Picture 2" descr="Why Did Vikings Burn And Bury Their Longhouses? - Ancient Pages"/>
          <p:cNvPicPr>
            <a:picLocks noChangeAspect="1" noChangeArrowheads="1"/>
          </p:cNvPicPr>
          <p:nvPr/>
        </p:nvPicPr>
        <p:blipFill>
          <a:blip r:embed="rId4" cstate="print"/>
          <a:srcRect/>
          <a:stretch>
            <a:fillRect/>
          </a:stretch>
        </p:blipFill>
        <p:spPr bwMode="auto">
          <a:xfrm>
            <a:off x="0" y="685800"/>
            <a:ext cx="9144000" cy="5130800"/>
          </a:xfrm>
          <a:prstGeom prst="rect">
            <a:avLst/>
          </a:prstGeom>
          <a:noFill/>
        </p:spPr>
      </p:pic>
      <p:pic>
        <p:nvPicPr>
          <p:cNvPr id="23" name="Picture 30"/>
          <p:cNvPicPr>
            <a:picLocks noChangeAspect="1" noChangeArrowheads="1"/>
          </p:cNvPicPr>
          <p:nvPr/>
        </p:nvPicPr>
        <p:blipFill>
          <a:blip r:embed="rId2" cstate="print"/>
          <a:srcRect/>
          <a:stretch>
            <a:fillRect/>
          </a:stretch>
        </p:blipFill>
        <p:spPr bwMode="auto">
          <a:xfrm>
            <a:off x="0" y="609600"/>
            <a:ext cx="3048000" cy="33438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0.01146 -4.44444E-6 L -0.18854 -4.44444E-6 " pathEditMode="relative" rAng="0" ptsTypes="AA">
                                      <p:cBhvr>
                                        <p:cTn id="13" dur="2000" fill="hold"/>
                                        <p:tgtEl>
                                          <p:spTgt spid="4"/>
                                        </p:tgtEl>
                                        <p:attrNameLst>
                                          <p:attrName>ppt_x</p:attrName>
                                          <p:attrName>ppt_y</p:attrName>
                                        </p:attrNameLst>
                                      </p:cBhvr>
                                      <p:rCtr x="-100" y="0"/>
                                    </p:animMotion>
                                  </p:childTnLst>
                                </p:cTn>
                              </p:par>
                              <p:par>
                                <p:cTn id="14" presetID="22" presetClass="entr" presetSubtype="8" fill="hold"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000"/>
                                        <p:tgtEl>
                                          <p:spTgt spid="13">
                                            <p:txEl>
                                              <p:pRg st="0" end="0"/>
                                            </p:txEl>
                                          </p:spTgt>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1000"/>
                                        <p:tgtEl>
                                          <p:spTgt spid="13">
                                            <p:txEl>
                                              <p:pRg st="1" end="1"/>
                                            </p:txEl>
                                          </p:spTgt>
                                        </p:tgtEl>
                                      </p:cBhvr>
                                    </p:animEffect>
                                  </p:childTnLst>
                                </p:cTn>
                              </p:par>
                            </p:childTnLst>
                          </p:cTn>
                        </p:par>
                        <p:par>
                          <p:cTn id="21" fill="hold">
                            <p:stCondLst>
                              <p:cond delay="3000"/>
                            </p:stCondLst>
                            <p:childTnLst>
                              <p:par>
                                <p:cTn id="22" presetID="53"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Effect transition="in" filter="fade">
                                      <p:cBhvr>
                                        <p:cTn id="26" dur="1000"/>
                                        <p:tgtEl>
                                          <p:spTgt spid="19"/>
                                        </p:tgtEl>
                                      </p:cBhvr>
                                    </p:animEffect>
                                  </p:childTnLst>
                                </p:cTn>
                              </p:par>
                            </p:childTnLst>
                          </p:cTn>
                        </p:par>
                        <p:par>
                          <p:cTn id="27" fill="hold">
                            <p:stCondLst>
                              <p:cond delay="4000"/>
                            </p:stCondLst>
                            <p:childTnLst>
                              <p:par>
                                <p:cTn id="28" presetID="53"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fltVal val="0"/>
                                          </p:val>
                                        </p:tav>
                                        <p:tav tm="100000">
                                          <p:val>
                                            <p:strVal val="#ppt_w"/>
                                          </p:val>
                                        </p:tav>
                                      </p:tavLst>
                                    </p:anim>
                                    <p:anim calcmode="lin" valueType="num">
                                      <p:cBhvr>
                                        <p:cTn id="31" dur="1000" fill="hold"/>
                                        <p:tgtEl>
                                          <p:spTgt spid="20"/>
                                        </p:tgtEl>
                                        <p:attrNameLst>
                                          <p:attrName>ppt_h</p:attrName>
                                        </p:attrNameLst>
                                      </p:cBhvr>
                                      <p:tavLst>
                                        <p:tav tm="0">
                                          <p:val>
                                            <p:fltVal val="0"/>
                                          </p:val>
                                        </p:tav>
                                        <p:tav tm="100000">
                                          <p:val>
                                            <p:strVal val="#ppt_h"/>
                                          </p:val>
                                        </p:tav>
                                      </p:tavLst>
                                    </p:anim>
                                    <p:animEffect transition="in" filter="fade">
                                      <p:cBhvr>
                                        <p:cTn id="32" dur="1000"/>
                                        <p:tgtEl>
                                          <p:spTgt spid="20"/>
                                        </p:tgtEl>
                                      </p:cBhvr>
                                    </p:animEffect>
                                  </p:childTnLst>
                                </p:cTn>
                              </p:par>
                            </p:childTnLst>
                          </p:cTn>
                        </p:par>
                        <p:par>
                          <p:cTn id="33" fill="hold">
                            <p:stCondLst>
                              <p:cond delay="5000"/>
                            </p:stCondLst>
                            <p:childTnLst>
                              <p:par>
                                <p:cTn id="34" presetID="53"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fltVal val="0"/>
                                          </p:val>
                                        </p:tav>
                                        <p:tav tm="100000">
                                          <p:val>
                                            <p:strVal val="#ppt_w"/>
                                          </p:val>
                                        </p:tav>
                                      </p:tavLst>
                                    </p:anim>
                                    <p:anim calcmode="lin" valueType="num">
                                      <p:cBhvr>
                                        <p:cTn id="37" dur="1000" fill="hold"/>
                                        <p:tgtEl>
                                          <p:spTgt spid="21"/>
                                        </p:tgtEl>
                                        <p:attrNameLst>
                                          <p:attrName>ppt_h</p:attrName>
                                        </p:attrNameLst>
                                      </p:cBhvr>
                                      <p:tavLst>
                                        <p:tav tm="0">
                                          <p:val>
                                            <p:fltVal val="0"/>
                                          </p:val>
                                        </p:tav>
                                        <p:tav tm="100000">
                                          <p:val>
                                            <p:strVal val="#ppt_h"/>
                                          </p:val>
                                        </p:tav>
                                      </p:tavLst>
                                    </p:anim>
                                    <p:animEffect transition="in" filter="fade">
                                      <p:cBhvr>
                                        <p:cTn id="38" dur="1000"/>
                                        <p:tgtEl>
                                          <p:spTgt spid="21"/>
                                        </p:tgtEl>
                                      </p:cBhvr>
                                    </p:animEffect>
                                  </p:childTnLst>
                                </p:cTn>
                              </p:par>
                            </p:childTnLst>
                          </p:cTn>
                        </p:par>
                        <p:par>
                          <p:cTn id="39" fill="hold">
                            <p:stCondLst>
                              <p:cond delay="6000"/>
                            </p:stCondLst>
                            <p:childTnLst>
                              <p:par>
                                <p:cTn id="40" presetID="53"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fltVal val="0"/>
                                          </p:val>
                                        </p:tav>
                                        <p:tav tm="100000">
                                          <p:val>
                                            <p:strVal val="#ppt_w"/>
                                          </p:val>
                                        </p:tav>
                                      </p:tavLst>
                                    </p:anim>
                                    <p:anim calcmode="lin" valueType="num">
                                      <p:cBhvr>
                                        <p:cTn id="43" dur="1000" fill="hold"/>
                                        <p:tgtEl>
                                          <p:spTgt spid="22"/>
                                        </p:tgtEl>
                                        <p:attrNameLst>
                                          <p:attrName>ppt_h</p:attrName>
                                        </p:attrNameLst>
                                      </p:cBhvr>
                                      <p:tavLst>
                                        <p:tav tm="0">
                                          <p:val>
                                            <p:fltVal val="0"/>
                                          </p:val>
                                        </p:tav>
                                        <p:tav tm="100000">
                                          <p:val>
                                            <p:strVal val="#ppt_h"/>
                                          </p:val>
                                        </p:tav>
                                      </p:tavLst>
                                    </p:anim>
                                    <p:animEffect transition="in" filter="fade">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9"/>
                                        </p:tgtEl>
                                      </p:cBhvr>
                                    </p:animEffect>
                                    <p:set>
                                      <p:cBhvr>
                                        <p:cTn id="52" dur="1" fill="hold">
                                          <p:stCondLst>
                                            <p:cond delay="999"/>
                                          </p:stCondLst>
                                        </p:cTn>
                                        <p:tgtEl>
                                          <p:spTgt spid="1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20"/>
                                        </p:tgtEl>
                                      </p:cBhvr>
                                    </p:animEffect>
                                    <p:set>
                                      <p:cBhvr>
                                        <p:cTn id="55" dur="1" fill="hold">
                                          <p:stCondLst>
                                            <p:cond delay="999"/>
                                          </p:stCondLst>
                                        </p:cTn>
                                        <p:tgtEl>
                                          <p:spTgt spid="2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21"/>
                                        </p:tgtEl>
                                      </p:cBhvr>
                                    </p:animEffect>
                                    <p:set>
                                      <p:cBhvr>
                                        <p:cTn id="58" dur="1" fill="hold">
                                          <p:stCondLst>
                                            <p:cond delay="999"/>
                                          </p:stCondLst>
                                        </p:cTn>
                                        <p:tgtEl>
                                          <p:spTgt spid="21"/>
                                        </p:tgtEl>
                                        <p:attrNameLst>
                                          <p:attrName>style.visibility</p:attrName>
                                        </p:attrNameLst>
                                      </p:cBhvr>
                                      <p:to>
                                        <p:strVal val="hidden"/>
                                      </p:to>
                                    </p:set>
                                  </p:childTnLst>
                                </p:cTn>
                              </p:par>
                              <p:par>
                                <p:cTn id="59" presetID="22" presetClass="entr" presetSubtype="8" fill="hold" nodeType="withEffect">
                                  <p:stCondLst>
                                    <p:cond delay="0"/>
                                  </p:stCondLst>
                                  <p:childTnLst>
                                    <p:set>
                                      <p:cBhvr>
                                        <p:cTn id="60" dur="1" fill="hold">
                                          <p:stCondLst>
                                            <p:cond delay="0"/>
                                          </p:stCondLst>
                                        </p:cTn>
                                        <p:tgtEl>
                                          <p:spTgt spid="13">
                                            <p:txEl>
                                              <p:pRg st="2" end="2"/>
                                            </p:txEl>
                                          </p:spTgt>
                                        </p:tgtEl>
                                        <p:attrNameLst>
                                          <p:attrName>style.visibility</p:attrName>
                                        </p:attrNameLst>
                                      </p:cBhvr>
                                      <p:to>
                                        <p:strVal val="visible"/>
                                      </p:to>
                                    </p:set>
                                    <p:animEffect transition="in" filter="wipe(left)">
                                      <p:cBhvr>
                                        <p:cTn id="61" dur="1000"/>
                                        <p:tgtEl>
                                          <p:spTgt spid="13">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153602"/>
                                        </p:tgtEl>
                                        <p:attrNameLst>
                                          <p:attrName>style.visibility</p:attrName>
                                        </p:attrNameLst>
                                      </p:cBhvr>
                                      <p:to>
                                        <p:strVal val="visible"/>
                                      </p:to>
                                    </p:set>
                                    <p:anim calcmode="lin" valueType="num">
                                      <p:cBhvr>
                                        <p:cTn id="66" dur="500" fill="hold"/>
                                        <p:tgtEl>
                                          <p:spTgt spid="153602"/>
                                        </p:tgtEl>
                                        <p:attrNameLst>
                                          <p:attrName>ppt_w</p:attrName>
                                        </p:attrNameLst>
                                      </p:cBhvr>
                                      <p:tavLst>
                                        <p:tav tm="0">
                                          <p:val>
                                            <p:fltVal val="0"/>
                                          </p:val>
                                        </p:tav>
                                        <p:tav tm="100000">
                                          <p:val>
                                            <p:strVal val="#ppt_w"/>
                                          </p:val>
                                        </p:tav>
                                      </p:tavLst>
                                    </p:anim>
                                    <p:anim calcmode="lin" valueType="num">
                                      <p:cBhvr>
                                        <p:cTn id="67" dur="500" fill="hold"/>
                                        <p:tgtEl>
                                          <p:spTgt spid="153602"/>
                                        </p:tgtEl>
                                        <p:attrNameLst>
                                          <p:attrName>ppt_h</p:attrName>
                                        </p:attrNameLst>
                                      </p:cBhvr>
                                      <p:tavLst>
                                        <p:tav tm="0">
                                          <p:val>
                                            <p:fltVal val="0"/>
                                          </p:val>
                                        </p:tav>
                                        <p:tav tm="100000">
                                          <p:val>
                                            <p:strVal val="#ppt_h"/>
                                          </p:val>
                                        </p:tav>
                                      </p:tavLst>
                                    </p:anim>
                                    <p:animEffect transition="in" filter="fade">
                                      <p:cBhvr>
                                        <p:cTn id="68" dur="500"/>
                                        <p:tgtEl>
                                          <p:spTgt spid="15360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2000"/>
                                        <p:tgtEl>
                                          <p:spTgt spid="153602"/>
                                        </p:tgtEl>
                                      </p:cBhvr>
                                    </p:animEffect>
                                    <p:set>
                                      <p:cBhvr>
                                        <p:cTn id="73" dur="1" fill="hold">
                                          <p:stCondLst>
                                            <p:cond delay="1999"/>
                                          </p:stCondLst>
                                        </p:cTn>
                                        <p:tgtEl>
                                          <p:spTgt spid="153602"/>
                                        </p:tgtEl>
                                        <p:attrNameLst>
                                          <p:attrName>style.visibility</p:attrName>
                                        </p:attrNameLst>
                                      </p:cBhvr>
                                      <p:to>
                                        <p:strVal val="hidden"/>
                                      </p:to>
                                    </p:set>
                                  </p:childTnLst>
                                </p:cTn>
                              </p:par>
                              <p:par>
                                <p:cTn id="74" presetID="22" presetClass="entr" presetSubtype="8" fill="hold" nodeType="withEffect">
                                  <p:stCondLst>
                                    <p:cond delay="0"/>
                                  </p:stCondLst>
                                  <p:childTnLst>
                                    <p:set>
                                      <p:cBhvr>
                                        <p:cTn id="75" dur="1" fill="hold">
                                          <p:stCondLst>
                                            <p:cond delay="0"/>
                                          </p:stCondLst>
                                        </p:cTn>
                                        <p:tgtEl>
                                          <p:spTgt spid="13">
                                            <p:txEl>
                                              <p:pRg st="3" end="3"/>
                                            </p:txEl>
                                          </p:spTgt>
                                        </p:tgtEl>
                                        <p:attrNameLst>
                                          <p:attrName>style.visibility</p:attrName>
                                        </p:attrNameLst>
                                      </p:cBhvr>
                                      <p:to>
                                        <p:strVal val="visible"/>
                                      </p:to>
                                    </p:set>
                                    <p:animEffect transition="in" filter="wipe(left)">
                                      <p:cBhvr>
                                        <p:cTn id="76" dur="1000"/>
                                        <p:tgtEl>
                                          <p:spTgt spid="13">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mph" presetSubtype="0" fill="hold" nodeType="clickEffect">
                                  <p:stCondLst>
                                    <p:cond delay="0"/>
                                  </p:stCondLst>
                                  <p:childTnLst>
                                    <p:animScale>
                                      <p:cBhvr>
                                        <p:cTn id="80" dur="1000" fill="hold"/>
                                        <p:tgtEl>
                                          <p:spTgt spid="4"/>
                                        </p:tgtEl>
                                      </p:cBhvr>
                                      <p:by x="60000" y="60000"/>
                                    </p:animScale>
                                  </p:childTnLst>
                                </p:cTn>
                              </p:par>
                              <p:par>
                                <p:cTn id="81" presetID="35" presetClass="path" presetSubtype="0" accel="50000" decel="50000" fill="hold" nodeType="withEffect">
                                  <p:stCondLst>
                                    <p:cond delay="0"/>
                                  </p:stCondLst>
                                  <p:childTnLst>
                                    <p:animMotion origin="layout" path="M 0 -3.66998E-6 L -0.30833 -0.24405 " pathEditMode="relative" rAng="0" ptsTypes="AA">
                                      <p:cBhvr>
                                        <p:cTn id="82" dur="2000" fill="hold"/>
                                        <p:tgtEl>
                                          <p:spTgt spid="4"/>
                                        </p:tgtEl>
                                        <p:attrNameLst>
                                          <p:attrName>ppt_x</p:attrName>
                                          <p:attrName>ppt_y</p:attrName>
                                        </p:attrNameLst>
                                      </p:cBhvr>
                                      <p:rCtr x="-154" y="-122"/>
                                    </p:animMotion>
                                  </p:childTnLst>
                                </p:cTn>
                              </p:par>
                              <p:par>
                                <p:cTn id="83" presetID="53"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1000" fill="hold"/>
                                        <p:tgtEl>
                                          <p:spTgt spid="23"/>
                                        </p:tgtEl>
                                        <p:attrNameLst>
                                          <p:attrName>ppt_w</p:attrName>
                                        </p:attrNameLst>
                                      </p:cBhvr>
                                      <p:tavLst>
                                        <p:tav tm="0">
                                          <p:val>
                                            <p:fltVal val="0"/>
                                          </p:val>
                                        </p:tav>
                                        <p:tav tm="100000">
                                          <p:val>
                                            <p:strVal val="#ppt_w"/>
                                          </p:val>
                                        </p:tav>
                                      </p:tavLst>
                                    </p:anim>
                                    <p:anim calcmode="lin" valueType="num">
                                      <p:cBhvr>
                                        <p:cTn id="86" dur="1000" fill="hold"/>
                                        <p:tgtEl>
                                          <p:spTgt spid="23"/>
                                        </p:tgtEl>
                                        <p:attrNameLst>
                                          <p:attrName>ppt_h</p:attrName>
                                        </p:attrNameLst>
                                      </p:cBhvr>
                                      <p:tavLst>
                                        <p:tav tm="0">
                                          <p:val>
                                            <p:fltVal val="0"/>
                                          </p:val>
                                        </p:tav>
                                        <p:tav tm="100000">
                                          <p:val>
                                            <p:strVal val="#ppt_h"/>
                                          </p:val>
                                        </p:tav>
                                      </p:tavLst>
                                    </p:anim>
                                    <p:animEffect transition="in" filter="fade">
                                      <p:cBhvr>
                                        <p:cTn id="87" dur="1000"/>
                                        <p:tgtEl>
                                          <p:spTgt spid="23"/>
                                        </p:tgtEl>
                                      </p:cBhvr>
                                    </p:animEffect>
                                  </p:childTnLst>
                                </p:cTn>
                              </p:par>
                              <p:par>
                                <p:cTn id="88" presetID="10" presetClass="exit" presetSubtype="0" fill="hold" nodeType="withEffect">
                                  <p:stCondLst>
                                    <p:cond delay="0"/>
                                  </p:stCondLst>
                                  <p:childTnLst>
                                    <p:animEffect transition="out" filter="fade">
                                      <p:cBhvr>
                                        <p:cTn id="89" dur="2000"/>
                                        <p:tgtEl>
                                          <p:spTgt spid="4"/>
                                        </p:tgtEl>
                                      </p:cBhvr>
                                    </p:animEffect>
                                    <p:set>
                                      <p:cBhvr>
                                        <p:cTn id="90" dur="1" fill="hold">
                                          <p:stCondLst>
                                            <p:cond delay="1999"/>
                                          </p:stCondLst>
                                        </p:cTn>
                                        <p:tgtEl>
                                          <p:spTgt spid="4"/>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2000"/>
                                        <p:tgtEl>
                                          <p:spTgt spid="13">
                                            <p:txEl>
                                              <p:pRg st="0" end="0"/>
                                            </p:txEl>
                                          </p:spTgt>
                                        </p:tgtEl>
                                      </p:cBhvr>
                                    </p:animEffect>
                                    <p:set>
                                      <p:cBhvr>
                                        <p:cTn id="93" dur="1" fill="hold">
                                          <p:stCondLst>
                                            <p:cond delay="1999"/>
                                          </p:stCondLst>
                                        </p:cTn>
                                        <p:tgtEl>
                                          <p:spTgt spid="13">
                                            <p:txEl>
                                              <p:pRg st="0" end="0"/>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2000"/>
                                        <p:tgtEl>
                                          <p:spTgt spid="13">
                                            <p:txEl>
                                              <p:pRg st="1" end="1"/>
                                            </p:txEl>
                                          </p:spTgt>
                                        </p:tgtEl>
                                      </p:cBhvr>
                                    </p:animEffect>
                                    <p:set>
                                      <p:cBhvr>
                                        <p:cTn id="96" dur="1" fill="hold">
                                          <p:stCondLst>
                                            <p:cond delay="1999"/>
                                          </p:stCondLst>
                                        </p:cTn>
                                        <p:tgtEl>
                                          <p:spTgt spid="13">
                                            <p:txEl>
                                              <p:pRg st="1" end="1"/>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2000"/>
                                        <p:tgtEl>
                                          <p:spTgt spid="13">
                                            <p:txEl>
                                              <p:pRg st="2" end="2"/>
                                            </p:txEl>
                                          </p:spTgt>
                                        </p:tgtEl>
                                      </p:cBhvr>
                                    </p:animEffect>
                                    <p:set>
                                      <p:cBhvr>
                                        <p:cTn id="99" dur="1" fill="hold">
                                          <p:stCondLst>
                                            <p:cond delay="1999"/>
                                          </p:stCondLst>
                                        </p:cTn>
                                        <p:tgtEl>
                                          <p:spTgt spid="13">
                                            <p:txEl>
                                              <p:pRg st="2" end="2"/>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2000"/>
                                        <p:tgtEl>
                                          <p:spTgt spid="13">
                                            <p:txEl>
                                              <p:pRg st="3" end="3"/>
                                            </p:txEl>
                                          </p:spTgt>
                                        </p:tgtEl>
                                      </p:cBhvr>
                                    </p:animEffect>
                                    <p:set>
                                      <p:cBhvr>
                                        <p:cTn id="102" dur="1" fill="hold">
                                          <p:stCondLst>
                                            <p:cond delay="1999"/>
                                          </p:stCondLst>
                                        </p:cTn>
                                        <p:tgtEl>
                                          <p:spTgt spid="1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9" grpId="0" animBg="1"/>
      <p:bldP spid="19" grpId="1" animBg="1"/>
      <p:bldP spid="20" grpId="0" animBg="1"/>
      <p:bldP spid="20" grpId="1" animBg="1"/>
      <p:bldP spid="21" grpId="0" animBg="1"/>
      <p:bldP spid="21" grpId="1" animBg="1"/>
      <p:bldP spid="22" grpId="0" animBg="1"/>
      <p:bldP spid="2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l="8571" r="8571"/>
          <a:stretch>
            <a:fillRect/>
          </a:stretch>
        </p:blipFill>
        <p:spPr bwMode="auto">
          <a:xfrm>
            <a:off x="-2" y="0"/>
            <a:ext cx="9144000" cy="6897413"/>
          </a:xfrm>
          <a:prstGeom prst="rect">
            <a:avLst/>
          </a:prstGeom>
          <a:noFill/>
          <a:ln w="9525">
            <a:noFill/>
            <a:miter lim="800000"/>
            <a:headEnd/>
            <a:tailEnd/>
          </a:ln>
        </p:spPr>
      </p:pic>
      <p:pic>
        <p:nvPicPr>
          <p:cNvPr id="5" name="Picture 30"/>
          <p:cNvPicPr>
            <a:picLocks noChangeAspect="1" noChangeArrowheads="1"/>
          </p:cNvPicPr>
          <p:nvPr/>
        </p:nvPicPr>
        <p:blipFill>
          <a:blip r:embed="rId3" cstate="print"/>
          <a:srcRect/>
          <a:stretch>
            <a:fillRect/>
          </a:stretch>
        </p:blipFill>
        <p:spPr bwMode="auto">
          <a:xfrm>
            <a:off x="0" y="609600"/>
            <a:ext cx="3048000" cy="3343894"/>
          </a:xfrm>
          <a:prstGeom prst="rect">
            <a:avLst/>
          </a:prstGeom>
          <a:noFill/>
          <a:ln w="9525">
            <a:noFill/>
            <a:miter lim="800000"/>
            <a:headEnd/>
            <a:tailEnd/>
          </a:ln>
          <a:effectLst/>
        </p:spPr>
      </p:pic>
      <p:sp>
        <p:nvSpPr>
          <p:cNvPr id="6" name="Oval 5"/>
          <p:cNvSpPr/>
          <p:nvPr/>
        </p:nvSpPr>
        <p:spPr>
          <a:xfrm>
            <a:off x="3657600" y="2057400"/>
            <a:ext cx="2438400" cy="2438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295400" y="2362200"/>
            <a:ext cx="6096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flipH="1" flipV="1">
            <a:off x="1905000" y="2819400"/>
            <a:ext cx="1752600" cy="304800"/>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295400" y="914400"/>
            <a:ext cx="685800" cy="1295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6" descr="In Photos: Viking Voyage Discovered | Voyage, Historical geography, L ..."/>
          <p:cNvPicPr>
            <a:picLocks noChangeAspect="1" noChangeArrowheads="1"/>
          </p:cNvPicPr>
          <p:nvPr/>
        </p:nvPicPr>
        <p:blipFill>
          <a:blip r:embed="rId4" cstate="print"/>
          <a:srcRect/>
          <a:stretch>
            <a:fillRect/>
          </a:stretch>
        </p:blipFill>
        <p:spPr bwMode="auto">
          <a:xfrm>
            <a:off x="3810000" y="3804699"/>
            <a:ext cx="4572000" cy="3053301"/>
          </a:xfrm>
          <a:prstGeom prst="rect">
            <a:avLst/>
          </a:prstGeom>
          <a:noFill/>
        </p:spPr>
      </p:pic>
      <p:pic>
        <p:nvPicPr>
          <p:cNvPr id="14" name="Picture 10" descr="The Norse in the North Atlantic"/>
          <p:cNvPicPr>
            <a:picLocks noChangeAspect="1" noChangeArrowheads="1"/>
          </p:cNvPicPr>
          <p:nvPr/>
        </p:nvPicPr>
        <p:blipFill>
          <a:blip r:embed="rId5" cstate="print"/>
          <a:srcRect/>
          <a:stretch>
            <a:fillRect/>
          </a:stretch>
        </p:blipFill>
        <p:spPr bwMode="auto">
          <a:xfrm>
            <a:off x="3810000" y="609600"/>
            <a:ext cx="4572000" cy="3099816"/>
          </a:xfrm>
          <a:prstGeom prst="rect">
            <a:avLst/>
          </a:prstGeom>
          <a:noFill/>
        </p:spPr>
      </p:pic>
      <p:sp>
        <p:nvSpPr>
          <p:cNvPr id="15"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cxnSp>
        <p:nvCxnSpPr>
          <p:cNvPr id="16" name="Straight Arrow Connector 15"/>
          <p:cNvCxnSpPr/>
          <p:nvPr/>
        </p:nvCxnSpPr>
        <p:spPr>
          <a:xfrm flipH="1" flipV="1">
            <a:off x="1981200" y="1600200"/>
            <a:ext cx="1752600" cy="304800"/>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45410"/>
                                        </p:tgtEl>
                                        <p:attrNameLst>
                                          <p:attrName>style.visibility</p:attrName>
                                        </p:attrNameLst>
                                      </p:cBhvr>
                                      <p:to>
                                        <p:strVal val="visible"/>
                                      </p:to>
                                    </p:set>
                                    <p:anim calcmode="lin" valueType="num">
                                      <p:cBhvr>
                                        <p:cTn id="7" dur="500" fill="hold"/>
                                        <p:tgtEl>
                                          <p:spTgt spid="145410"/>
                                        </p:tgtEl>
                                        <p:attrNameLst>
                                          <p:attrName>ppt_w</p:attrName>
                                        </p:attrNameLst>
                                      </p:cBhvr>
                                      <p:tavLst>
                                        <p:tav tm="0">
                                          <p:val>
                                            <p:fltVal val="0"/>
                                          </p:val>
                                        </p:tav>
                                        <p:tav tm="100000">
                                          <p:val>
                                            <p:strVal val="#ppt_w"/>
                                          </p:val>
                                        </p:tav>
                                      </p:tavLst>
                                    </p:anim>
                                    <p:anim calcmode="lin" valueType="num">
                                      <p:cBhvr>
                                        <p:cTn id="8" dur="500" fill="hold"/>
                                        <p:tgtEl>
                                          <p:spTgt spid="145410"/>
                                        </p:tgtEl>
                                        <p:attrNameLst>
                                          <p:attrName>ppt_h</p:attrName>
                                        </p:attrNameLst>
                                      </p:cBhvr>
                                      <p:tavLst>
                                        <p:tav tm="0">
                                          <p:val>
                                            <p:fltVal val="0"/>
                                          </p:val>
                                        </p:tav>
                                        <p:tav tm="100000">
                                          <p:val>
                                            <p:strVal val="#ppt_h"/>
                                          </p:val>
                                        </p:tav>
                                      </p:tavLst>
                                    </p:anim>
                                    <p:animEffect transition="in" filter="fade">
                                      <p:cBhvr>
                                        <p:cTn id="9" dur="500"/>
                                        <p:tgtEl>
                                          <p:spTgt spid="1454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00"/>
                                        <p:tgtEl>
                                          <p:spTgt spid="12"/>
                                        </p:tgtEl>
                                      </p:cBhvr>
                                    </p:animEffect>
                                  </p:childTnLst>
                                </p:cTn>
                              </p:par>
                              <p:par>
                                <p:cTn id="35" presetID="10" presetClass="exit" presetSubtype="0" fill="hold" nodeType="withEffect">
                                  <p:stCondLst>
                                    <p:cond delay="0"/>
                                  </p:stCondLst>
                                  <p:childTnLst>
                                    <p:animEffect transition="out" filter="fade">
                                      <p:cBhvr>
                                        <p:cTn id="36" dur="500"/>
                                        <p:tgtEl>
                                          <p:spTgt spid="145410"/>
                                        </p:tgtEl>
                                      </p:cBhvr>
                                    </p:animEffect>
                                    <p:set>
                                      <p:cBhvr>
                                        <p:cTn id="37" dur="1" fill="hold">
                                          <p:stCondLst>
                                            <p:cond delay="499"/>
                                          </p:stCondLst>
                                        </p:cTn>
                                        <p:tgtEl>
                                          <p:spTgt spid="145410"/>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1000"/>
                                        <p:tgtEl>
                                          <p:spTgt spid="16"/>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1000"/>
                                        <p:tgtEl>
                                          <p:spTgt spid="14"/>
                                        </p:tgtEl>
                                      </p:cBhvr>
                                    </p:animEffect>
                                  </p:childTnLst>
                                </p:cTn>
                              </p:par>
                            </p:childTnLst>
                          </p:cTn>
                        </p:par>
                        <p:par>
                          <p:cTn id="46" fill="hold">
                            <p:stCondLst>
                              <p:cond delay="3000"/>
                            </p:stCondLst>
                            <p:childTnLst>
                              <p:par>
                                <p:cTn id="47" presetID="22" presetClass="entr" presetSubtype="1"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l="8571" r="8571"/>
          <a:stretch>
            <a:fillRect/>
          </a:stretch>
        </p:blipFill>
        <p:spPr bwMode="auto">
          <a:xfrm>
            <a:off x="-2" y="0"/>
            <a:ext cx="9144000" cy="6897413"/>
          </a:xfrm>
          <a:prstGeom prst="rect">
            <a:avLst/>
          </a:prstGeom>
          <a:noFill/>
          <a:ln w="9525">
            <a:noFill/>
            <a:miter lim="800000"/>
            <a:headEnd/>
            <a:tailEnd/>
          </a:ln>
        </p:spPr>
      </p:pic>
      <p:sp>
        <p:nvSpPr>
          <p:cNvPr id="15"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pic>
        <p:nvPicPr>
          <p:cNvPr id="146434" name="Picture 2"/>
          <p:cNvPicPr>
            <a:picLocks noChangeAspect="1" noChangeArrowheads="1"/>
          </p:cNvPicPr>
          <p:nvPr/>
        </p:nvPicPr>
        <p:blipFill>
          <a:blip r:embed="rId3" cstate="print"/>
          <a:srcRect/>
          <a:stretch>
            <a:fillRect/>
          </a:stretch>
        </p:blipFill>
        <p:spPr bwMode="auto">
          <a:xfrm>
            <a:off x="3124399" y="1934184"/>
            <a:ext cx="3542289" cy="2760028"/>
          </a:xfrm>
          <a:prstGeom prst="rect">
            <a:avLst/>
          </a:prstGeom>
          <a:noFill/>
          <a:ln w="9525">
            <a:noFill/>
            <a:miter lim="800000"/>
            <a:headEnd/>
            <a:tailEnd/>
          </a:ln>
          <a:effectLst/>
        </p:spPr>
      </p:pic>
      <p:sp>
        <p:nvSpPr>
          <p:cNvPr id="17" name="Rounded Rectangle 16"/>
          <p:cNvSpPr/>
          <p:nvPr/>
        </p:nvSpPr>
        <p:spPr>
          <a:xfrm>
            <a:off x="3124200" y="1905000"/>
            <a:ext cx="3581400" cy="28194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733800" y="733246"/>
            <a:ext cx="5410200" cy="1826141"/>
          </a:xfrm>
          <a:prstGeom prst="rect">
            <a:avLst/>
          </a:prstGeom>
        </p:spPr>
        <p:txBody>
          <a:bodyPr wrap="square">
            <a:spAutoFit/>
          </a:bodyPr>
          <a:lstStyle/>
          <a:p>
            <a:pPr marL="514350" indent="-514350">
              <a:spcAft>
                <a:spcPts val="1000"/>
              </a:spcAft>
              <a:buAutoNum type="alphaUcPeriod"/>
            </a:pPr>
            <a:r>
              <a:rPr lang="en-US" sz="3200" b="1" dirty="0"/>
              <a:t>Viking longhouse</a:t>
            </a:r>
          </a:p>
          <a:p>
            <a:pPr marL="514350" indent="-514350">
              <a:spcAft>
                <a:spcPts val="1000"/>
              </a:spcAft>
              <a:buAutoNum type="alphaUcPeriod"/>
            </a:pPr>
            <a:r>
              <a:rPr lang="en-US" sz="3200" b="1" dirty="0"/>
              <a:t>Small house (blacksmith?)</a:t>
            </a:r>
          </a:p>
          <a:p>
            <a:pPr marL="514350" indent="-514350">
              <a:spcAft>
                <a:spcPts val="1000"/>
              </a:spcAft>
              <a:buAutoNum type="alphaUcPeriod"/>
            </a:pPr>
            <a:r>
              <a:rPr lang="en-US" sz="3200" b="1" dirty="0"/>
              <a:t>Hut (slave quarter)</a:t>
            </a:r>
            <a:endParaRPr lang="en-US" sz="3000" dirty="0"/>
          </a:p>
        </p:txBody>
      </p:sp>
      <p:sp>
        <p:nvSpPr>
          <p:cNvPr id="33" name="TextBox 32"/>
          <p:cNvSpPr txBox="1"/>
          <p:nvPr/>
        </p:nvSpPr>
        <p:spPr>
          <a:xfrm>
            <a:off x="1295400" y="2667000"/>
            <a:ext cx="609600" cy="707886"/>
          </a:xfrm>
          <a:prstGeom prst="rect">
            <a:avLst/>
          </a:prstGeom>
          <a:noFill/>
        </p:spPr>
        <p:txBody>
          <a:bodyPr wrap="square" rtlCol="0">
            <a:spAutoFit/>
          </a:bodyPr>
          <a:lstStyle/>
          <a:p>
            <a:r>
              <a:rPr lang="en-US" sz="4000" b="1" dirty="0"/>
              <a:t>A</a:t>
            </a:r>
          </a:p>
        </p:txBody>
      </p:sp>
      <p:sp>
        <p:nvSpPr>
          <p:cNvPr id="34" name="TextBox 33"/>
          <p:cNvSpPr txBox="1"/>
          <p:nvPr/>
        </p:nvSpPr>
        <p:spPr>
          <a:xfrm>
            <a:off x="2209800" y="2514600"/>
            <a:ext cx="609600" cy="707886"/>
          </a:xfrm>
          <a:prstGeom prst="rect">
            <a:avLst/>
          </a:prstGeom>
          <a:noFill/>
        </p:spPr>
        <p:txBody>
          <a:bodyPr wrap="square" rtlCol="0">
            <a:spAutoFit/>
          </a:bodyPr>
          <a:lstStyle/>
          <a:p>
            <a:r>
              <a:rPr lang="en-US" sz="4000" b="1" dirty="0"/>
              <a:t>B</a:t>
            </a:r>
          </a:p>
        </p:txBody>
      </p:sp>
      <p:sp>
        <p:nvSpPr>
          <p:cNvPr id="35" name="TextBox 34"/>
          <p:cNvSpPr txBox="1"/>
          <p:nvPr/>
        </p:nvSpPr>
        <p:spPr>
          <a:xfrm>
            <a:off x="1828800" y="3254514"/>
            <a:ext cx="609600" cy="707886"/>
          </a:xfrm>
          <a:prstGeom prst="rect">
            <a:avLst/>
          </a:prstGeom>
          <a:noFill/>
        </p:spPr>
        <p:txBody>
          <a:bodyPr wrap="square" rtlCol="0">
            <a:spAutoFit/>
          </a:bodyPr>
          <a:lstStyle/>
          <a:p>
            <a:r>
              <a:rPr lang="en-US" sz="4000" b="1" dirty="0"/>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45410"/>
                                        </p:tgtEl>
                                      </p:cBhvr>
                                    </p:animEffect>
                                    <p:set>
                                      <p:cBhvr>
                                        <p:cTn id="16" dur="1" fill="hold">
                                          <p:stCondLst>
                                            <p:cond delay="499"/>
                                          </p:stCondLst>
                                        </p:cTn>
                                        <p:tgtEl>
                                          <p:spTgt spid="145410"/>
                                        </p:tgtEl>
                                        <p:attrNameLst>
                                          <p:attrName>style.visibility</p:attrName>
                                        </p:attrNameLst>
                                      </p:cBhvr>
                                      <p:to>
                                        <p:strVal val="hidden"/>
                                      </p:to>
                                    </p:set>
                                  </p:childTnLst>
                                </p:cTn>
                              </p:par>
                              <p:par>
                                <p:cTn id="17" presetID="35" presetClass="path" presetSubtype="0" accel="50000" decel="50000" fill="hold" nodeType="withEffect">
                                  <p:stCondLst>
                                    <p:cond delay="0"/>
                                  </p:stCondLst>
                                  <p:childTnLst>
                                    <p:animMotion origin="layout" path="M -3.05556E-6 -1.85185E-6 L -0.33524 -1.85185E-6 " pathEditMode="relative" rAng="0" ptsTypes="AA">
                                      <p:cBhvr>
                                        <p:cTn id="18" dur="2000" fill="hold"/>
                                        <p:tgtEl>
                                          <p:spTgt spid="146434"/>
                                        </p:tgtEl>
                                        <p:attrNameLst>
                                          <p:attrName>ppt_x</p:attrName>
                                          <p:attrName>ppt_y</p:attrName>
                                        </p:attrNameLst>
                                      </p:cBhvr>
                                      <p:rCtr x="-168" y="0"/>
                                    </p:animMotion>
                                  </p:childTnLst>
                                </p:cTn>
                              </p:par>
                              <p:par>
                                <p:cTn id="19" presetID="10" presetClass="exit" presetSubtype="0" fill="hold" grpId="1" nodeType="withEffect">
                                  <p:stCondLst>
                                    <p:cond delay="0"/>
                                  </p:stCondLst>
                                  <p:childTnLst>
                                    <p:animEffect transition="out" filter="fade">
                                      <p:cBhvr>
                                        <p:cTn id="20" dur="2000"/>
                                        <p:tgtEl>
                                          <p:spTgt spid="17"/>
                                        </p:tgtEl>
                                      </p:cBhvr>
                                    </p:animEffect>
                                    <p:set>
                                      <p:cBhvr>
                                        <p:cTn id="21" dur="1" fill="hold">
                                          <p:stCondLst>
                                            <p:cond delay="19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290">
                                          <p:stCondLst>
                                            <p:cond delay="0"/>
                                          </p:stCondLst>
                                        </p:cTn>
                                        <p:tgtEl>
                                          <p:spTgt spid="33"/>
                                        </p:tgtEl>
                                      </p:cBhvr>
                                    </p:animEffect>
                                    <p:anim calcmode="lin" valueType="num">
                                      <p:cBhvr>
                                        <p:cTn id="27"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32" dur="13">
                                          <p:stCondLst>
                                            <p:cond delay="325"/>
                                          </p:stCondLst>
                                        </p:cTn>
                                        <p:tgtEl>
                                          <p:spTgt spid="33"/>
                                        </p:tgtEl>
                                      </p:cBhvr>
                                      <p:to x="100000" y="60000"/>
                                    </p:animScale>
                                    <p:animScale>
                                      <p:cBhvr>
                                        <p:cTn id="33" dur="83" decel="50000">
                                          <p:stCondLst>
                                            <p:cond delay="338"/>
                                          </p:stCondLst>
                                        </p:cTn>
                                        <p:tgtEl>
                                          <p:spTgt spid="33"/>
                                        </p:tgtEl>
                                      </p:cBhvr>
                                      <p:to x="100000" y="100000"/>
                                    </p:animScale>
                                    <p:animScale>
                                      <p:cBhvr>
                                        <p:cTn id="34" dur="13">
                                          <p:stCondLst>
                                            <p:cond delay="656"/>
                                          </p:stCondLst>
                                        </p:cTn>
                                        <p:tgtEl>
                                          <p:spTgt spid="33"/>
                                        </p:tgtEl>
                                      </p:cBhvr>
                                      <p:to x="100000" y="80000"/>
                                    </p:animScale>
                                    <p:animScale>
                                      <p:cBhvr>
                                        <p:cTn id="35" dur="83" decel="50000">
                                          <p:stCondLst>
                                            <p:cond delay="669"/>
                                          </p:stCondLst>
                                        </p:cTn>
                                        <p:tgtEl>
                                          <p:spTgt spid="33"/>
                                        </p:tgtEl>
                                      </p:cBhvr>
                                      <p:to x="100000" y="100000"/>
                                    </p:animScale>
                                    <p:animScale>
                                      <p:cBhvr>
                                        <p:cTn id="36" dur="13">
                                          <p:stCondLst>
                                            <p:cond delay="821"/>
                                          </p:stCondLst>
                                        </p:cTn>
                                        <p:tgtEl>
                                          <p:spTgt spid="33"/>
                                        </p:tgtEl>
                                      </p:cBhvr>
                                      <p:to x="100000" y="90000"/>
                                    </p:animScale>
                                    <p:animScale>
                                      <p:cBhvr>
                                        <p:cTn id="37" dur="83" decel="50000">
                                          <p:stCondLst>
                                            <p:cond delay="834"/>
                                          </p:stCondLst>
                                        </p:cTn>
                                        <p:tgtEl>
                                          <p:spTgt spid="33"/>
                                        </p:tgtEl>
                                      </p:cBhvr>
                                      <p:to x="100000" y="100000"/>
                                    </p:animScale>
                                    <p:animScale>
                                      <p:cBhvr>
                                        <p:cTn id="38" dur="13">
                                          <p:stCondLst>
                                            <p:cond delay="904"/>
                                          </p:stCondLst>
                                        </p:cTn>
                                        <p:tgtEl>
                                          <p:spTgt spid="33"/>
                                        </p:tgtEl>
                                      </p:cBhvr>
                                      <p:to x="100000" y="95000"/>
                                    </p:animScale>
                                    <p:animScale>
                                      <p:cBhvr>
                                        <p:cTn id="39" dur="83" decel="50000">
                                          <p:stCondLst>
                                            <p:cond delay="917"/>
                                          </p:stCondLst>
                                        </p:cTn>
                                        <p:tgtEl>
                                          <p:spTgt spid="33"/>
                                        </p:tgtEl>
                                      </p:cBhvr>
                                      <p:to x="100000" y="100000"/>
                                    </p:animScale>
                                  </p:childTnLst>
                                </p:cTn>
                              </p:par>
                            </p:childTnLst>
                          </p:cTn>
                        </p:par>
                        <p:par>
                          <p:cTn id="40" fill="hold">
                            <p:stCondLst>
                              <p:cond delay="1000"/>
                            </p:stCondLst>
                            <p:childTnLst>
                              <p:par>
                                <p:cTn id="41" presetID="26"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290">
                                          <p:stCondLst>
                                            <p:cond delay="0"/>
                                          </p:stCondLst>
                                        </p:cTn>
                                        <p:tgtEl>
                                          <p:spTgt spid="34"/>
                                        </p:tgtEl>
                                      </p:cBhvr>
                                    </p:animEffect>
                                    <p:anim calcmode="lin" valueType="num">
                                      <p:cBhvr>
                                        <p:cTn id="44"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49" dur="13">
                                          <p:stCondLst>
                                            <p:cond delay="325"/>
                                          </p:stCondLst>
                                        </p:cTn>
                                        <p:tgtEl>
                                          <p:spTgt spid="34"/>
                                        </p:tgtEl>
                                      </p:cBhvr>
                                      <p:to x="100000" y="60000"/>
                                    </p:animScale>
                                    <p:animScale>
                                      <p:cBhvr>
                                        <p:cTn id="50" dur="83" decel="50000">
                                          <p:stCondLst>
                                            <p:cond delay="338"/>
                                          </p:stCondLst>
                                        </p:cTn>
                                        <p:tgtEl>
                                          <p:spTgt spid="34"/>
                                        </p:tgtEl>
                                      </p:cBhvr>
                                      <p:to x="100000" y="100000"/>
                                    </p:animScale>
                                    <p:animScale>
                                      <p:cBhvr>
                                        <p:cTn id="51" dur="13">
                                          <p:stCondLst>
                                            <p:cond delay="656"/>
                                          </p:stCondLst>
                                        </p:cTn>
                                        <p:tgtEl>
                                          <p:spTgt spid="34"/>
                                        </p:tgtEl>
                                      </p:cBhvr>
                                      <p:to x="100000" y="80000"/>
                                    </p:animScale>
                                    <p:animScale>
                                      <p:cBhvr>
                                        <p:cTn id="52" dur="83" decel="50000">
                                          <p:stCondLst>
                                            <p:cond delay="669"/>
                                          </p:stCondLst>
                                        </p:cTn>
                                        <p:tgtEl>
                                          <p:spTgt spid="34"/>
                                        </p:tgtEl>
                                      </p:cBhvr>
                                      <p:to x="100000" y="100000"/>
                                    </p:animScale>
                                    <p:animScale>
                                      <p:cBhvr>
                                        <p:cTn id="53" dur="13">
                                          <p:stCondLst>
                                            <p:cond delay="821"/>
                                          </p:stCondLst>
                                        </p:cTn>
                                        <p:tgtEl>
                                          <p:spTgt spid="34"/>
                                        </p:tgtEl>
                                      </p:cBhvr>
                                      <p:to x="100000" y="90000"/>
                                    </p:animScale>
                                    <p:animScale>
                                      <p:cBhvr>
                                        <p:cTn id="54" dur="83" decel="50000">
                                          <p:stCondLst>
                                            <p:cond delay="834"/>
                                          </p:stCondLst>
                                        </p:cTn>
                                        <p:tgtEl>
                                          <p:spTgt spid="34"/>
                                        </p:tgtEl>
                                      </p:cBhvr>
                                      <p:to x="100000" y="100000"/>
                                    </p:animScale>
                                    <p:animScale>
                                      <p:cBhvr>
                                        <p:cTn id="55" dur="13">
                                          <p:stCondLst>
                                            <p:cond delay="904"/>
                                          </p:stCondLst>
                                        </p:cTn>
                                        <p:tgtEl>
                                          <p:spTgt spid="34"/>
                                        </p:tgtEl>
                                      </p:cBhvr>
                                      <p:to x="100000" y="95000"/>
                                    </p:animScale>
                                    <p:animScale>
                                      <p:cBhvr>
                                        <p:cTn id="56" dur="83" decel="50000">
                                          <p:stCondLst>
                                            <p:cond delay="917"/>
                                          </p:stCondLst>
                                        </p:cTn>
                                        <p:tgtEl>
                                          <p:spTgt spid="34"/>
                                        </p:tgtEl>
                                      </p:cBhvr>
                                      <p:to x="100000" y="100000"/>
                                    </p:animScale>
                                  </p:childTnLst>
                                </p:cTn>
                              </p:par>
                            </p:childTnLst>
                          </p:cTn>
                        </p:par>
                        <p:par>
                          <p:cTn id="57" fill="hold">
                            <p:stCondLst>
                              <p:cond delay="2000"/>
                            </p:stCondLst>
                            <p:childTnLst>
                              <p:par>
                                <p:cTn id="58" presetID="26" presetClass="entr" presetSubtype="0"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290">
                                          <p:stCondLst>
                                            <p:cond delay="0"/>
                                          </p:stCondLst>
                                        </p:cTn>
                                        <p:tgtEl>
                                          <p:spTgt spid="35"/>
                                        </p:tgtEl>
                                      </p:cBhvr>
                                    </p:animEffect>
                                    <p:anim calcmode="lin" valueType="num">
                                      <p:cBhvr>
                                        <p:cTn id="61" dur="911"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35"/>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35"/>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35"/>
                                        </p:tgtEl>
                                        <p:attrNameLst>
                                          <p:attrName>ppt_y</p:attrName>
                                        </p:attrNameLst>
                                      </p:cBhvr>
                                      <p:tavLst>
                                        <p:tav tm="0" fmla="#ppt_y-sin(pi*$)/81">
                                          <p:val>
                                            <p:fltVal val="0"/>
                                          </p:val>
                                        </p:tav>
                                        <p:tav tm="100000">
                                          <p:val>
                                            <p:fltVal val="1"/>
                                          </p:val>
                                        </p:tav>
                                      </p:tavLst>
                                    </p:anim>
                                    <p:animScale>
                                      <p:cBhvr>
                                        <p:cTn id="66" dur="13">
                                          <p:stCondLst>
                                            <p:cond delay="325"/>
                                          </p:stCondLst>
                                        </p:cTn>
                                        <p:tgtEl>
                                          <p:spTgt spid="35"/>
                                        </p:tgtEl>
                                      </p:cBhvr>
                                      <p:to x="100000" y="60000"/>
                                    </p:animScale>
                                    <p:animScale>
                                      <p:cBhvr>
                                        <p:cTn id="67" dur="83" decel="50000">
                                          <p:stCondLst>
                                            <p:cond delay="338"/>
                                          </p:stCondLst>
                                        </p:cTn>
                                        <p:tgtEl>
                                          <p:spTgt spid="35"/>
                                        </p:tgtEl>
                                      </p:cBhvr>
                                      <p:to x="100000" y="100000"/>
                                    </p:animScale>
                                    <p:animScale>
                                      <p:cBhvr>
                                        <p:cTn id="68" dur="13">
                                          <p:stCondLst>
                                            <p:cond delay="656"/>
                                          </p:stCondLst>
                                        </p:cTn>
                                        <p:tgtEl>
                                          <p:spTgt spid="35"/>
                                        </p:tgtEl>
                                      </p:cBhvr>
                                      <p:to x="100000" y="80000"/>
                                    </p:animScale>
                                    <p:animScale>
                                      <p:cBhvr>
                                        <p:cTn id="69" dur="83" decel="50000">
                                          <p:stCondLst>
                                            <p:cond delay="669"/>
                                          </p:stCondLst>
                                        </p:cTn>
                                        <p:tgtEl>
                                          <p:spTgt spid="35"/>
                                        </p:tgtEl>
                                      </p:cBhvr>
                                      <p:to x="100000" y="100000"/>
                                    </p:animScale>
                                    <p:animScale>
                                      <p:cBhvr>
                                        <p:cTn id="70" dur="13">
                                          <p:stCondLst>
                                            <p:cond delay="821"/>
                                          </p:stCondLst>
                                        </p:cTn>
                                        <p:tgtEl>
                                          <p:spTgt spid="35"/>
                                        </p:tgtEl>
                                      </p:cBhvr>
                                      <p:to x="100000" y="90000"/>
                                    </p:animScale>
                                    <p:animScale>
                                      <p:cBhvr>
                                        <p:cTn id="71" dur="83" decel="50000">
                                          <p:stCondLst>
                                            <p:cond delay="834"/>
                                          </p:stCondLst>
                                        </p:cTn>
                                        <p:tgtEl>
                                          <p:spTgt spid="35"/>
                                        </p:tgtEl>
                                      </p:cBhvr>
                                      <p:to x="100000" y="100000"/>
                                    </p:animScale>
                                    <p:animScale>
                                      <p:cBhvr>
                                        <p:cTn id="72" dur="13">
                                          <p:stCondLst>
                                            <p:cond delay="904"/>
                                          </p:stCondLst>
                                        </p:cTn>
                                        <p:tgtEl>
                                          <p:spTgt spid="35"/>
                                        </p:tgtEl>
                                      </p:cBhvr>
                                      <p:to x="100000" y="95000"/>
                                    </p:animScale>
                                    <p:animScale>
                                      <p:cBhvr>
                                        <p:cTn id="73" dur="83" decel="50000">
                                          <p:stCondLst>
                                            <p:cond delay="917"/>
                                          </p:stCondLst>
                                        </p:cTn>
                                        <p:tgtEl>
                                          <p:spTgt spid="35"/>
                                        </p:tgtEl>
                                      </p:cBhvr>
                                      <p:to x="100000" y="100000"/>
                                    </p:animScale>
                                  </p:childTnLst>
                                </p:cTn>
                              </p:par>
                            </p:childTnLst>
                          </p:cTn>
                        </p:par>
                        <p:par>
                          <p:cTn id="74" fill="hold">
                            <p:stCondLst>
                              <p:cond delay="3000"/>
                            </p:stCondLst>
                            <p:childTnLst>
                              <p:par>
                                <p:cTn id="75" presetID="22" presetClass="entr" presetSubtype="8" fill="hold" nodeType="afterEffect">
                                  <p:stCondLst>
                                    <p:cond delay="0"/>
                                  </p:stCondLst>
                                  <p:childTnLst>
                                    <p:set>
                                      <p:cBhvr>
                                        <p:cTn id="76" dur="1" fill="hold">
                                          <p:stCondLst>
                                            <p:cond delay="0"/>
                                          </p:stCondLst>
                                        </p:cTn>
                                        <p:tgtEl>
                                          <p:spTgt spid="22">
                                            <p:txEl>
                                              <p:pRg st="0" end="0"/>
                                            </p:txEl>
                                          </p:spTgt>
                                        </p:tgtEl>
                                        <p:attrNameLst>
                                          <p:attrName>style.visibility</p:attrName>
                                        </p:attrNameLst>
                                      </p:cBhvr>
                                      <p:to>
                                        <p:strVal val="visible"/>
                                      </p:to>
                                    </p:set>
                                    <p:animEffect transition="in" filter="wipe(left)">
                                      <p:cBhvr>
                                        <p:cTn id="77" dur="1000"/>
                                        <p:tgtEl>
                                          <p:spTgt spid="2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2">
                                            <p:txEl>
                                              <p:pRg st="1" end="1"/>
                                            </p:txEl>
                                          </p:spTgt>
                                        </p:tgtEl>
                                        <p:attrNameLst>
                                          <p:attrName>style.visibility</p:attrName>
                                        </p:attrNameLst>
                                      </p:cBhvr>
                                      <p:to>
                                        <p:strVal val="visible"/>
                                      </p:to>
                                    </p:set>
                                    <p:animEffect transition="in" filter="wipe(left)">
                                      <p:cBhvr>
                                        <p:cTn id="82" dur="1000"/>
                                        <p:tgtEl>
                                          <p:spTgt spid="22">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2">
                                            <p:txEl>
                                              <p:pRg st="2" end="2"/>
                                            </p:txEl>
                                          </p:spTgt>
                                        </p:tgtEl>
                                        <p:attrNameLst>
                                          <p:attrName>style.visibility</p:attrName>
                                        </p:attrNameLst>
                                      </p:cBhvr>
                                      <p:to>
                                        <p:strVal val="visible"/>
                                      </p:to>
                                    </p:set>
                                    <p:animEffect transition="in" filter="wipe(left)">
                                      <p:cBhvr>
                                        <p:cTn id="87" dur="1000"/>
                                        <p:tgtEl>
                                          <p:spTgt spid="22">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2000"/>
                                        <p:tgtEl>
                                          <p:spTgt spid="22">
                                            <p:txEl>
                                              <p:pRg st="1" end="1"/>
                                            </p:txEl>
                                          </p:spTgt>
                                        </p:tgtEl>
                                      </p:cBhvr>
                                    </p:animEffect>
                                    <p:set>
                                      <p:cBhvr>
                                        <p:cTn id="92" dur="1" fill="hold">
                                          <p:stCondLst>
                                            <p:cond delay="1999"/>
                                          </p:stCondLst>
                                        </p:cTn>
                                        <p:tgtEl>
                                          <p:spTgt spid="22">
                                            <p:txEl>
                                              <p:pRg st="1" end="1"/>
                                            </p:txEl>
                                          </p:spTgt>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2000"/>
                                        <p:tgtEl>
                                          <p:spTgt spid="22">
                                            <p:txEl>
                                              <p:pRg st="2" end="2"/>
                                            </p:txEl>
                                          </p:spTgt>
                                        </p:tgtEl>
                                      </p:cBhvr>
                                    </p:animEffect>
                                    <p:set>
                                      <p:cBhvr>
                                        <p:cTn id="95" dur="1" fill="hold">
                                          <p:stCondLst>
                                            <p:cond delay="1999"/>
                                          </p:stCondLst>
                                        </p:cTn>
                                        <p:tgtEl>
                                          <p:spTgt spid="2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33" grpId="0"/>
      <p:bldP spid="34" grpId="0"/>
      <p:bldP spid="3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cstate="print"/>
          <a:srcRect/>
          <a:stretch>
            <a:fillRect/>
          </a:stretch>
        </p:blipFill>
        <p:spPr bwMode="auto">
          <a:xfrm>
            <a:off x="0" y="1934184"/>
            <a:ext cx="3542289" cy="2760028"/>
          </a:xfrm>
          <a:prstGeom prst="rect">
            <a:avLst/>
          </a:prstGeom>
          <a:noFill/>
          <a:ln w="9525">
            <a:noFill/>
            <a:miter lim="800000"/>
            <a:headEnd/>
            <a:tailEnd/>
          </a:ln>
          <a:effectLst/>
        </p:spPr>
      </p:pic>
      <p:sp>
        <p:nvSpPr>
          <p:cNvPr id="33" name="TextBox 32"/>
          <p:cNvSpPr txBox="1"/>
          <p:nvPr/>
        </p:nvSpPr>
        <p:spPr>
          <a:xfrm>
            <a:off x="1295400" y="2667000"/>
            <a:ext cx="609600" cy="707886"/>
          </a:xfrm>
          <a:prstGeom prst="rect">
            <a:avLst/>
          </a:prstGeom>
          <a:noFill/>
        </p:spPr>
        <p:txBody>
          <a:bodyPr wrap="square" rtlCol="0">
            <a:spAutoFit/>
          </a:bodyPr>
          <a:lstStyle/>
          <a:p>
            <a:r>
              <a:rPr lang="en-US" sz="4000" b="1" dirty="0"/>
              <a:t>A</a:t>
            </a:r>
          </a:p>
        </p:txBody>
      </p:sp>
      <p:sp>
        <p:nvSpPr>
          <p:cNvPr id="34" name="TextBox 33"/>
          <p:cNvSpPr txBox="1"/>
          <p:nvPr/>
        </p:nvSpPr>
        <p:spPr>
          <a:xfrm>
            <a:off x="2209800" y="2514600"/>
            <a:ext cx="609600" cy="707886"/>
          </a:xfrm>
          <a:prstGeom prst="rect">
            <a:avLst/>
          </a:prstGeom>
          <a:noFill/>
        </p:spPr>
        <p:txBody>
          <a:bodyPr wrap="square" rtlCol="0">
            <a:spAutoFit/>
          </a:bodyPr>
          <a:lstStyle/>
          <a:p>
            <a:r>
              <a:rPr lang="en-US" sz="4000" b="1" dirty="0"/>
              <a:t>B</a:t>
            </a:r>
          </a:p>
        </p:txBody>
      </p:sp>
      <p:sp>
        <p:nvSpPr>
          <p:cNvPr id="35" name="TextBox 34"/>
          <p:cNvSpPr txBox="1"/>
          <p:nvPr/>
        </p:nvSpPr>
        <p:spPr>
          <a:xfrm>
            <a:off x="1828800" y="3254514"/>
            <a:ext cx="609600" cy="707886"/>
          </a:xfrm>
          <a:prstGeom prst="rect">
            <a:avLst/>
          </a:prstGeom>
          <a:noFill/>
        </p:spPr>
        <p:txBody>
          <a:bodyPr wrap="square" rtlCol="0">
            <a:spAutoFit/>
          </a:bodyPr>
          <a:lstStyle/>
          <a:p>
            <a:r>
              <a:rPr lang="en-US" sz="4000" b="1" dirty="0"/>
              <a:t>C</a:t>
            </a:r>
          </a:p>
        </p:txBody>
      </p:sp>
      <p:sp>
        <p:nvSpPr>
          <p:cNvPr id="15"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pic>
        <p:nvPicPr>
          <p:cNvPr id="18" name="Picture 9" descr="The Vikings' Finest Failure: Vinland and 'The Field of Jellyfish'"/>
          <p:cNvPicPr>
            <a:picLocks noChangeAspect="1" noChangeArrowheads="1"/>
          </p:cNvPicPr>
          <p:nvPr/>
        </p:nvPicPr>
        <p:blipFill>
          <a:blip r:embed="rId3" cstate="print"/>
          <a:srcRect/>
          <a:stretch>
            <a:fillRect/>
          </a:stretch>
        </p:blipFill>
        <p:spPr bwMode="auto">
          <a:xfrm>
            <a:off x="381000" y="7239000"/>
            <a:ext cx="7620000" cy="4657725"/>
          </a:xfrm>
          <a:prstGeom prst="rect">
            <a:avLst/>
          </a:prstGeom>
          <a:noFill/>
        </p:spPr>
      </p:pic>
      <p:pic>
        <p:nvPicPr>
          <p:cNvPr id="19" name="Picture 18" descr="re-created longhouse at l'anse aux meadows, newfoundland, canada"/>
          <p:cNvPicPr>
            <a:picLocks noChangeAspect="1" noChangeArrowheads="1"/>
          </p:cNvPicPr>
          <p:nvPr/>
        </p:nvPicPr>
        <p:blipFill>
          <a:blip r:embed="rId4" cstate="print"/>
          <a:srcRect/>
          <a:stretch>
            <a:fillRect/>
          </a:stretch>
        </p:blipFill>
        <p:spPr bwMode="auto">
          <a:xfrm>
            <a:off x="-5791200" y="7248525"/>
            <a:ext cx="6096000" cy="4572000"/>
          </a:xfrm>
          <a:prstGeom prst="rect">
            <a:avLst/>
          </a:prstGeom>
          <a:noFill/>
        </p:spPr>
      </p:pic>
      <p:pic>
        <p:nvPicPr>
          <p:cNvPr id="20" name="Picture 28" descr="Viking structures at l'anse aux meadows, newfoundland, canada"/>
          <p:cNvPicPr>
            <a:picLocks noChangeAspect="1" noChangeArrowheads="1"/>
          </p:cNvPicPr>
          <p:nvPr/>
        </p:nvPicPr>
        <p:blipFill>
          <a:blip r:embed="rId5" cstate="print"/>
          <a:srcRect/>
          <a:stretch>
            <a:fillRect/>
          </a:stretch>
        </p:blipFill>
        <p:spPr bwMode="auto">
          <a:xfrm>
            <a:off x="7696200" y="7324725"/>
            <a:ext cx="6096000" cy="3038476"/>
          </a:xfrm>
          <a:prstGeom prst="rect">
            <a:avLst/>
          </a:prstGeom>
          <a:noFill/>
        </p:spPr>
      </p:pic>
      <p:sp>
        <p:nvSpPr>
          <p:cNvPr id="21" name="Rectangle 20"/>
          <p:cNvSpPr/>
          <p:nvPr/>
        </p:nvSpPr>
        <p:spPr>
          <a:xfrm>
            <a:off x="-7543800" y="9753600"/>
            <a:ext cx="4572000" cy="923330"/>
          </a:xfrm>
          <a:prstGeom prst="rect">
            <a:avLst/>
          </a:prstGeom>
        </p:spPr>
        <p:txBody>
          <a:bodyPr>
            <a:spAutoFit/>
          </a:bodyPr>
          <a:lstStyle/>
          <a:p>
            <a:r>
              <a:rPr lang="en-US" dirty="0"/>
              <a:t>3 smaller dwellings that provided shelter for lower status crew or slaves, and several smaller buildings that served as workshops</a:t>
            </a:r>
          </a:p>
        </p:txBody>
      </p:sp>
      <p:sp>
        <p:nvSpPr>
          <p:cNvPr id="22" name="Rectangle 21"/>
          <p:cNvSpPr/>
          <p:nvPr/>
        </p:nvSpPr>
        <p:spPr>
          <a:xfrm>
            <a:off x="4572000" y="482338"/>
            <a:ext cx="4572000" cy="6509474"/>
          </a:xfrm>
          <a:prstGeom prst="rect">
            <a:avLst/>
          </a:prstGeom>
        </p:spPr>
        <p:txBody>
          <a:bodyPr wrap="square">
            <a:spAutoFit/>
          </a:bodyPr>
          <a:lstStyle/>
          <a:p>
            <a:pPr>
              <a:spcAft>
                <a:spcPts val="1000"/>
              </a:spcAft>
            </a:pPr>
            <a:r>
              <a:rPr lang="en-US" sz="3200" b="1" dirty="0"/>
              <a:t>A. Viking longhouse  </a:t>
            </a:r>
          </a:p>
          <a:p>
            <a:pPr marL="234950" indent="-234950">
              <a:spcAft>
                <a:spcPts val="1000"/>
              </a:spcAft>
              <a:buFont typeface="Arial" pitchFamily="34" charset="0"/>
              <a:buChar char="•"/>
            </a:pPr>
            <a:r>
              <a:rPr lang="en-US" sz="3000" dirty="0"/>
              <a:t>Central long hall that formed the main living space </a:t>
            </a:r>
          </a:p>
          <a:p>
            <a:pPr marL="234950" indent="-234950">
              <a:spcAft>
                <a:spcPts val="1000"/>
              </a:spcAft>
              <a:buFont typeface="Arial" pitchFamily="34" charset="0"/>
              <a:buChar char="•"/>
            </a:pPr>
            <a:r>
              <a:rPr lang="en-US" sz="3000" dirty="0"/>
              <a:t>Ends partitioned off into separate rooms </a:t>
            </a:r>
          </a:p>
          <a:p>
            <a:pPr marL="234950" indent="-234950">
              <a:spcAft>
                <a:spcPts val="1000"/>
              </a:spcAft>
              <a:buFont typeface="Arial" pitchFamily="34" charset="0"/>
              <a:buChar char="•"/>
            </a:pPr>
            <a:r>
              <a:rPr lang="en-US" sz="3000" dirty="0"/>
              <a:t>Built-in benches along the walls of the main space not only helped support the walls, but also served as sleeping platforms, places to sit, and as a workspace.</a:t>
            </a:r>
          </a:p>
        </p:txBody>
      </p:sp>
      <p:sp>
        <p:nvSpPr>
          <p:cNvPr id="24" name="Rectangle 23"/>
          <p:cNvSpPr/>
          <p:nvPr/>
        </p:nvSpPr>
        <p:spPr>
          <a:xfrm>
            <a:off x="9448800" y="1524000"/>
            <a:ext cx="4572000" cy="1200329"/>
          </a:xfrm>
          <a:prstGeom prst="rect">
            <a:avLst/>
          </a:prstGeom>
        </p:spPr>
        <p:txBody>
          <a:bodyPr>
            <a:spAutoFit/>
          </a:bodyPr>
          <a:lstStyle/>
          <a:p>
            <a:r>
              <a:rPr lang="en-US" dirty="0"/>
              <a:t>A stone hearth was situated either in the center of the long hall or to one side of the main corridor, and it provided heat, light and a means to cook the food.</a:t>
            </a:r>
          </a:p>
        </p:txBody>
      </p:sp>
      <p:sp>
        <p:nvSpPr>
          <p:cNvPr id="26" name="Rectangle 25"/>
          <p:cNvSpPr/>
          <p:nvPr/>
        </p:nvSpPr>
        <p:spPr>
          <a:xfrm>
            <a:off x="9448800" y="0"/>
            <a:ext cx="4572000" cy="1477328"/>
          </a:xfrm>
          <a:prstGeom prst="rect">
            <a:avLst/>
          </a:prstGeom>
        </p:spPr>
        <p:txBody>
          <a:bodyPr>
            <a:spAutoFit/>
          </a:bodyPr>
          <a:lstStyle/>
          <a:p>
            <a:r>
              <a:rPr lang="en-US" dirty="0"/>
              <a:t>The spaces partitioned off at either end of the longhouse might have been used to house livestock during the winter, as a storeroom for crops and tools, or as a workroom where a family member might use a loom…</a:t>
            </a:r>
          </a:p>
        </p:txBody>
      </p:sp>
      <p:sp>
        <p:nvSpPr>
          <p:cNvPr id="28" name="Rectangle 27"/>
          <p:cNvSpPr/>
          <p:nvPr/>
        </p:nvSpPr>
        <p:spPr>
          <a:xfrm>
            <a:off x="9448800" y="2819400"/>
            <a:ext cx="4572000" cy="1754326"/>
          </a:xfrm>
          <a:prstGeom prst="rect">
            <a:avLst/>
          </a:prstGeom>
        </p:spPr>
        <p:txBody>
          <a:bodyPr>
            <a:spAutoFit/>
          </a:bodyPr>
          <a:lstStyle/>
          <a:p>
            <a:r>
              <a:rPr lang="en-US" dirty="0"/>
              <a:t>such as this vertical loom that was on display in one longhouse.  Stone weights such as those used in this loom were found when excavating the site, as well as the spindle and needle, which supports the presence of women in the encampment.</a:t>
            </a:r>
          </a:p>
        </p:txBody>
      </p:sp>
      <p:pic>
        <p:nvPicPr>
          <p:cNvPr id="29" name="Picture 8" descr="open hearth in the smithy structure at l'anse aux meadows, newfoundland, canada"/>
          <p:cNvPicPr>
            <a:picLocks noChangeAspect="1" noChangeArrowheads="1"/>
          </p:cNvPicPr>
          <p:nvPr/>
        </p:nvPicPr>
        <p:blipFill>
          <a:blip r:embed="rId6" cstate="print"/>
          <a:srcRect/>
          <a:stretch>
            <a:fillRect/>
          </a:stretch>
        </p:blipFill>
        <p:spPr bwMode="auto">
          <a:xfrm>
            <a:off x="-5410200" y="0"/>
            <a:ext cx="4572000" cy="6096001"/>
          </a:xfrm>
          <a:prstGeom prst="rect">
            <a:avLst/>
          </a:prstGeom>
          <a:noFill/>
        </p:spPr>
      </p:pic>
      <p:sp>
        <p:nvSpPr>
          <p:cNvPr id="30" name="Rectangle 29"/>
          <p:cNvSpPr/>
          <p:nvPr/>
        </p:nvSpPr>
        <p:spPr>
          <a:xfrm>
            <a:off x="-7162800" y="3429000"/>
            <a:ext cx="4572000" cy="646331"/>
          </a:xfrm>
          <a:prstGeom prst="rect">
            <a:avLst/>
          </a:prstGeom>
        </p:spPr>
        <p:txBody>
          <a:bodyPr>
            <a:spAutoFit/>
          </a:bodyPr>
          <a:lstStyle/>
          <a:p>
            <a:r>
              <a:rPr lang="en-US" dirty="0"/>
              <a:t>Based on artifacts found, it is known that there was a carpentry workshop and an iron smithy</a:t>
            </a:r>
          </a:p>
        </p:txBody>
      </p:sp>
      <p:pic>
        <p:nvPicPr>
          <p:cNvPr id="32" name="Picture 26" descr="interior of a re-created longhouse at l'anse aux meadows, newfoundland, canada"/>
          <p:cNvPicPr>
            <a:picLocks noChangeAspect="1" noChangeArrowheads="1"/>
          </p:cNvPicPr>
          <p:nvPr/>
        </p:nvPicPr>
        <p:blipFill>
          <a:blip r:embed="rId7" cstate="print"/>
          <a:srcRect/>
          <a:stretch>
            <a:fillRect/>
          </a:stretch>
        </p:blipFill>
        <p:spPr bwMode="auto">
          <a:xfrm>
            <a:off x="0" y="731520"/>
            <a:ext cx="4599661" cy="6126480"/>
          </a:xfrm>
          <a:prstGeom prst="rect">
            <a:avLst/>
          </a:prstGeom>
          <a:noFill/>
        </p:spPr>
      </p:pic>
      <p:pic>
        <p:nvPicPr>
          <p:cNvPr id="31" name="Picture 20" descr="Viking Settlement at L`Anse Aux Meadows Editorial Photo - Image of ..."/>
          <p:cNvPicPr>
            <a:picLocks noChangeAspect="1" noChangeArrowheads="1"/>
          </p:cNvPicPr>
          <p:nvPr/>
        </p:nvPicPr>
        <p:blipFill>
          <a:blip r:embed="rId8" cstate="print"/>
          <a:srcRect b="5473"/>
          <a:stretch>
            <a:fillRect/>
          </a:stretch>
        </p:blipFill>
        <p:spPr bwMode="auto">
          <a:xfrm>
            <a:off x="0" y="1151885"/>
            <a:ext cx="4572000" cy="5706115"/>
          </a:xfrm>
          <a:prstGeom prst="rect">
            <a:avLst/>
          </a:prstGeom>
          <a:noFill/>
        </p:spPr>
      </p:pic>
      <p:pic>
        <p:nvPicPr>
          <p:cNvPr id="25" name="Picture 4" descr="interior of a re-created Viking longhouse at l'anse aux meadows, newfoundland, canada"/>
          <p:cNvPicPr>
            <a:picLocks noChangeAspect="1" noChangeArrowheads="1"/>
          </p:cNvPicPr>
          <p:nvPr/>
        </p:nvPicPr>
        <p:blipFill>
          <a:blip r:embed="rId9" cstate="print"/>
          <a:srcRect/>
          <a:stretch>
            <a:fillRect/>
          </a:stretch>
        </p:blipFill>
        <p:spPr bwMode="auto">
          <a:xfrm>
            <a:off x="1447800" y="1371600"/>
            <a:ext cx="6096000" cy="4572000"/>
          </a:xfrm>
          <a:prstGeom prst="rect">
            <a:avLst/>
          </a:prstGeom>
          <a:noFill/>
        </p:spPr>
      </p:pic>
      <p:pic>
        <p:nvPicPr>
          <p:cNvPr id="23" name="Picture 2" descr="interior of a re-created Viking longhouse at l'anse aux meadows, newfoundland, canada"/>
          <p:cNvPicPr>
            <a:picLocks noChangeAspect="1" noChangeArrowheads="1"/>
          </p:cNvPicPr>
          <p:nvPr/>
        </p:nvPicPr>
        <p:blipFill>
          <a:blip r:embed="rId10" cstate="print"/>
          <a:srcRect/>
          <a:stretch>
            <a:fillRect/>
          </a:stretch>
        </p:blipFill>
        <p:spPr bwMode="auto">
          <a:xfrm>
            <a:off x="1528763" y="1371600"/>
            <a:ext cx="6086475" cy="4562476"/>
          </a:xfrm>
          <a:prstGeom prst="rect">
            <a:avLst/>
          </a:prstGeom>
          <a:noFill/>
        </p:spPr>
      </p:pic>
      <p:pic>
        <p:nvPicPr>
          <p:cNvPr id="27" name="Picture 6" descr="a loom at l'anse aux meadows, newfoundland, canada"/>
          <p:cNvPicPr>
            <a:picLocks noChangeAspect="1" noChangeArrowheads="1"/>
          </p:cNvPicPr>
          <p:nvPr/>
        </p:nvPicPr>
        <p:blipFill>
          <a:blip r:embed="rId11" cstate="print"/>
          <a:srcRect/>
          <a:stretch>
            <a:fillRect/>
          </a:stretch>
        </p:blipFill>
        <p:spPr bwMode="auto">
          <a:xfrm>
            <a:off x="2290763" y="771525"/>
            <a:ext cx="4562475" cy="6086475"/>
          </a:xfrm>
          <a:prstGeom prst="rect">
            <a:avLst/>
          </a:prstGeom>
          <a:noFill/>
        </p:spPr>
      </p:pic>
      <p:pic>
        <p:nvPicPr>
          <p:cNvPr id="37" name="Picture 6" descr="Viking Long House [1100 x 951] : r/ThingsCutInHalfPorn"/>
          <p:cNvPicPr>
            <a:picLocks noChangeAspect="1" noChangeArrowheads="1"/>
          </p:cNvPicPr>
          <p:nvPr/>
        </p:nvPicPr>
        <p:blipFill>
          <a:blip r:embed="rId12" cstate="print"/>
          <a:srcRect/>
          <a:stretch>
            <a:fillRect/>
          </a:stretch>
        </p:blipFill>
        <p:spPr bwMode="auto">
          <a:xfrm>
            <a:off x="533400" y="0"/>
            <a:ext cx="7932492"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left)">
                                      <p:cBhvr>
                                        <p:cTn id="7" dur="10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37"/>
                                        </p:tgtEl>
                                      </p:cBhvr>
                                    </p:animEffect>
                                    <p:set>
                                      <p:cBhvr>
                                        <p:cTn id="17" dur="1" fill="hold">
                                          <p:stCondLst>
                                            <p:cond delay="999"/>
                                          </p:stCondLst>
                                        </p:cTn>
                                        <p:tgtEl>
                                          <p:spTgt spid="37"/>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left)">
                                      <p:cBhvr>
                                        <p:cTn id="20" dur="1000"/>
                                        <p:tgtEl>
                                          <p:spTgt spid="2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32"/>
                                        </p:tgtEl>
                                      </p:cBhvr>
                                    </p:animEffect>
                                    <p:set>
                                      <p:cBhvr>
                                        <p:cTn id="28" dur="1" fill="hold">
                                          <p:stCondLst>
                                            <p:cond delay="1999"/>
                                          </p:stCondLst>
                                        </p:cTn>
                                        <p:tgtEl>
                                          <p:spTgt spid="32"/>
                                        </p:tgtEl>
                                        <p:attrNameLst>
                                          <p:attrName>style.visibility</p:attrName>
                                        </p:attrNameLst>
                                      </p:cBhvr>
                                      <p:to>
                                        <p:strVal val="hidden"/>
                                      </p:to>
                                    </p:set>
                                  </p:childTnLst>
                                </p:cTn>
                              </p:par>
                              <p:par>
                                <p:cTn id="29" presetID="22" presetClass="entr" presetSubtype="8" fill="hold" nodeType="with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wipe(left)">
                                      <p:cBhvr>
                                        <p:cTn id="31" dur="1000"/>
                                        <p:tgtEl>
                                          <p:spTgt spid="22">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31"/>
                                        </p:tgtEl>
                                      </p:cBhvr>
                                    </p:animEffect>
                                    <p:set>
                                      <p:cBhvr>
                                        <p:cTn id="39" dur="1" fill="hold">
                                          <p:stCondLst>
                                            <p:cond delay="1999"/>
                                          </p:stCondLst>
                                        </p:cTn>
                                        <p:tgtEl>
                                          <p:spTgt spid="3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2">
                                            <p:txEl>
                                              <p:pRg st="0" end="0"/>
                                            </p:txEl>
                                          </p:spTgt>
                                        </p:tgtEl>
                                      </p:cBhvr>
                                    </p:animEffect>
                                    <p:set>
                                      <p:cBhvr>
                                        <p:cTn id="42" dur="1" fill="hold">
                                          <p:stCondLst>
                                            <p:cond delay="1999"/>
                                          </p:stCondLst>
                                        </p:cTn>
                                        <p:tgtEl>
                                          <p:spTgt spid="22">
                                            <p:txEl>
                                              <p:pRg st="0" end="0"/>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22">
                                            <p:txEl>
                                              <p:pRg st="1" end="1"/>
                                            </p:txEl>
                                          </p:spTgt>
                                        </p:tgtEl>
                                      </p:cBhvr>
                                    </p:animEffect>
                                    <p:set>
                                      <p:cBhvr>
                                        <p:cTn id="45" dur="1" fill="hold">
                                          <p:stCondLst>
                                            <p:cond delay="1999"/>
                                          </p:stCondLst>
                                        </p:cTn>
                                        <p:tgtEl>
                                          <p:spTgt spid="22">
                                            <p:txEl>
                                              <p:pRg st="1" end="1"/>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22">
                                            <p:txEl>
                                              <p:pRg st="2" end="2"/>
                                            </p:txEl>
                                          </p:spTgt>
                                        </p:tgtEl>
                                      </p:cBhvr>
                                    </p:animEffect>
                                    <p:set>
                                      <p:cBhvr>
                                        <p:cTn id="48" dur="1" fill="hold">
                                          <p:stCondLst>
                                            <p:cond delay="1999"/>
                                          </p:stCondLst>
                                        </p:cTn>
                                        <p:tgtEl>
                                          <p:spTgt spid="22">
                                            <p:txEl>
                                              <p:pRg st="2" end="2"/>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000"/>
                                        <p:tgtEl>
                                          <p:spTgt spid="22">
                                            <p:txEl>
                                              <p:pRg st="3" end="3"/>
                                            </p:txEl>
                                          </p:spTgt>
                                        </p:tgtEl>
                                      </p:cBhvr>
                                    </p:animEffect>
                                    <p:set>
                                      <p:cBhvr>
                                        <p:cTn id="51" dur="1" fill="hold">
                                          <p:stCondLst>
                                            <p:cond delay="1999"/>
                                          </p:stCondLst>
                                        </p:cTn>
                                        <p:tgtEl>
                                          <p:spTgt spid="22">
                                            <p:txEl>
                                              <p:pRg st="3" end="3"/>
                                            </p:txEl>
                                          </p:spTgt>
                                        </p:tgtEl>
                                        <p:attrNameLst>
                                          <p:attrName>style.visibility</p:attrName>
                                        </p:attrNameLst>
                                      </p:cBhvr>
                                      <p:to>
                                        <p:strVal val="hidden"/>
                                      </p:to>
                                    </p:se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1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2000"/>
                                        <p:tgtEl>
                                          <p:spTgt spid="25"/>
                                        </p:tgtEl>
                                      </p:cBhvr>
                                    </p:animEffect>
                                    <p:set>
                                      <p:cBhvr>
                                        <p:cTn id="59" dur="1" fill="hold">
                                          <p:stCondLst>
                                            <p:cond delay="1999"/>
                                          </p:stCondLst>
                                        </p:cTn>
                                        <p:tgtEl>
                                          <p:spTgt spid="25"/>
                                        </p:tgtEl>
                                        <p:attrNameLst>
                                          <p:attrName>style.visibility</p:attrName>
                                        </p:attrNameLst>
                                      </p:cBhvr>
                                      <p:to>
                                        <p:strVal val="hidden"/>
                                      </p:to>
                                    </p:se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000"/>
                                        <p:tgtEl>
                                          <p:spTgt spid="23"/>
                                        </p:tgtEl>
                                      </p:cBhvr>
                                    </p:animEffect>
                                    <p:set>
                                      <p:cBhvr>
                                        <p:cTn id="67" dur="1" fill="hold">
                                          <p:stCondLst>
                                            <p:cond delay="1999"/>
                                          </p:stCondLst>
                                        </p:cTn>
                                        <p:tgtEl>
                                          <p:spTgt spid="23"/>
                                        </p:tgtEl>
                                        <p:attrNameLst>
                                          <p:attrName>style.visibility</p:attrName>
                                        </p:attrNameLst>
                                      </p:cBhvr>
                                      <p:to>
                                        <p:strVal val="hidden"/>
                                      </p:to>
                                    </p:set>
                                  </p:childTnLst>
                                </p:cTn>
                              </p:par>
                              <p:par>
                                <p:cTn id="68" presetID="22" presetClass="entr" presetSubtype="4"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1503724" y="2705725"/>
            <a:ext cx="6136552" cy="1446550"/>
          </a:xfrm>
          <a:prstGeom prst="rect">
            <a:avLst/>
          </a:prstGeom>
          <a:solidFill>
            <a:srgbClr val="FFFF00"/>
          </a:solidFill>
        </p:spPr>
        <p:txBody>
          <a:bodyPr wrap="none" rtlCol="0">
            <a:spAutoFit/>
          </a:bodyPr>
          <a:lstStyle/>
          <a:p>
            <a:r>
              <a:rPr lang="en-US" sz="8800" b="1" dirty="0"/>
              <a:t>GEOGRAPHY</a:t>
            </a:r>
          </a:p>
        </p:txBody>
      </p:sp>
    </p:spTree>
    <p:extLst>
      <p:ext uri="{BB962C8B-B14F-4D97-AF65-F5344CB8AC3E}">
        <p14:creationId xmlns="" xmlns:p14="http://schemas.microsoft.com/office/powerpoint/2010/main" val="7480919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Archaeological site L 'Anse aux Meadows - Canada"/>
          <p:cNvPicPr>
            <a:picLocks noChangeAspect="1" noChangeArrowheads="1"/>
          </p:cNvPicPr>
          <p:nvPr/>
        </p:nvPicPr>
        <p:blipFill>
          <a:blip r:embed="rId2" cstate="print"/>
          <a:srcRect/>
          <a:stretch>
            <a:fillRect/>
          </a:stretch>
        </p:blipFill>
        <p:spPr bwMode="auto">
          <a:xfrm>
            <a:off x="4572000" y="9906000"/>
            <a:ext cx="4572000" cy="3366305"/>
          </a:xfrm>
          <a:prstGeom prst="rect">
            <a:avLst/>
          </a:prstGeom>
          <a:noFill/>
        </p:spPr>
      </p:pic>
      <p:pic>
        <p:nvPicPr>
          <p:cNvPr id="136196" name="Picture 4" descr="Panoramio - Photo of L'Anse Aux Meadows-lumière du soir | Newfoundland ..."/>
          <p:cNvPicPr>
            <a:picLocks noChangeAspect="1" noChangeArrowheads="1"/>
          </p:cNvPicPr>
          <p:nvPr/>
        </p:nvPicPr>
        <p:blipFill>
          <a:blip r:embed="rId3" cstate="print"/>
          <a:srcRect/>
          <a:stretch>
            <a:fillRect/>
          </a:stretch>
        </p:blipFill>
        <p:spPr bwMode="auto">
          <a:xfrm>
            <a:off x="4572000" y="6858000"/>
            <a:ext cx="4572000" cy="3038355"/>
          </a:xfrm>
          <a:prstGeom prst="rect">
            <a:avLst/>
          </a:prstGeom>
          <a:noFill/>
        </p:spPr>
      </p:pic>
      <p:sp>
        <p:nvSpPr>
          <p:cNvPr id="8" name="Rectangle 7"/>
          <p:cNvSpPr/>
          <p:nvPr/>
        </p:nvSpPr>
        <p:spPr>
          <a:xfrm>
            <a:off x="0" y="685800"/>
            <a:ext cx="4648200" cy="11726287"/>
          </a:xfrm>
          <a:prstGeom prst="rect">
            <a:avLst/>
          </a:prstGeom>
        </p:spPr>
        <p:txBody>
          <a:bodyPr wrap="square">
            <a:spAutoFit/>
          </a:bodyPr>
          <a:lstStyle/>
          <a:p>
            <a:r>
              <a:rPr lang="en-US" b="1" dirty="0"/>
              <a:t>Norstead: A Viking Village and Port of Trade </a:t>
            </a:r>
          </a:p>
          <a:p>
            <a:r>
              <a:rPr lang="en-US" dirty="0"/>
              <a:t>A non-profit organization that was created to take history out of the exhibit case and place it in the hands of visitors. Join costumed interpreters in the dim light of the Viking-style Chieftain's Hall and listen to mysterious Viking tales.Check out info on the blacksmith forging iron. Step aboard the full-scale replica of the Viking ship "</a:t>
            </a:r>
            <a:r>
              <a:rPr lang="en-US" b="1" dirty="0"/>
              <a:t>Snorri</a:t>
            </a:r>
            <a:r>
              <a:rPr lang="en-US" dirty="0"/>
              <a:t>". Learn how the Vikings mastered the North Atlantic. Use a simple notched stick to measure distance by the stars. Get you "Runes" told by the wise women. Shape clay into pottery the way the Vikings did. Spin sheep fleece into yarn using ancient drop spindle technology, dye the yarn bright purple, pink, or rusty yellow using local plants and berries....weave it into cloth at the loom. </a:t>
            </a:r>
            <a:r>
              <a:rPr lang="en-US" b="1" i="1" dirty="0"/>
              <a:t>It’s in your hands to explore!</a:t>
            </a:r>
            <a:r>
              <a:rPr lang="en-US" dirty="0"/>
              <a:t/>
            </a:r>
            <a:br>
              <a:rPr lang="en-US" dirty="0"/>
            </a:br>
            <a:r>
              <a:rPr lang="en-US" dirty="0"/>
              <a:t/>
            </a:r>
            <a:br>
              <a:rPr lang="en-US" dirty="0"/>
            </a:br>
            <a:r>
              <a:rPr lang="en-US" dirty="0"/>
              <a:t>Located about two km from L'Anse aux Meadows UNESCO World Heritage Viking Site, the only authenticated Viking site in North America, Norstead replicates a Viking port of trade as it may have looked during the Viking era (790-1066 AD). The four-hectare site has a boat shed with its very own Viking ships, including the 54 foot replica Viking knarr which sailed from Greenland to L’Anse aux Meadows in 1998 with a crew of only nine men. There is also a chieftain's hall, church, and a workshop, with costumed interpreters who bring the site to life. All buildings, which consist of wood paneled walls and earthen floors, have been created to convey the look and feel of the Viking Era.</a:t>
            </a:r>
            <a:br>
              <a:rPr lang="en-US" dirty="0"/>
            </a:br>
            <a:r>
              <a:rPr lang="en-US" dirty="0"/>
              <a:t/>
            </a:r>
            <a:br>
              <a:rPr lang="en-US" dirty="0"/>
            </a:br>
            <a:r>
              <a:rPr lang="en-US" dirty="0"/>
              <a:t>Norstead, which won the provincial Attractions Canada award for “Best New Attraction”, was the centerpiece of a series of events held in 2000 to mark the 1,000th anniversary of the Vikings' arrival in the New World. </a:t>
            </a:r>
          </a:p>
        </p:txBody>
      </p:sp>
      <p:pic>
        <p:nvPicPr>
          <p:cNvPr id="136202" name="Picture 10" descr="http://norstead.com/images/title.jpg"/>
          <p:cNvPicPr>
            <a:picLocks noChangeAspect="1" noChangeArrowheads="1"/>
          </p:cNvPicPr>
          <p:nvPr/>
        </p:nvPicPr>
        <p:blipFill>
          <a:blip r:embed="rId4" cstate="print">
            <a:lum contrast="30000"/>
          </a:blip>
          <a:srcRect l="3333" r="1611"/>
          <a:stretch>
            <a:fillRect/>
          </a:stretch>
        </p:blipFill>
        <p:spPr bwMode="auto">
          <a:xfrm>
            <a:off x="4572000" y="597350"/>
            <a:ext cx="4572000" cy="4101232"/>
          </a:xfrm>
          <a:prstGeom prst="rect">
            <a:avLst/>
          </a:prstGeom>
          <a:noFill/>
        </p:spPr>
      </p:pic>
      <p:sp>
        <p:nvSpPr>
          <p:cNvPr id="11"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NORSTEAD – REPLICA VIKING PORT OF TRADE</a:t>
            </a:r>
          </a:p>
        </p:txBody>
      </p:sp>
      <p:pic>
        <p:nvPicPr>
          <p:cNvPr id="136198" name="Picture 6" descr="13 Top-Rated Tourist Attractions in Newfoundland and Labrador | PlanetWare"/>
          <p:cNvPicPr>
            <a:picLocks noChangeAspect="1" noChangeArrowheads="1"/>
          </p:cNvPicPr>
          <p:nvPr/>
        </p:nvPicPr>
        <p:blipFill>
          <a:blip r:embed="rId5" cstate="print"/>
          <a:srcRect/>
          <a:stretch>
            <a:fillRect/>
          </a:stretch>
        </p:blipFill>
        <p:spPr bwMode="auto">
          <a:xfrm>
            <a:off x="4572000" y="4191000"/>
            <a:ext cx="4572000" cy="3028709"/>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143000"/>
            <a:ext cx="4800600" cy="3062377"/>
          </a:xfrm>
          <a:prstGeom prst="rect">
            <a:avLst/>
          </a:prstGeom>
        </p:spPr>
        <p:txBody>
          <a:bodyPr wrap="square">
            <a:spAutoFit/>
          </a:bodyPr>
          <a:lstStyle/>
          <a:p>
            <a:pPr marL="166688" indent="-166688">
              <a:spcAft>
                <a:spcPts val="1000"/>
              </a:spcAft>
              <a:buFont typeface="Arial" pitchFamily="34" charset="0"/>
              <a:buChar char="•"/>
            </a:pPr>
            <a:r>
              <a:rPr lang="en-US" sz="2400" dirty="0"/>
              <a:t>Helge Marcus Ingstad, Norwegian b.1899, d.2001 at 101 yrs old</a:t>
            </a:r>
          </a:p>
          <a:p>
            <a:pPr marL="166688" indent="-166688">
              <a:spcAft>
                <a:spcPts val="1000"/>
              </a:spcAft>
              <a:buFont typeface="Arial" pitchFamily="34" charset="0"/>
              <a:buChar char="•"/>
            </a:pPr>
            <a:r>
              <a:rPr lang="en-US" sz="2400" dirty="0"/>
              <a:t>Lawyer by training</a:t>
            </a:r>
          </a:p>
          <a:p>
            <a:pPr marL="166688" indent="-166688">
              <a:spcAft>
                <a:spcPts val="1000"/>
              </a:spcAft>
              <a:buFont typeface="Arial" pitchFamily="34" charset="0"/>
              <a:buChar char="•"/>
            </a:pPr>
            <a:r>
              <a:rPr lang="en-US" sz="2400" dirty="0"/>
              <a:t>Sold practice in 1926 to become a trapper in Canada’s NW Territories</a:t>
            </a:r>
          </a:p>
          <a:p>
            <a:pPr marL="166688" indent="-166688">
              <a:spcAft>
                <a:spcPts val="1000"/>
              </a:spcAft>
              <a:buFont typeface="Arial" pitchFamily="34" charset="0"/>
              <a:buChar char="•"/>
            </a:pPr>
            <a:r>
              <a:rPr lang="en-US" sz="2400" dirty="0"/>
              <a:t>Returned to Norway,  wrote a best seller “Trapper’s Life”</a:t>
            </a:r>
          </a:p>
        </p:txBody>
      </p:sp>
      <p:sp>
        <p:nvSpPr>
          <p:cNvPr id="30"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31" name="TextBox 13"/>
          <p:cNvSpPr txBox="1">
            <a:spLocks noChangeArrowheads="1"/>
          </p:cNvSpPr>
          <p:nvPr/>
        </p:nvSpPr>
        <p:spPr bwMode="auto">
          <a:xfrm>
            <a:off x="0" y="609600"/>
            <a:ext cx="9144000" cy="600164"/>
          </a:xfrm>
          <a:prstGeom prst="rect">
            <a:avLst/>
          </a:prstGeom>
          <a:solidFill>
            <a:schemeClr val="bg1"/>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THE ARCHAEOLOGIST</a:t>
            </a:r>
          </a:p>
        </p:txBody>
      </p:sp>
      <p:sp>
        <p:nvSpPr>
          <p:cNvPr id="34" name="Rectangle 33"/>
          <p:cNvSpPr/>
          <p:nvPr/>
        </p:nvSpPr>
        <p:spPr>
          <a:xfrm>
            <a:off x="0" y="4191000"/>
            <a:ext cx="9144000" cy="2693045"/>
          </a:xfrm>
          <a:prstGeom prst="rect">
            <a:avLst/>
          </a:prstGeom>
        </p:spPr>
        <p:txBody>
          <a:bodyPr wrap="square">
            <a:spAutoFit/>
          </a:bodyPr>
          <a:lstStyle/>
          <a:p>
            <a:pPr marL="166688" indent="-166688">
              <a:spcAft>
                <a:spcPts val="1000"/>
              </a:spcAft>
              <a:buFont typeface="Arial" pitchFamily="34" charset="0"/>
              <a:buChar char="•"/>
            </a:pPr>
            <a:r>
              <a:rPr lang="en-US" sz="2400" dirty="0"/>
              <a:t>Appointed governor of Svalbard in the Norwegian arctic</a:t>
            </a:r>
          </a:p>
          <a:p>
            <a:pPr marL="166688" indent="-166688">
              <a:spcAft>
                <a:spcPts val="1000"/>
              </a:spcAft>
              <a:buFont typeface="Arial" pitchFamily="34" charset="0"/>
              <a:buChar char="•"/>
            </a:pPr>
            <a:r>
              <a:rPr lang="en-US" sz="2400" dirty="0"/>
              <a:t>He met Anne in Svalbard; she had read his books and had a crush on him. She was 19yrs his junior. They were married in 1941</a:t>
            </a:r>
          </a:p>
          <a:p>
            <a:pPr marL="166688" indent="-166688">
              <a:spcAft>
                <a:spcPts val="1000"/>
              </a:spcAft>
              <a:buFont typeface="Arial" pitchFamily="34" charset="0"/>
              <a:buChar char="•"/>
            </a:pPr>
            <a:r>
              <a:rPr lang="en-US" sz="2400" dirty="0"/>
              <a:t>They settled in the suburbs of Oslo. They continued to travel and he continued to write books (9)</a:t>
            </a:r>
          </a:p>
          <a:p>
            <a:pPr marL="166688" indent="-166688">
              <a:spcAft>
                <a:spcPts val="1000"/>
              </a:spcAft>
              <a:buFont typeface="Arial" pitchFamily="34" charset="0"/>
              <a:buChar char="•"/>
            </a:pPr>
            <a:r>
              <a:rPr lang="en-US" sz="2400" dirty="0"/>
              <a:t>He catalogued 141 recordings he had made of Nunamuit culture (AK)</a:t>
            </a:r>
          </a:p>
        </p:txBody>
      </p:sp>
      <p:pic>
        <p:nvPicPr>
          <p:cNvPr id="180228" name="Picture 4" descr="Helge Ingstad - Trivia, Family, Bio | Famous Birthdays"/>
          <p:cNvPicPr>
            <a:picLocks noChangeAspect="1" noChangeArrowheads="1"/>
          </p:cNvPicPr>
          <p:nvPr/>
        </p:nvPicPr>
        <p:blipFill>
          <a:blip r:embed="rId2" cstate="print"/>
          <a:srcRect/>
          <a:stretch>
            <a:fillRect/>
          </a:stretch>
        </p:blipFill>
        <p:spPr bwMode="auto">
          <a:xfrm>
            <a:off x="5638800" y="1219200"/>
            <a:ext cx="3086100" cy="3086100"/>
          </a:xfrm>
          <a:prstGeom prst="rect">
            <a:avLst/>
          </a:prstGeom>
          <a:noFill/>
        </p:spPr>
      </p:pic>
      <p:pic>
        <p:nvPicPr>
          <p:cNvPr id="180232" name="Picture 8" descr="HELGE INGSTAD - FOR DET ER BLANT MENNESKER AT ENSOMHET BLIR TIL - Revir"/>
          <p:cNvPicPr>
            <a:picLocks noChangeAspect="1" noChangeArrowheads="1"/>
          </p:cNvPicPr>
          <p:nvPr/>
        </p:nvPicPr>
        <p:blipFill>
          <a:blip r:embed="rId3" cstate="print"/>
          <a:srcRect l="20000" t="46667" r="45625"/>
          <a:stretch>
            <a:fillRect/>
          </a:stretch>
        </p:blipFill>
        <p:spPr bwMode="auto">
          <a:xfrm>
            <a:off x="4953000" y="1219200"/>
            <a:ext cx="4191000" cy="3048000"/>
          </a:xfrm>
          <a:prstGeom prst="rect">
            <a:avLst/>
          </a:prstGeom>
          <a:noFill/>
        </p:spPr>
      </p:pic>
      <p:pic>
        <p:nvPicPr>
          <p:cNvPr id="180230" name="Picture 6" descr="Fra Limfjordens bredder...: Helge Ingstad"/>
          <p:cNvPicPr>
            <a:picLocks noChangeAspect="1" noChangeArrowheads="1"/>
          </p:cNvPicPr>
          <p:nvPr/>
        </p:nvPicPr>
        <p:blipFill>
          <a:blip r:embed="rId4" cstate="print"/>
          <a:srcRect/>
          <a:stretch>
            <a:fillRect/>
          </a:stretch>
        </p:blipFill>
        <p:spPr bwMode="auto">
          <a:xfrm>
            <a:off x="4914900" y="1219200"/>
            <a:ext cx="4229100" cy="5638800"/>
          </a:xfrm>
          <a:prstGeom prst="rect">
            <a:avLst/>
          </a:prstGeom>
          <a:noFill/>
        </p:spPr>
      </p:pic>
      <p:pic>
        <p:nvPicPr>
          <p:cNvPr id="180226" name="Picture 2" descr="Helge Ingstad Net Worth • Net Worth List"/>
          <p:cNvPicPr>
            <a:picLocks noChangeAspect="1" noChangeArrowheads="1"/>
          </p:cNvPicPr>
          <p:nvPr/>
        </p:nvPicPr>
        <p:blipFill>
          <a:blip r:embed="rId5" cstate="print"/>
          <a:srcRect/>
          <a:stretch>
            <a:fillRect/>
          </a:stretch>
        </p:blipFill>
        <p:spPr bwMode="auto">
          <a:xfrm>
            <a:off x="6019800" y="1295400"/>
            <a:ext cx="2486025" cy="3043865"/>
          </a:xfrm>
          <a:prstGeom prst="rect">
            <a:avLst/>
          </a:prstGeom>
          <a:noFill/>
        </p:spPr>
      </p:pic>
      <p:pic>
        <p:nvPicPr>
          <p:cNvPr id="15" name="Picture 12" descr="Chris Moore's Blogologue: Oh Canada! June 10th - L'Anse aux Meadows ..."/>
          <p:cNvPicPr>
            <a:picLocks noChangeAspect="1" noChangeArrowheads="1"/>
          </p:cNvPicPr>
          <p:nvPr/>
        </p:nvPicPr>
        <p:blipFill>
          <a:blip r:embed="rId6" cstate="print"/>
          <a:srcRect l="-235"/>
          <a:stretch>
            <a:fillRect/>
          </a:stretch>
        </p:blipFill>
        <p:spPr bwMode="auto">
          <a:xfrm>
            <a:off x="5070415" y="1219200"/>
            <a:ext cx="4073585" cy="3048000"/>
          </a:xfrm>
          <a:prstGeom prst="rect">
            <a:avLst/>
          </a:prstGeom>
          <a:noFill/>
        </p:spPr>
      </p:pic>
      <p:grpSp>
        <p:nvGrpSpPr>
          <p:cNvPr id="38" name="Group 37"/>
          <p:cNvGrpSpPr/>
          <p:nvPr/>
        </p:nvGrpSpPr>
        <p:grpSpPr>
          <a:xfrm>
            <a:off x="381000" y="1295400"/>
            <a:ext cx="8365177" cy="4191000"/>
            <a:chOff x="1143000" y="-4191000"/>
            <a:chExt cx="8365177" cy="4191000"/>
          </a:xfrm>
        </p:grpSpPr>
        <p:pic>
          <p:nvPicPr>
            <p:cNvPr id="37" name="Picture 16" descr="Pälsjägarliv av Helge Ingstad, ett boktips - mattisblogg.se"/>
            <p:cNvPicPr>
              <a:picLocks noChangeAspect="1" noChangeArrowheads="1"/>
            </p:cNvPicPr>
            <p:nvPr/>
          </p:nvPicPr>
          <p:blipFill>
            <a:blip r:embed="rId7" cstate="print"/>
            <a:srcRect l="30802"/>
            <a:stretch>
              <a:fillRect/>
            </a:stretch>
          </p:blipFill>
          <p:spPr bwMode="auto">
            <a:xfrm>
              <a:off x="5410200" y="-4191000"/>
              <a:ext cx="4097977" cy="2886075"/>
            </a:xfrm>
            <a:prstGeom prst="rect">
              <a:avLst/>
            </a:prstGeom>
            <a:noFill/>
          </p:spPr>
        </p:pic>
        <p:grpSp>
          <p:nvGrpSpPr>
            <p:cNvPr id="35" name="Group 34"/>
            <p:cNvGrpSpPr/>
            <p:nvPr/>
          </p:nvGrpSpPr>
          <p:grpSpPr>
            <a:xfrm>
              <a:off x="1143000" y="-4114800"/>
              <a:ext cx="6324600" cy="4114800"/>
              <a:chOff x="-7023700" y="-2743200"/>
              <a:chExt cx="6324600" cy="4114800"/>
            </a:xfrm>
          </p:grpSpPr>
          <p:pic>
            <p:nvPicPr>
              <p:cNvPr id="180234" name="Picture 10" descr="Helge Ingstad - Alchetron, The Free Social Encyclopedia"/>
              <p:cNvPicPr>
                <a:picLocks noChangeAspect="1" noChangeArrowheads="1"/>
              </p:cNvPicPr>
              <p:nvPr/>
            </p:nvPicPr>
            <p:blipFill>
              <a:blip r:embed="rId8" cstate="print"/>
              <a:srcRect/>
              <a:stretch>
                <a:fillRect/>
              </a:stretch>
            </p:blipFill>
            <p:spPr bwMode="auto">
              <a:xfrm>
                <a:off x="-4114800" y="-2743200"/>
                <a:ext cx="1841074" cy="2743200"/>
              </a:xfrm>
              <a:prstGeom prst="rect">
                <a:avLst/>
              </a:prstGeom>
              <a:noFill/>
            </p:spPr>
          </p:pic>
          <p:pic>
            <p:nvPicPr>
              <p:cNvPr id="180242" name="Picture 18" descr="Pelsjegerliv blant Nord-Canadas indianere - Helge Ingstad - Innbundet ..."/>
              <p:cNvPicPr>
                <a:picLocks noChangeAspect="1" noChangeArrowheads="1"/>
              </p:cNvPicPr>
              <p:nvPr/>
            </p:nvPicPr>
            <p:blipFill>
              <a:blip r:embed="rId9" cstate="print"/>
              <a:srcRect/>
              <a:stretch>
                <a:fillRect/>
              </a:stretch>
            </p:blipFill>
            <p:spPr bwMode="auto">
              <a:xfrm>
                <a:off x="-5257800" y="-1371600"/>
                <a:ext cx="1895447" cy="2743200"/>
              </a:xfrm>
              <a:prstGeom prst="rect">
                <a:avLst/>
              </a:prstGeom>
              <a:noFill/>
            </p:spPr>
          </p:pic>
          <p:pic>
            <p:nvPicPr>
              <p:cNvPr id="180244" name="Picture 20" descr="Landet med de kalde kyster av Helge Ingstad (Ebok) | NorskeSerier"/>
              <p:cNvPicPr>
                <a:picLocks noChangeAspect="1" noChangeArrowheads="1"/>
              </p:cNvPicPr>
              <p:nvPr/>
            </p:nvPicPr>
            <p:blipFill>
              <a:blip r:embed="rId10" cstate="print"/>
              <a:srcRect/>
              <a:stretch>
                <a:fillRect/>
              </a:stretch>
            </p:blipFill>
            <p:spPr bwMode="auto">
              <a:xfrm>
                <a:off x="-2590800" y="-1828800"/>
                <a:ext cx="1891700" cy="2743200"/>
              </a:xfrm>
              <a:prstGeom prst="rect">
                <a:avLst/>
              </a:prstGeom>
              <a:noFill/>
            </p:spPr>
          </p:pic>
          <p:pic>
            <p:nvPicPr>
              <p:cNvPr id="180238" name="Picture 14" descr="Landet under leidarstjernen av Helge Ingstad (Nedlastbar lydbok ..."/>
              <p:cNvPicPr>
                <a:picLocks noChangeAspect="1" noChangeArrowheads="1"/>
              </p:cNvPicPr>
              <p:nvPr/>
            </p:nvPicPr>
            <p:blipFill>
              <a:blip r:embed="rId11" cstate="print"/>
              <a:srcRect/>
              <a:stretch>
                <a:fillRect/>
              </a:stretch>
            </p:blipFill>
            <p:spPr bwMode="auto">
              <a:xfrm>
                <a:off x="-7023700" y="-2590800"/>
                <a:ext cx="2743200" cy="2743200"/>
              </a:xfrm>
              <a:prstGeom prst="rect">
                <a:avLst/>
              </a:prstGeom>
              <a:noFill/>
            </p:spPr>
          </p:pic>
        </p:grpSp>
      </p:grpSp>
      <p:pic>
        <p:nvPicPr>
          <p:cNvPr id="180245" name="Picture 21"/>
          <p:cNvPicPr>
            <a:picLocks noChangeAspect="1" noChangeArrowheads="1"/>
          </p:cNvPicPr>
          <p:nvPr/>
        </p:nvPicPr>
        <p:blipFill>
          <a:blip r:embed="rId12" cstate="print"/>
          <a:srcRect/>
          <a:stretch>
            <a:fillRect/>
          </a:stretch>
        </p:blipFill>
        <p:spPr bwMode="auto">
          <a:xfrm>
            <a:off x="2828428" y="1219200"/>
            <a:ext cx="3487144" cy="50752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70" decel="100000"/>
                                        <p:tgtEl>
                                          <p:spTgt spid="31"/>
                                        </p:tgtEl>
                                      </p:cBhvr>
                                    </p:animEffect>
                                    <p:animScale>
                                      <p:cBhvr>
                                        <p:cTn id="8" dur="770" decel="100000"/>
                                        <p:tgtEl>
                                          <p:spTgt spid="31"/>
                                        </p:tgtEl>
                                      </p:cBhvr>
                                      <p:from x="10000" y="10000"/>
                                      <p:to x="200000" y="450000"/>
                                    </p:animScale>
                                    <p:animScale>
                                      <p:cBhvr>
                                        <p:cTn id="9" dur="1230" accel="100000" fill="hold">
                                          <p:stCondLst>
                                            <p:cond delay="770"/>
                                          </p:stCondLst>
                                        </p:cTn>
                                        <p:tgtEl>
                                          <p:spTgt spid="31"/>
                                        </p:tgtEl>
                                      </p:cBhvr>
                                      <p:from x="200000" y="450000"/>
                                      <p:to x="100000" y="100000"/>
                                    </p:animScale>
                                    <p:set>
                                      <p:cBhvr>
                                        <p:cTn id="10" dur="770" fill="hold"/>
                                        <p:tgtEl>
                                          <p:spTgt spid="31"/>
                                        </p:tgtEl>
                                        <p:attrNameLst>
                                          <p:attrName>ppt_x</p:attrName>
                                        </p:attrNameLst>
                                      </p:cBhvr>
                                      <p:to>
                                        <p:strVal val="(0.5)"/>
                                      </p:to>
                                    </p:set>
                                    <p:anim from="(0.5)" to="(#ppt_x)" calcmode="lin" valueType="num">
                                      <p:cBhvr>
                                        <p:cTn id="11" dur="1230" accel="100000" fill="hold">
                                          <p:stCondLst>
                                            <p:cond delay="770"/>
                                          </p:stCondLst>
                                        </p:cTn>
                                        <p:tgtEl>
                                          <p:spTgt spid="31"/>
                                        </p:tgtEl>
                                        <p:attrNameLst>
                                          <p:attrName>ppt_x</p:attrName>
                                        </p:attrNameLst>
                                      </p:cBhvr>
                                    </p:anim>
                                    <p:set>
                                      <p:cBhvr>
                                        <p:cTn id="12" dur="770" fill="hold"/>
                                        <p:tgtEl>
                                          <p:spTgt spid="31"/>
                                        </p:tgtEl>
                                        <p:attrNameLst>
                                          <p:attrName>ppt_y</p:attrName>
                                        </p:attrNameLst>
                                      </p:cBhvr>
                                      <p:to>
                                        <p:strVal val="(#ppt_y+0.4)"/>
                                      </p:to>
                                    </p:set>
                                    <p:anim from="(#ppt_y+0.4)" to="(#ppt_y)" calcmode="lin" valueType="num">
                                      <p:cBhvr>
                                        <p:cTn id="13" dur="1230" accel="100000" fill="hold">
                                          <p:stCondLst>
                                            <p:cond delay="770"/>
                                          </p:stCondLst>
                                        </p:cTn>
                                        <p:tgtEl>
                                          <p:spTgt spid="3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wipe(left)">
                                      <p:cBhvr>
                                        <p:cTn id="18" dur="1000"/>
                                        <p:tgtEl>
                                          <p:spTgt spid="29">
                                            <p:txEl>
                                              <p:pRg st="0" end="0"/>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180228"/>
                                        </p:tgtEl>
                                        <p:attrNameLst>
                                          <p:attrName>style.visibility</p:attrName>
                                        </p:attrNameLst>
                                      </p:cBhvr>
                                      <p:to>
                                        <p:strVal val="visible"/>
                                      </p:to>
                                    </p:set>
                                    <p:anim calcmode="lin" valueType="num">
                                      <p:cBhvr>
                                        <p:cTn id="21" dur="500" fill="hold"/>
                                        <p:tgtEl>
                                          <p:spTgt spid="180228"/>
                                        </p:tgtEl>
                                        <p:attrNameLst>
                                          <p:attrName>ppt_w</p:attrName>
                                        </p:attrNameLst>
                                      </p:cBhvr>
                                      <p:tavLst>
                                        <p:tav tm="0">
                                          <p:val>
                                            <p:fltVal val="0"/>
                                          </p:val>
                                        </p:tav>
                                        <p:tav tm="100000">
                                          <p:val>
                                            <p:strVal val="#ppt_w"/>
                                          </p:val>
                                        </p:tav>
                                      </p:tavLst>
                                    </p:anim>
                                    <p:anim calcmode="lin" valueType="num">
                                      <p:cBhvr>
                                        <p:cTn id="22" dur="500" fill="hold"/>
                                        <p:tgtEl>
                                          <p:spTgt spid="180228"/>
                                        </p:tgtEl>
                                        <p:attrNameLst>
                                          <p:attrName>ppt_h</p:attrName>
                                        </p:attrNameLst>
                                      </p:cBhvr>
                                      <p:tavLst>
                                        <p:tav tm="0">
                                          <p:val>
                                            <p:fltVal val="0"/>
                                          </p:val>
                                        </p:tav>
                                        <p:tav tm="100000">
                                          <p:val>
                                            <p:strVal val="#ppt_h"/>
                                          </p:val>
                                        </p:tav>
                                      </p:tavLst>
                                    </p:anim>
                                    <p:animEffect transition="in" filter="fade">
                                      <p:cBhvr>
                                        <p:cTn id="23" dur="500"/>
                                        <p:tgtEl>
                                          <p:spTgt spid="1802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xEl>
                                              <p:pRg st="1" end="1"/>
                                            </p:txEl>
                                          </p:spTgt>
                                        </p:tgtEl>
                                        <p:attrNameLst>
                                          <p:attrName>style.visibility</p:attrName>
                                        </p:attrNameLst>
                                      </p:cBhvr>
                                      <p:to>
                                        <p:strVal val="visible"/>
                                      </p:to>
                                    </p:set>
                                    <p:animEffect transition="in" filter="wipe(left)">
                                      <p:cBhvr>
                                        <p:cTn id="28" dur="1000"/>
                                        <p:tgtEl>
                                          <p:spTgt spid="2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xEl>
                                              <p:pRg st="2" end="2"/>
                                            </p:txEl>
                                          </p:spTgt>
                                        </p:tgtEl>
                                        <p:attrNameLst>
                                          <p:attrName>style.visibility</p:attrName>
                                        </p:attrNameLst>
                                      </p:cBhvr>
                                      <p:to>
                                        <p:strVal val="visible"/>
                                      </p:to>
                                    </p:set>
                                    <p:animEffect transition="in" filter="wipe(left)">
                                      <p:cBhvr>
                                        <p:cTn id="33" dur="1000"/>
                                        <p:tgtEl>
                                          <p:spTgt spid="29">
                                            <p:txEl>
                                              <p:pRg st="2" end="2"/>
                                            </p:txEl>
                                          </p:spTgt>
                                        </p:tgtEl>
                                      </p:cBhvr>
                                    </p:animEffect>
                                  </p:childTnLst>
                                </p:cTn>
                              </p:par>
                              <p:par>
                                <p:cTn id="34" presetID="10" presetClass="exit" presetSubtype="0" fill="hold" nodeType="withEffect">
                                  <p:stCondLst>
                                    <p:cond delay="0"/>
                                  </p:stCondLst>
                                  <p:childTnLst>
                                    <p:animEffect transition="out" filter="fade">
                                      <p:cBhvr>
                                        <p:cTn id="35" dur="1000"/>
                                        <p:tgtEl>
                                          <p:spTgt spid="180228"/>
                                        </p:tgtEl>
                                      </p:cBhvr>
                                    </p:animEffect>
                                    <p:set>
                                      <p:cBhvr>
                                        <p:cTn id="36" dur="1" fill="hold">
                                          <p:stCondLst>
                                            <p:cond delay="999"/>
                                          </p:stCondLst>
                                        </p:cTn>
                                        <p:tgtEl>
                                          <p:spTgt spid="180228"/>
                                        </p:tgtEl>
                                        <p:attrNameLst>
                                          <p:attrName>style.visibility</p:attrName>
                                        </p:attrNameLst>
                                      </p:cBhvr>
                                      <p:to>
                                        <p:strVal val="hidden"/>
                                      </p:to>
                                    </p:set>
                                  </p:childTnLst>
                                </p:cTn>
                              </p:par>
                              <p:par>
                                <p:cTn id="37" presetID="53" presetClass="entr" presetSubtype="0" fill="hold" nodeType="withEffect">
                                  <p:stCondLst>
                                    <p:cond delay="0"/>
                                  </p:stCondLst>
                                  <p:childTnLst>
                                    <p:set>
                                      <p:cBhvr>
                                        <p:cTn id="38" dur="1" fill="hold">
                                          <p:stCondLst>
                                            <p:cond delay="0"/>
                                          </p:stCondLst>
                                        </p:cTn>
                                        <p:tgtEl>
                                          <p:spTgt spid="180232"/>
                                        </p:tgtEl>
                                        <p:attrNameLst>
                                          <p:attrName>style.visibility</p:attrName>
                                        </p:attrNameLst>
                                      </p:cBhvr>
                                      <p:to>
                                        <p:strVal val="visible"/>
                                      </p:to>
                                    </p:set>
                                    <p:anim calcmode="lin" valueType="num">
                                      <p:cBhvr>
                                        <p:cTn id="39" dur="500" fill="hold"/>
                                        <p:tgtEl>
                                          <p:spTgt spid="180232"/>
                                        </p:tgtEl>
                                        <p:attrNameLst>
                                          <p:attrName>ppt_w</p:attrName>
                                        </p:attrNameLst>
                                      </p:cBhvr>
                                      <p:tavLst>
                                        <p:tav tm="0">
                                          <p:val>
                                            <p:fltVal val="0"/>
                                          </p:val>
                                        </p:tav>
                                        <p:tav tm="100000">
                                          <p:val>
                                            <p:strVal val="#ppt_w"/>
                                          </p:val>
                                        </p:tav>
                                      </p:tavLst>
                                    </p:anim>
                                    <p:anim calcmode="lin" valueType="num">
                                      <p:cBhvr>
                                        <p:cTn id="40" dur="500" fill="hold"/>
                                        <p:tgtEl>
                                          <p:spTgt spid="180232"/>
                                        </p:tgtEl>
                                        <p:attrNameLst>
                                          <p:attrName>ppt_h</p:attrName>
                                        </p:attrNameLst>
                                      </p:cBhvr>
                                      <p:tavLst>
                                        <p:tav tm="0">
                                          <p:val>
                                            <p:fltVal val="0"/>
                                          </p:val>
                                        </p:tav>
                                        <p:tav tm="100000">
                                          <p:val>
                                            <p:strVal val="#ppt_h"/>
                                          </p:val>
                                        </p:tav>
                                      </p:tavLst>
                                    </p:anim>
                                    <p:animEffect transition="in" filter="fade">
                                      <p:cBhvr>
                                        <p:cTn id="41" dur="500"/>
                                        <p:tgtEl>
                                          <p:spTgt spid="1802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xEl>
                                              <p:pRg st="3" end="3"/>
                                            </p:txEl>
                                          </p:spTgt>
                                        </p:tgtEl>
                                        <p:attrNameLst>
                                          <p:attrName>style.visibility</p:attrName>
                                        </p:attrNameLst>
                                      </p:cBhvr>
                                      <p:to>
                                        <p:strVal val="visible"/>
                                      </p:to>
                                    </p:set>
                                    <p:animEffect transition="in" filter="wipe(left)">
                                      <p:cBhvr>
                                        <p:cTn id="46" dur="1000"/>
                                        <p:tgtEl>
                                          <p:spTgt spid="29">
                                            <p:txEl>
                                              <p:pRg st="3" end="3"/>
                                            </p:txEl>
                                          </p:spTgt>
                                        </p:tgtEl>
                                      </p:cBhvr>
                                    </p:animEffect>
                                  </p:childTnLst>
                                </p:cTn>
                              </p:par>
                              <p:par>
                                <p:cTn id="47" presetID="10" presetClass="exit" presetSubtype="0" fill="hold" nodeType="withEffect">
                                  <p:stCondLst>
                                    <p:cond delay="0"/>
                                  </p:stCondLst>
                                  <p:childTnLst>
                                    <p:animEffect transition="out" filter="fade">
                                      <p:cBhvr>
                                        <p:cTn id="48" dur="1000"/>
                                        <p:tgtEl>
                                          <p:spTgt spid="180232"/>
                                        </p:tgtEl>
                                      </p:cBhvr>
                                    </p:animEffect>
                                    <p:set>
                                      <p:cBhvr>
                                        <p:cTn id="49" dur="1" fill="hold">
                                          <p:stCondLst>
                                            <p:cond delay="999"/>
                                          </p:stCondLst>
                                        </p:cTn>
                                        <p:tgtEl>
                                          <p:spTgt spid="180232"/>
                                        </p:tgtEl>
                                        <p:attrNameLst>
                                          <p:attrName>style.visibility</p:attrName>
                                        </p:attrNameLst>
                                      </p:cBhvr>
                                      <p:to>
                                        <p:strVal val="hidden"/>
                                      </p:to>
                                    </p:set>
                                  </p:childTnLst>
                                </p:cTn>
                              </p:par>
                              <p:par>
                                <p:cTn id="50" presetID="53" presetClass="entr" presetSubtype="0" fill="hold" nodeType="withEffect">
                                  <p:stCondLst>
                                    <p:cond delay="0"/>
                                  </p:stCondLst>
                                  <p:childTnLst>
                                    <p:set>
                                      <p:cBhvr>
                                        <p:cTn id="51" dur="1" fill="hold">
                                          <p:stCondLst>
                                            <p:cond delay="0"/>
                                          </p:stCondLst>
                                        </p:cTn>
                                        <p:tgtEl>
                                          <p:spTgt spid="180230"/>
                                        </p:tgtEl>
                                        <p:attrNameLst>
                                          <p:attrName>style.visibility</p:attrName>
                                        </p:attrNameLst>
                                      </p:cBhvr>
                                      <p:to>
                                        <p:strVal val="visible"/>
                                      </p:to>
                                    </p:set>
                                    <p:anim calcmode="lin" valueType="num">
                                      <p:cBhvr>
                                        <p:cTn id="52" dur="500" fill="hold"/>
                                        <p:tgtEl>
                                          <p:spTgt spid="180230"/>
                                        </p:tgtEl>
                                        <p:attrNameLst>
                                          <p:attrName>ppt_w</p:attrName>
                                        </p:attrNameLst>
                                      </p:cBhvr>
                                      <p:tavLst>
                                        <p:tav tm="0">
                                          <p:val>
                                            <p:fltVal val="0"/>
                                          </p:val>
                                        </p:tav>
                                        <p:tav tm="100000">
                                          <p:val>
                                            <p:strVal val="#ppt_w"/>
                                          </p:val>
                                        </p:tav>
                                      </p:tavLst>
                                    </p:anim>
                                    <p:anim calcmode="lin" valueType="num">
                                      <p:cBhvr>
                                        <p:cTn id="53" dur="500" fill="hold"/>
                                        <p:tgtEl>
                                          <p:spTgt spid="180230"/>
                                        </p:tgtEl>
                                        <p:attrNameLst>
                                          <p:attrName>ppt_h</p:attrName>
                                        </p:attrNameLst>
                                      </p:cBhvr>
                                      <p:tavLst>
                                        <p:tav tm="0">
                                          <p:val>
                                            <p:fltVal val="0"/>
                                          </p:val>
                                        </p:tav>
                                        <p:tav tm="100000">
                                          <p:val>
                                            <p:strVal val="#ppt_h"/>
                                          </p:val>
                                        </p:tav>
                                      </p:tavLst>
                                    </p:anim>
                                    <p:animEffect transition="in" filter="fade">
                                      <p:cBhvr>
                                        <p:cTn id="54" dur="500"/>
                                        <p:tgtEl>
                                          <p:spTgt spid="1802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4">
                                            <p:txEl>
                                              <p:pRg st="0" end="0"/>
                                            </p:txEl>
                                          </p:spTgt>
                                        </p:tgtEl>
                                        <p:attrNameLst>
                                          <p:attrName>style.visibility</p:attrName>
                                        </p:attrNameLst>
                                      </p:cBhvr>
                                      <p:to>
                                        <p:strVal val="visible"/>
                                      </p:to>
                                    </p:set>
                                    <p:animEffect transition="in" filter="wipe(left)">
                                      <p:cBhvr>
                                        <p:cTn id="59" dur="1000"/>
                                        <p:tgtEl>
                                          <p:spTgt spid="34">
                                            <p:txEl>
                                              <p:pRg st="0" end="0"/>
                                            </p:txEl>
                                          </p:spTgt>
                                        </p:tgtEl>
                                      </p:cBhvr>
                                    </p:animEffect>
                                  </p:childTnLst>
                                </p:cTn>
                              </p:par>
                              <p:par>
                                <p:cTn id="60" presetID="10" presetClass="exit" presetSubtype="0" fill="hold" nodeType="withEffect">
                                  <p:stCondLst>
                                    <p:cond delay="0"/>
                                  </p:stCondLst>
                                  <p:childTnLst>
                                    <p:animEffect transition="out" filter="fade">
                                      <p:cBhvr>
                                        <p:cTn id="61" dur="1000"/>
                                        <p:tgtEl>
                                          <p:spTgt spid="180230"/>
                                        </p:tgtEl>
                                      </p:cBhvr>
                                    </p:animEffect>
                                    <p:set>
                                      <p:cBhvr>
                                        <p:cTn id="62" dur="1" fill="hold">
                                          <p:stCondLst>
                                            <p:cond delay="999"/>
                                          </p:stCondLst>
                                        </p:cTn>
                                        <p:tgtEl>
                                          <p:spTgt spid="180230"/>
                                        </p:tgtEl>
                                        <p:attrNameLst>
                                          <p:attrName>style.visibility</p:attrName>
                                        </p:attrNameLst>
                                      </p:cBhvr>
                                      <p:to>
                                        <p:strVal val="hidden"/>
                                      </p:to>
                                    </p:set>
                                  </p:childTnLst>
                                </p:cTn>
                              </p:par>
                              <p:par>
                                <p:cTn id="63" presetID="53" presetClass="entr" presetSubtype="0" fill="hold" nodeType="withEffect">
                                  <p:stCondLst>
                                    <p:cond delay="0"/>
                                  </p:stCondLst>
                                  <p:childTnLst>
                                    <p:set>
                                      <p:cBhvr>
                                        <p:cTn id="64" dur="1" fill="hold">
                                          <p:stCondLst>
                                            <p:cond delay="0"/>
                                          </p:stCondLst>
                                        </p:cTn>
                                        <p:tgtEl>
                                          <p:spTgt spid="180226"/>
                                        </p:tgtEl>
                                        <p:attrNameLst>
                                          <p:attrName>style.visibility</p:attrName>
                                        </p:attrNameLst>
                                      </p:cBhvr>
                                      <p:to>
                                        <p:strVal val="visible"/>
                                      </p:to>
                                    </p:set>
                                    <p:anim calcmode="lin" valueType="num">
                                      <p:cBhvr>
                                        <p:cTn id="65" dur="500" fill="hold"/>
                                        <p:tgtEl>
                                          <p:spTgt spid="180226"/>
                                        </p:tgtEl>
                                        <p:attrNameLst>
                                          <p:attrName>ppt_w</p:attrName>
                                        </p:attrNameLst>
                                      </p:cBhvr>
                                      <p:tavLst>
                                        <p:tav tm="0">
                                          <p:val>
                                            <p:fltVal val="0"/>
                                          </p:val>
                                        </p:tav>
                                        <p:tav tm="100000">
                                          <p:val>
                                            <p:strVal val="#ppt_w"/>
                                          </p:val>
                                        </p:tav>
                                      </p:tavLst>
                                    </p:anim>
                                    <p:anim calcmode="lin" valueType="num">
                                      <p:cBhvr>
                                        <p:cTn id="66" dur="500" fill="hold"/>
                                        <p:tgtEl>
                                          <p:spTgt spid="180226"/>
                                        </p:tgtEl>
                                        <p:attrNameLst>
                                          <p:attrName>ppt_h</p:attrName>
                                        </p:attrNameLst>
                                      </p:cBhvr>
                                      <p:tavLst>
                                        <p:tav tm="0">
                                          <p:val>
                                            <p:fltVal val="0"/>
                                          </p:val>
                                        </p:tav>
                                        <p:tav tm="100000">
                                          <p:val>
                                            <p:strVal val="#ppt_h"/>
                                          </p:val>
                                        </p:tav>
                                      </p:tavLst>
                                    </p:anim>
                                    <p:animEffect transition="in" filter="fade">
                                      <p:cBhvr>
                                        <p:cTn id="67" dur="500"/>
                                        <p:tgtEl>
                                          <p:spTgt spid="1802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4">
                                            <p:txEl>
                                              <p:pRg st="1" end="1"/>
                                            </p:txEl>
                                          </p:spTgt>
                                        </p:tgtEl>
                                        <p:attrNameLst>
                                          <p:attrName>style.visibility</p:attrName>
                                        </p:attrNameLst>
                                      </p:cBhvr>
                                      <p:to>
                                        <p:strVal val="visible"/>
                                      </p:to>
                                    </p:set>
                                    <p:animEffect transition="in" filter="wipe(left)">
                                      <p:cBhvr>
                                        <p:cTn id="72" dur="1000"/>
                                        <p:tgtEl>
                                          <p:spTgt spid="34">
                                            <p:txEl>
                                              <p:pRg st="1" end="1"/>
                                            </p:txEl>
                                          </p:spTgt>
                                        </p:tgtEl>
                                      </p:cBhvr>
                                    </p:animEffect>
                                  </p:childTnLst>
                                </p:cTn>
                              </p:par>
                              <p:par>
                                <p:cTn id="73" presetID="10" presetClass="exit" presetSubtype="0" fill="hold" nodeType="withEffect">
                                  <p:stCondLst>
                                    <p:cond delay="0"/>
                                  </p:stCondLst>
                                  <p:childTnLst>
                                    <p:animEffect transition="out" filter="fade">
                                      <p:cBhvr>
                                        <p:cTn id="74" dur="1000"/>
                                        <p:tgtEl>
                                          <p:spTgt spid="180226"/>
                                        </p:tgtEl>
                                      </p:cBhvr>
                                    </p:animEffect>
                                    <p:set>
                                      <p:cBhvr>
                                        <p:cTn id="75" dur="1" fill="hold">
                                          <p:stCondLst>
                                            <p:cond delay="999"/>
                                          </p:stCondLst>
                                        </p:cTn>
                                        <p:tgtEl>
                                          <p:spTgt spid="180226"/>
                                        </p:tgtEl>
                                        <p:attrNameLst>
                                          <p:attrName>style.visibility</p:attrName>
                                        </p:attrNameLst>
                                      </p:cBhvr>
                                      <p:to>
                                        <p:strVal val="hidden"/>
                                      </p:to>
                                    </p:set>
                                  </p:childTnLst>
                                </p:cTn>
                              </p:par>
                              <p:par>
                                <p:cTn id="76" presetID="53"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p:cTn id="78" dur="500" fill="hold"/>
                                        <p:tgtEl>
                                          <p:spTgt spid="15"/>
                                        </p:tgtEl>
                                        <p:attrNameLst>
                                          <p:attrName>ppt_w</p:attrName>
                                        </p:attrNameLst>
                                      </p:cBhvr>
                                      <p:tavLst>
                                        <p:tav tm="0">
                                          <p:val>
                                            <p:fltVal val="0"/>
                                          </p:val>
                                        </p:tav>
                                        <p:tav tm="100000">
                                          <p:val>
                                            <p:strVal val="#ppt_w"/>
                                          </p:val>
                                        </p:tav>
                                      </p:tavLst>
                                    </p:anim>
                                    <p:anim calcmode="lin" valueType="num">
                                      <p:cBhvr>
                                        <p:cTn id="79" dur="500" fill="hold"/>
                                        <p:tgtEl>
                                          <p:spTgt spid="15"/>
                                        </p:tgtEl>
                                        <p:attrNameLst>
                                          <p:attrName>ppt_h</p:attrName>
                                        </p:attrNameLst>
                                      </p:cBhvr>
                                      <p:tavLst>
                                        <p:tav tm="0">
                                          <p:val>
                                            <p:fltVal val="0"/>
                                          </p:val>
                                        </p:tav>
                                        <p:tav tm="100000">
                                          <p:val>
                                            <p:strVal val="#ppt_h"/>
                                          </p:val>
                                        </p:tav>
                                      </p:tavLst>
                                    </p:anim>
                                    <p:animEffect transition="in" filter="fade">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4">
                                            <p:txEl>
                                              <p:pRg st="2" end="2"/>
                                            </p:txEl>
                                          </p:spTgt>
                                        </p:tgtEl>
                                        <p:attrNameLst>
                                          <p:attrName>style.visibility</p:attrName>
                                        </p:attrNameLst>
                                      </p:cBhvr>
                                      <p:to>
                                        <p:strVal val="visible"/>
                                      </p:to>
                                    </p:set>
                                    <p:animEffect transition="in" filter="wipe(left)">
                                      <p:cBhvr>
                                        <p:cTn id="85" dur="1000"/>
                                        <p:tgtEl>
                                          <p:spTgt spid="34">
                                            <p:txEl>
                                              <p:pRg st="2" end="2"/>
                                            </p:txEl>
                                          </p:spTgt>
                                        </p:tgtEl>
                                      </p:cBhvr>
                                    </p:animEffect>
                                  </p:childTnLst>
                                </p:cTn>
                              </p:par>
                              <p:par>
                                <p:cTn id="86" presetID="10" presetClass="exit" presetSubtype="0" fill="hold" nodeType="withEffect">
                                  <p:stCondLst>
                                    <p:cond delay="0"/>
                                  </p:stCondLst>
                                  <p:childTnLst>
                                    <p:animEffect transition="out" filter="fade">
                                      <p:cBhvr>
                                        <p:cTn id="87" dur="1000"/>
                                        <p:tgtEl>
                                          <p:spTgt spid="15"/>
                                        </p:tgtEl>
                                      </p:cBhvr>
                                    </p:animEffect>
                                    <p:set>
                                      <p:cBhvr>
                                        <p:cTn id="88" dur="1" fill="hold">
                                          <p:stCondLst>
                                            <p:cond delay="999"/>
                                          </p:stCondLst>
                                        </p:cTn>
                                        <p:tgtEl>
                                          <p:spTgt spid="15"/>
                                        </p:tgtEl>
                                        <p:attrNameLst>
                                          <p:attrName>style.visibility</p:attrName>
                                        </p:attrNameLst>
                                      </p:cBhvr>
                                      <p:to>
                                        <p:strVal val="hidden"/>
                                      </p:to>
                                    </p:set>
                                  </p:childTnLst>
                                </p:cTn>
                              </p:par>
                              <p:par>
                                <p:cTn id="89" presetID="53" presetClass="entr" presetSubtype="0"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34">
                                            <p:txEl>
                                              <p:pRg st="3" end="3"/>
                                            </p:txEl>
                                          </p:spTgt>
                                        </p:tgtEl>
                                        <p:attrNameLst>
                                          <p:attrName>style.visibility</p:attrName>
                                        </p:attrNameLst>
                                      </p:cBhvr>
                                      <p:to>
                                        <p:strVal val="visible"/>
                                      </p:to>
                                    </p:set>
                                    <p:animEffect transition="in" filter="wipe(left)">
                                      <p:cBhvr>
                                        <p:cTn id="98" dur="1000"/>
                                        <p:tgtEl>
                                          <p:spTgt spid="34">
                                            <p:txEl>
                                              <p:pRg st="3" end="3"/>
                                            </p:txEl>
                                          </p:spTgt>
                                        </p:tgtEl>
                                      </p:cBhvr>
                                    </p:animEffect>
                                  </p:childTnLst>
                                </p:cTn>
                              </p:par>
                              <p:par>
                                <p:cTn id="99" presetID="53" presetClass="entr" presetSubtype="0" fill="hold" nodeType="withEffect">
                                  <p:stCondLst>
                                    <p:cond delay="0"/>
                                  </p:stCondLst>
                                  <p:childTnLst>
                                    <p:set>
                                      <p:cBhvr>
                                        <p:cTn id="100" dur="1" fill="hold">
                                          <p:stCondLst>
                                            <p:cond delay="0"/>
                                          </p:stCondLst>
                                        </p:cTn>
                                        <p:tgtEl>
                                          <p:spTgt spid="180245"/>
                                        </p:tgtEl>
                                        <p:attrNameLst>
                                          <p:attrName>style.visibility</p:attrName>
                                        </p:attrNameLst>
                                      </p:cBhvr>
                                      <p:to>
                                        <p:strVal val="visible"/>
                                      </p:to>
                                    </p:set>
                                    <p:anim calcmode="lin" valueType="num">
                                      <p:cBhvr>
                                        <p:cTn id="101" dur="500" fill="hold"/>
                                        <p:tgtEl>
                                          <p:spTgt spid="180245"/>
                                        </p:tgtEl>
                                        <p:attrNameLst>
                                          <p:attrName>ppt_w</p:attrName>
                                        </p:attrNameLst>
                                      </p:cBhvr>
                                      <p:tavLst>
                                        <p:tav tm="0">
                                          <p:val>
                                            <p:fltVal val="0"/>
                                          </p:val>
                                        </p:tav>
                                        <p:tav tm="100000">
                                          <p:val>
                                            <p:strVal val="#ppt_w"/>
                                          </p:val>
                                        </p:tav>
                                      </p:tavLst>
                                    </p:anim>
                                    <p:anim calcmode="lin" valueType="num">
                                      <p:cBhvr>
                                        <p:cTn id="102" dur="500" fill="hold"/>
                                        <p:tgtEl>
                                          <p:spTgt spid="180245"/>
                                        </p:tgtEl>
                                        <p:attrNameLst>
                                          <p:attrName>ppt_h</p:attrName>
                                        </p:attrNameLst>
                                      </p:cBhvr>
                                      <p:tavLst>
                                        <p:tav tm="0">
                                          <p:val>
                                            <p:fltVal val="0"/>
                                          </p:val>
                                        </p:tav>
                                        <p:tav tm="100000">
                                          <p:val>
                                            <p:strVal val="#ppt_h"/>
                                          </p:val>
                                        </p:tav>
                                      </p:tavLst>
                                    </p:anim>
                                    <p:animEffect transition="in" filter="fade">
                                      <p:cBhvr>
                                        <p:cTn id="103" dur="500"/>
                                        <p:tgtEl>
                                          <p:spTgt spid="18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239828"/>
            <a:ext cx="4800600" cy="4170372"/>
          </a:xfrm>
          <a:prstGeom prst="rect">
            <a:avLst/>
          </a:prstGeom>
        </p:spPr>
        <p:txBody>
          <a:bodyPr wrap="square">
            <a:spAutoFit/>
          </a:bodyPr>
          <a:lstStyle/>
          <a:p>
            <a:pPr marL="166688" indent="-166688">
              <a:spcAft>
                <a:spcPts val="600"/>
              </a:spcAft>
              <a:buFont typeface="Arial" pitchFamily="34" charset="0"/>
              <a:buChar char="•"/>
            </a:pPr>
            <a:r>
              <a:rPr lang="en-US" sz="2400" dirty="0"/>
              <a:t>Anne </a:t>
            </a:r>
            <a:r>
              <a:rPr lang="en-US" sz="2400" dirty="0" smtClean="0"/>
              <a:t>Stine Ingstad, </a:t>
            </a:r>
            <a:r>
              <a:rPr lang="en-US" sz="2400" dirty="0"/>
              <a:t>Norwegian archaeologist, b.1918, d. 1997</a:t>
            </a:r>
          </a:p>
          <a:p>
            <a:pPr marL="166688" indent="-166688">
              <a:spcAft>
                <a:spcPts val="600"/>
              </a:spcAft>
              <a:buFont typeface="Arial" pitchFamily="34" charset="0"/>
              <a:buChar char="•"/>
            </a:pPr>
            <a:r>
              <a:rPr lang="en-US" sz="2400" dirty="0"/>
              <a:t>She studied at the Univ of Oslo and received her masters degree in archaeologist in 1960</a:t>
            </a:r>
          </a:p>
          <a:p>
            <a:pPr marL="166688" indent="-166688">
              <a:spcAft>
                <a:spcPts val="600"/>
              </a:spcAft>
              <a:buFont typeface="Arial" pitchFamily="34" charset="0"/>
              <a:buChar char="•"/>
            </a:pPr>
            <a:r>
              <a:rPr lang="en-US" sz="2400" dirty="0"/>
              <a:t>She led the work at LAM for which she was awarded and an honorary Doctorate Degree in Newfoundland</a:t>
            </a:r>
          </a:p>
          <a:p>
            <a:pPr marL="166688" indent="-166688">
              <a:spcAft>
                <a:spcPts val="600"/>
              </a:spcAft>
              <a:buFont typeface="Arial" pitchFamily="34" charset="0"/>
              <a:buChar char="•"/>
            </a:pPr>
            <a:r>
              <a:rPr lang="en-US" sz="2400" dirty="0"/>
              <a:t>She became a State Research Fellow in 1977 and took up a new </a:t>
            </a:r>
          </a:p>
        </p:txBody>
      </p:sp>
      <p:sp>
        <p:nvSpPr>
          <p:cNvPr id="30"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34" name="Rectangle 33"/>
          <p:cNvSpPr/>
          <p:nvPr/>
        </p:nvSpPr>
        <p:spPr>
          <a:xfrm>
            <a:off x="0" y="5105400"/>
            <a:ext cx="9144000" cy="1723549"/>
          </a:xfrm>
          <a:prstGeom prst="rect">
            <a:avLst/>
          </a:prstGeom>
        </p:spPr>
        <p:txBody>
          <a:bodyPr wrap="square">
            <a:spAutoFit/>
          </a:bodyPr>
          <a:lstStyle/>
          <a:p>
            <a:pPr marL="166688" indent="-166688">
              <a:spcAft>
                <a:spcPts val="600"/>
              </a:spcAft>
            </a:pPr>
            <a:r>
              <a:rPr lang="en-US" sz="2400" dirty="0"/>
              <a:t>	field of research, textiles from excavation sites. She </a:t>
            </a:r>
            <a:r>
              <a:rPr lang="en-US" sz="2400" dirty="0" smtClean="0"/>
              <a:t>corroborated </a:t>
            </a:r>
            <a:r>
              <a:rPr lang="en-US" sz="2400" dirty="0"/>
              <a:t>with peers on a book on the subject</a:t>
            </a:r>
          </a:p>
          <a:p>
            <a:pPr marL="166688" indent="-166688">
              <a:spcAft>
                <a:spcPts val="600"/>
              </a:spcAft>
              <a:buFont typeface="Arial" pitchFamily="34" charset="0"/>
              <a:buChar char="•"/>
            </a:pPr>
            <a:r>
              <a:rPr lang="en-US" sz="2400" dirty="0"/>
              <a:t>She was made a member of the Norwegian Academy of Science, 1990</a:t>
            </a:r>
          </a:p>
          <a:p>
            <a:pPr marL="166688" indent="-166688">
              <a:spcAft>
                <a:spcPts val="600"/>
              </a:spcAft>
              <a:buFont typeface="Arial" pitchFamily="34" charset="0"/>
              <a:buChar char="•"/>
            </a:pPr>
            <a:r>
              <a:rPr lang="en-US" sz="2400" dirty="0"/>
              <a:t>1992 – awarded an Honorary Doctorate at the Univ of Bergen</a:t>
            </a:r>
          </a:p>
        </p:txBody>
      </p:sp>
      <p:pic>
        <p:nvPicPr>
          <p:cNvPr id="35" name="Picture 2" descr="archeologist Anne Stine Moe Ingstad on location at l'Anse aux Meadows, Newfoundland, Canada"/>
          <p:cNvPicPr>
            <a:picLocks noChangeAspect="1" noChangeArrowheads="1"/>
          </p:cNvPicPr>
          <p:nvPr/>
        </p:nvPicPr>
        <p:blipFill>
          <a:blip r:embed="rId2" cstate="print"/>
          <a:srcRect/>
          <a:stretch>
            <a:fillRect/>
          </a:stretch>
        </p:blipFill>
        <p:spPr bwMode="auto">
          <a:xfrm>
            <a:off x="5562600" y="1143000"/>
            <a:ext cx="3278987" cy="4038599"/>
          </a:xfrm>
          <a:prstGeom prst="rect">
            <a:avLst/>
          </a:prstGeom>
          <a:noFill/>
        </p:spPr>
      </p:pic>
      <p:pic>
        <p:nvPicPr>
          <p:cNvPr id="137230" name="Picture 14" descr="Where is Vinland?"/>
          <p:cNvPicPr>
            <a:picLocks noChangeAspect="1" noChangeArrowheads="1"/>
          </p:cNvPicPr>
          <p:nvPr/>
        </p:nvPicPr>
        <p:blipFill>
          <a:blip r:embed="rId3" cstate="print"/>
          <a:srcRect/>
          <a:stretch>
            <a:fillRect/>
          </a:stretch>
        </p:blipFill>
        <p:spPr bwMode="auto">
          <a:xfrm>
            <a:off x="4800600" y="1676400"/>
            <a:ext cx="4343400" cy="2906653"/>
          </a:xfrm>
          <a:prstGeom prst="rect">
            <a:avLst/>
          </a:prstGeom>
          <a:noFill/>
        </p:spPr>
      </p:pic>
      <p:pic>
        <p:nvPicPr>
          <p:cNvPr id="137228" name="Picture 12" descr="The lawyer, the fur hunter and the explorer Helge Ingstad, here with ..."/>
          <p:cNvPicPr>
            <a:picLocks noChangeAspect="1" noChangeArrowheads="1"/>
          </p:cNvPicPr>
          <p:nvPr/>
        </p:nvPicPr>
        <p:blipFill>
          <a:blip r:embed="rId4" cstate="print"/>
          <a:srcRect l="7755" t="17711" r="52214" b="9230"/>
          <a:stretch>
            <a:fillRect/>
          </a:stretch>
        </p:blipFill>
        <p:spPr bwMode="auto">
          <a:xfrm>
            <a:off x="5715000" y="1143000"/>
            <a:ext cx="2819400" cy="4045226"/>
          </a:xfrm>
          <a:prstGeom prst="rect">
            <a:avLst/>
          </a:prstGeom>
          <a:noFill/>
        </p:spPr>
      </p:pic>
      <p:pic>
        <p:nvPicPr>
          <p:cNvPr id="137226" name="Picture 10" descr="The Viking Discovery of America: The Excavation of a Norse Settlement ..."/>
          <p:cNvPicPr>
            <a:picLocks noChangeAspect="1" noChangeArrowheads="1"/>
          </p:cNvPicPr>
          <p:nvPr/>
        </p:nvPicPr>
        <p:blipFill>
          <a:blip r:embed="rId5" cstate="print"/>
          <a:srcRect/>
          <a:stretch>
            <a:fillRect/>
          </a:stretch>
        </p:blipFill>
        <p:spPr bwMode="auto">
          <a:xfrm>
            <a:off x="5486400" y="1143000"/>
            <a:ext cx="3276599" cy="4026030"/>
          </a:xfrm>
          <a:prstGeom prst="rect">
            <a:avLst/>
          </a:prstGeom>
          <a:noFill/>
        </p:spPr>
      </p:pic>
      <p:sp>
        <p:nvSpPr>
          <p:cNvPr id="31" name="TextBox 13"/>
          <p:cNvSpPr txBox="1">
            <a:spLocks noChangeArrowheads="1"/>
          </p:cNvSpPr>
          <p:nvPr/>
        </p:nvSpPr>
        <p:spPr bwMode="auto">
          <a:xfrm>
            <a:off x="0" y="609600"/>
            <a:ext cx="9144000" cy="600164"/>
          </a:xfrm>
          <a:prstGeom prst="rect">
            <a:avLst/>
          </a:prstGeom>
          <a:solidFill>
            <a:schemeClr val="bg1"/>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THE ARCHAEOLOGIST</a:t>
            </a:r>
          </a:p>
        </p:txBody>
      </p:sp>
      <p:pic>
        <p:nvPicPr>
          <p:cNvPr id="137231" name="Picture 15"/>
          <p:cNvPicPr>
            <a:picLocks noChangeAspect="1" noChangeArrowheads="1"/>
          </p:cNvPicPr>
          <p:nvPr/>
        </p:nvPicPr>
        <p:blipFill>
          <a:blip r:embed="rId6" cstate="print"/>
          <a:srcRect/>
          <a:stretch>
            <a:fillRect/>
          </a:stretch>
        </p:blipFill>
        <p:spPr bwMode="auto">
          <a:xfrm>
            <a:off x="5943600" y="1219200"/>
            <a:ext cx="2446337" cy="3581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1000"/>
                                        <p:tgtEl>
                                          <p:spTgt spid="29">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wipe(left)">
                                      <p:cBhvr>
                                        <p:cTn id="17" dur="1000"/>
                                        <p:tgtEl>
                                          <p:spTgt spid="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35"/>
                                        </p:tgtEl>
                                      </p:cBhvr>
                                    </p:animEffect>
                                    <p:set>
                                      <p:cBhvr>
                                        <p:cTn id="22" dur="1" fill="hold">
                                          <p:stCondLst>
                                            <p:cond delay="999"/>
                                          </p:stCondLst>
                                        </p:cTn>
                                        <p:tgtEl>
                                          <p:spTgt spid="35"/>
                                        </p:tgtEl>
                                        <p:attrNameLst>
                                          <p:attrName>style.visibility</p:attrName>
                                        </p:attrNameLst>
                                      </p:cBhvr>
                                      <p:to>
                                        <p:strVal val="hidden"/>
                                      </p:to>
                                    </p:set>
                                  </p:childTnLst>
                                </p:cTn>
                              </p:par>
                              <p:par>
                                <p:cTn id="23" presetID="22" presetClass="entr" presetSubtype="8" fill="hold" nodeType="with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Effect transition="in" filter="wipe(left)">
                                      <p:cBhvr>
                                        <p:cTn id="25" dur="1000"/>
                                        <p:tgtEl>
                                          <p:spTgt spid="29">
                                            <p:txEl>
                                              <p:pRg st="2" end="2"/>
                                            </p:txEl>
                                          </p:spTgt>
                                        </p:tgtEl>
                                      </p:cBhvr>
                                    </p:animEffect>
                                  </p:childTnLst>
                                </p:cTn>
                              </p:par>
                              <p:par>
                                <p:cTn id="26" presetID="53" presetClass="entr" presetSubtype="0" fill="hold" nodeType="withEffect">
                                  <p:stCondLst>
                                    <p:cond delay="0"/>
                                  </p:stCondLst>
                                  <p:childTnLst>
                                    <p:set>
                                      <p:cBhvr>
                                        <p:cTn id="27" dur="1" fill="hold">
                                          <p:stCondLst>
                                            <p:cond delay="0"/>
                                          </p:stCondLst>
                                        </p:cTn>
                                        <p:tgtEl>
                                          <p:spTgt spid="137230"/>
                                        </p:tgtEl>
                                        <p:attrNameLst>
                                          <p:attrName>style.visibility</p:attrName>
                                        </p:attrNameLst>
                                      </p:cBhvr>
                                      <p:to>
                                        <p:strVal val="visible"/>
                                      </p:to>
                                    </p:set>
                                    <p:anim calcmode="lin" valueType="num">
                                      <p:cBhvr>
                                        <p:cTn id="28" dur="500" fill="hold"/>
                                        <p:tgtEl>
                                          <p:spTgt spid="137230"/>
                                        </p:tgtEl>
                                        <p:attrNameLst>
                                          <p:attrName>ppt_w</p:attrName>
                                        </p:attrNameLst>
                                      </p:cBhvr>
                                      <p:tavLst>
                                        <p:tav tm="0">
                                          <p:val>
                                            <p:fltVal val="0"/>
                                          </p:val>
                                        </p:tav>
                                        <p:tav tm="100000">
                                          <p:val>
                                            <p:strVal val="#ppt_w"/>
                                          </p:val>
                                        </p:tav>
                                      </p:tavLst>
                                    </p:anim>
                                    <p:anim calcmode="lin" valueType="num">
                                      <p:cBhvr>
                                        <p:cTn id="29" dur="500" fill="hold"/>
                                        <p:tgtEl>
                                          <p:spTgt spid="137230"/>
                                        </p:tgtEl>
                                        <p:attrNameLst>
                                          <p:attrName>ppt_h</p:attrName>
                                        </p:attrNameLst>
                                      </p:cBhvr>
                                      <p:tavLst>
                                        <p:tav tm="0">
                                          <p:val>
                                            <p:fltVal val="0"/>
                                          </p:val>
                                        </p:tav>
                                        <p:tav tm="100000">
                                          <p:val>
                                            <p:strVal val="#ppt_h"/>
                                          </p:val>
                                        </p:tav>
                                      </p:tavLst>
                                    </p:anim>
                                    <p:animEffect transition="in" filter="fade">
                                      <p:cBhvr>
                                        <p:cTn id="30" dur="500"/>
                                        <p:tgtEl>
                                          <p:spTgt spid="1372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137230"/>
                                        </p:tgtEl>
                                      </p:cBhvr>
                                    </p:animEffect>
                                    <p:set>
                                      <p:cBhvr>
                                        <p:cTn id="35" dur="1" fill="hold">
                                          <p:stCondLst>
                                            <p:cond delay="999"/>
                                          </p:stCondLst>
                                        </p:cTn>
                                        <p:tgtEl>
                                          <p:spTgt spid="137230"/>
                                        </p:tgtEl>
                                        <p:attrNameLst>
                                          <p:attrName>style.visibility</p:attrName>
                                        </p:attrNameLst>
                                      </p:cBhvr>
                                      <p:to>
                                        <p:strVal val="hidden"/>
                                      </p:to>
                                    </p:set>
                                  </p:childTnLst>
                                </p:cTn>
                              </p:par>
                              <p:par>
                                <p:cTn id="36" presetID="53" presetClass="entr" presetSubtype="0" fill="hold" nodeType="withEffect">
                                  <p:stCondLst>
                                    <p:cond delay="0"/>
                                  </p:stCondLst>
                                  <p:childTnLst>
                                    <p:set>
                                      <p:cBhvr>
                                        <p:cTn id="37" dur="1" fill="hold">
                                          <p:stCondLst>
                                            <p:cond delay="0"/>
                                          </p:stCondLst>
                                        </p:cTn>
                                        <p:tgtEl>
                                          <p:spTgt spid="137231"/>
                                        </p:tgtEl>
                                        <p:attrNameLst>
                                          <p:attrName>style.visibility</p:attrName>
                                        </p:attrNameLst>
                                      </p:cBhvr>
                                      <p:to>
                                        <p:strVal val="visible"/>
                                      </p:to>
                                    </p:set>
                                    <p:anim calcmode="lin" valueType="num">
                                      <p:cBhvr>
                                        <p:cTn id="38" dur="500" fill="hold"/>
                                        <p:tgtEl>
                                          <p:spTgt spid="137231"/>
                                        </p:tgtEl>
                                        <p:attrNameLst>
                                          <p:attrName>ppt_w</p:attrName>
                                        </p:attrNameLst>
                                      </p:cBhvr>
                                      <p:tavLst>
                                        <p:tav tm="0">
                                          <p:val>
                                            <p:fltVal val="0"/>
                                          </p:val>
                                        </p:tav>
                                        <p:tav tm="100000">
                                          <p:val>
                                            <p:strVal val="#ppt_w"/>
                                          </p:val>
                                        </p:tav>
                                      </p:tavLst>
                                    </p:anim>
                                    <p:anim calcmode="lin" valueType="num">
                                      <p:cBhvr>
                                        <p:cTn id="39" dur="500" fill="hold"/>
                                        <p:tgtEl>
                                          <p:spTgt spid="137231"/>
                                        </p:tgtEl>
                                        <p:attrNameLst>
                                          <p:attrName>ppt_h</p:attrName>
                                        </p:attrNameLst>
                                      </p:cBhvr>
                                      <p:tavLst>
                                        <p:tav tm="0">
                                          <p:val>
                                            <p:fltVal val="0"/>
                                          </p:val>
                                        </p:tav>
                                        <p:tav tm="100000">
                                          <p:val>
                                            <p:strVal val="#ppt_h"/>
                                          </p:val>
                                        </p:tav>
                                      </p:tavLst>
                                    </p:anim>
                                    <p:animEffect transition="in" filter="fade">
                                      <p:cBhvr>
                                        <p:cTn id="40" dur="500"/>
                                        <p:tgtEl>
                                          <p:spTgt spid="1372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xEl>
                                              <p:pRg st="3" end="3"/>
                                            </p:txEl>
                                          </p:spTgt>
                                        </p:tgtEl>
                                        <p:attrNameLst>
                                          <p:attrName>style.visibility</p:attrName>
                                        </p:attrNameLst>
                                      </p:cBhvr>
                                      <p:to>
                                        <p:strVal val="visible"/>
                                      </p:to>
                                    </p:set>
                                    <p:animEffect transition="in" filter="wipe(left)">
                                      <p:cBhvr>
                                        <p:cTn id="45" dur="1000"/>
                                        <p:tgtEl>
                                          <p:spTgt spid="29">
                                            <p:txEl>
                                              <p:pRg st="3" end="3"/>
                                            </p:txEl>
                                          </p:spTgt>
                                        </p:tgtEl>
                                      </p:cBhvr>
                                    </p:animEffec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left)">
                                      <p:cBhvr>
                                        <p:cTn id="49" dur="10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2000"/>
                                        <p:tgtEl>
                                          <p:spTgt spid="137231"/>
                                        </p:tgtEl>
                                      </p:cBhvr>
                                    </p:animEffect>
                                    <p:set>
                                      <p:cBhvr>
                                        <p:cTn id="54" dur="1" fill="hold">
                                          <p:stCondLst>
                                            <p:cond delay="1999"/>
                                          </p:stCondLst>
                                        </p:cTn>
                                        <p:tgtEl>
                                          <p:spTgt spid="137231"/>
                                        </p:tgtEl>
                                        <p:attrNameLst>
                                          <p:attrName>style.visibility</p:attrName>
                                        </p:attrNameLst>
                                      </p:cBhvr>
                                      <p:to>
                                        <p:strVal val="hidden"/>
                                      </p:to>
                                    </p:set>
                                  </p:childTnLst>
                                </p:cTn>
                              </p:par>
                              <p:par>
                                <p:cTn id="55" presetID="22" presetClass="entr" presetSubtype="8" fill="hold" nodeType="withEffect">
                                  <p:stCondLst>
                                    <p:cond delay="0"/>
                                  </p:stCondLst>
                                  <p:childTnLst>
                                    <p:set>
                                      <p:cBhvr>
                                        <p:cTn id="56" dur="1" fill="hold">
                                          <p:stCondLst>
                                            <p:cond delay="0"/>
                                          </p:stCondLst>
                                        </p:cTn>
                                        <p:tgtEl>
                                          <p:spTgt spid="34">
                                            <p:txEl>
                                              <p:pRg st="1" end="1"/>
                                            </p:txEl>
                                          </p:spTgt>
                                        </p:tgtEl>
                                        <p:attrNameLst>
                                          <p:attrName>style.visibility</p:attrName>
                                        </p:attrNameLst>
                                      </p:cBhvr>
                                      <p:to>
                                        <p:strVal val="visible"/>
                                      </p:to>
                                    </p:set>
                                    <p:animEffect transition="in" filter="wipe(left)">
                                      <p:cBhvr>
                                        <p:cTn id="57" dur="1000"/>
                                        <p:tgtEl>
                                          <p:spTgt spid="34">
                                            <p:txEl>
                                              <p:pRg st="1" end="1"/>
                                            </p:txEl>
                                          </p:spTgt>
                                        </p:tgtEl>
                                      </p:cBhvr>
                                    </p:animEffect>
                                  </p:childTnLst>
                                </p:cTn>
                              </p:par>
                              <p:par>
                                <p:cTn id="58" presetID="53" presetClass="entr" presetSubtype="0" fill="hold" nodeType="withEffect">
                                  <p:stCondLst>
                                    <p:cond delay="0"/>
                                  </p:stCondLst>
                                  <p:childTnLst>
                                    <p:set>
                                      <p:cBhvr>
                                        <p:cTn id="59" dur="1" fill="hold">
                                          <p:stCondLst>
                                            <p:cond delay="0"/>
                                          </p:stCondLst>
                                        </p:cTn>
                                        <p:tgtEl>
                                          <p:spTgt spid="137228"/>
                                        </p:tgtEl>
                                        <p:attrNameLst>
                                          <p:attrName>style.visibility</p:attrName>
                                        </p:attrNameLst>
                                      </p:cBhvr>
                                      <p:to>
                                        <p:strVal val="visible"/>
                                      </p:to>
                                    </p:set>
                                    <p:anim calcmode="lin" valueType="num">
                                      <p:cBhvr>
                                        <p:cTn id="60" dur="500" fill="hold"/>
                                        <p:tgtEl>
                                          <p:spTgt spid="137228"/>
                                        </p:tgtEl>
                                        <p:attrNameLst>
                                          <p:attrName>ppt_w</p:attrName>
                                        </p:attrNameLst>
                                      </p:cBhvr>
                                      <p:tavLst>
                                        <p:tav tm="0">
                                          <p:val>
                                            <p:fltVal val="0"/>
                                          </p:val>
                                        </p:tav>
                                        <p:tav tm="100000">
                                          <p:val>
                                            <p:strVal val="#ppt_w"/>
                                          </p:val>
                                        </p:tav>
                                      </p:tavLst>
                                    </p:anim>
                                    <p:anim calcmode="lin" valueType="num">
                                      <p:cBhvr>
                                        <p:cTn id="61" dur="500" fill="hold"/>
                                        <p:tgtEl>
                                          <p:spTgt spid="137228"/>
                                        </p:tgtEl>
                                        <p:attrNameLst>
                                          <p:attrName>ppt_h</p:attrName>
                                        </p:attrNameLst>
                                      </p:cBhvr>
                                      <p:tavLst>
                                        <p:tav tm="0">
                                          <p:val>
                                            <p:fltVal val="0"/>
                                          </p:val>
                                        </p:tav>
                                        <p:tav tm="100000">
                                          <p:val>
                                            <p:strVal val="#ppt_h"/>
                                          </p:val>
                                        </p:tav>
                                      </p:tavLst>
                                    </p:anim>
                                    <p:animEffect transition="in" filter="fade">
                                      <p:cBhvr>
                                        <p:cTn id="62" dur="500"/>
                                        <p:tgtEl>
                                          <p:spTgt spid="1372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137228"/>
                                        </p:tgtEl>
                                      </p:cBhvr>
                                    </p:animEffect>
                                    <p:set>
                                      <p:cBhvr>
                                        <p:cTn id="67" dur="1" fill="hold">
                                          <p:stCondLst>
                                            <p:cond delay="999"/>
                                          </p:stCondLst>
                                        </p:cTn>
                                        <p:tgtEl>
                                          <p:spTgt spid="137228"/>
                                        </p:tgtEl>
                                        <p:attrNameLst>
                                          <p:attrName>style.visibility</p:attrName>
                                        </p:attrNameLst>
                                      </p:cBhvr>
                                      <p:to>
                                        <p:strVal val="hidden"/>
                                      </p:to>
                                    </p:set>
                                  </p:childTnLst>
                                </p:cTn>
                              </p:par>
                              <p:par>
                                <p:cTn id="68" presetID="22" presetClass="entr" presetSubtype="8" fill="hold" nodeType="withEffect">
                                  <p:stCondLst>
                                    <p:cond delay="0"/>
                                  </p:stCondLst>
                                  <p:childTnLst>
                                    <p:set>
                                      <p:cBhvr>
                                        <p:cTn id="69" dur="1" fill="hold">
                                          <p:stCondLst>
                                            <p:cond delay="0"/>
                                          </p:stCondLst>
                                        </p:cTn>
                                        <p:tgtEl>
                                          <p:spTgt spid="34">
                                            <p:txEl>
                                              <p:pRg st="2" end="2"/>
                                            </p:txEl>
                                          </p:spTgt>
                                        </p:tgtEl>
                                        <p:attrNameLst>
                                          <p:attrName>style.visibility</p:attrName>
                                        </p:attrNameLst>
                                      </p:cBhvr>
                                      <p:to>
                                        <p:strVal val="visible"/>
                                      </p:to>
                                    </p:set>
                                    <p:animEffect transition="in" filter="wipe(left)">
                                      <p:cBhvr>
                                        <p:cTn id="70" dur="1000"/>
                                        <p:tgtEl>
                                          <p:spTgt spid="34">
                                            <p:txEl>
                                              <p:pRg st="2" end="2"/>
                                            </p:txEl>
                                          </p:spTgt>
                                        </p:tgtEl>
                                      </p:cBhvr>
                                    </p:animEffect>
                                  </p:childTnLst>
                                </p:cTn>
                              </p:par>
                              <p:par>
                                <p:cTn id="71" presetID="53" presetClass="entr" presetSubtype="0" fill="hold" nodeType="withEffect">
                                  <p:stCondLst>
                                    <p:cond delay="0"/>
                                  </p:stCondLst>
                                  <p:childTnLst>
                                    <p:set>
                                      <p:cBhvr>
                                        <p:cTn id="72" dur="1" fill="hold">
                                          <p:stCondLst>
                                            <p:cond delay="0"/>
                                          </p:stCondLst>
                                        </p:cTn>
                                        <p:tgtEl>
                                          <p:spTgt spid="137226"/>
                                        </p:tgtEl>
                                        <p:attrNameLst>
                                          <p:attrName>style.visibility</p:attrName>
                                        </p:attrNameLst>
                                      </p:cBhvr>
                                      <p:to>
                                        <p:strVal val="visible"/>
                                      </p:to>
                                    </p:set>
                                    <p:anim calcmode="lin" valueType="num">
                                      <p:cBhvr>
                                        <p:cTn id="73" dur="500" fill="hold"/>
                                        <p:tgtEl>
                                          <p:spTgt spid="137226"/>
                                        </p:tgtEl>
                                        <p:attrNameLst>
                                          <p:attrName>ppt_w</p:attrName>
                                        </p:attrNameLst>
                                      </p:cBhvr>
                                      <p:tavLst>
                                        <p:tav tm="0">
                                          <p:val>
                                            <p:fltVal val="0"/>
                                          </p:val>
                                        </p:tav>
                                        <p:tav tm="100000">
                                          <p:val>
                                            <p:strVal val="#ppt_w"/>
                                          </p:val>
                                        </p:tav>
                                      </p:tavLst>
                                    </p:anim>
                                    <p:anim calcmode="lin" valueType="num">
                                      <p:cBhvr>
                                        <p:cTn id="74" dur="500" fill="hold"/>
                                        <p:tgtEl>
                                          <p:spTgt spid="137226"/>
                                        </p:tgtEl>
                                        <p:attrNameLst>
                                          <p:attrName>ppt_h</p:attrName>
                                        </p:attrNameLst>
                                      </p:cBhvr>
                                      <p:tavLst>
                                        <p:tav tm="0">
                                          <p:val>
                                            <p:fltVal val="0"/>
                                          </p:val>
                                        </p:tav>
                                        <p:tav tm="100000">
                                          <p:val>
                                            <p:strVal val="#ppt_h"/>
                                          </p:val>
                                        </p:tav>
                                      </p:tavLst>
                                    </p:anim>
                                    <p:animEffect transition="in" filter="fade">
                                      <p:cBhvr>
                                        <p:cTn id="75" dur="500"/>
                                        <p:tgtEl>
                                          <p:spTgt spid="137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3"/>
          <p:cNvGrpSpPr/>
          <p:nvPr/>
        </p:nvGrpSpPr>
        <p:grpSpPr>
          <a:xfrm>
            <a:off x="0" y="1600200"/>
            <a:ext cx="9144000" cy="15156299"/>
            <a:chOff x="0" y="-1752600"/>
            <a:chExt cx="9144000" cy="15156299"/>
          </a:xfrm>
        </p:grpSpPr>
        <p:pic>
          <p:nvPicPr>
            <p:cNvPr id="143362" name="Picture 2" descr="http://viking.archeurope.com/@images/Vinland/L'Anse%20aux%20Meadows%202.jpg"/>
            <p:cNvPicPr>
              <a:picLocks noChangeAspect="1" noChangeArrowheads="1"/>
            </p:cNvPicPr>
            <p:nvPr/>
          </p:nvPicPr>
          <p:blipFill>
            <a:blip r:embed="rId2" cstate="print"/>
            <a:srcRect/>
            <a:stretch>
              <a:fillRect/>
            </a:stretch>
          </p:blipFill>
          <p:spPr bwMode="auto">
            <a:xfrm>
              <a:off x="0" y="-1752600"/>
              <a:ext cx="9144000" cy="6527409"/>
            </a:xfrm>
            <a:prstGeom prst="rect">
              <a:avLst/>
            </a:prstGeom>
            <a:noFill/>
          </p:spPr>
        </p:pic>
        <p:sp>
          <p:nvSpPr>
            <p:cNvPr id="3" name="Rectangle 2"/>
            <p:cNvSpPr/>
            <p:nvPr/>
          </p:nvSpPr>
          <p:spPr>
            <a:xfrm>
              <a:off x="0" y="4724400"/>
              <a:ext cx="9144000" cy="8679299"/>
            </a:xfrm>
            <a:prstGeom prst="rect">
              <a:avLst/>
            </a:prstGeom>
            <a:solidFill>
              <a:schemeClr val="bg1"/>
            </a:solidFill>
          </p:spPr>
          <p:txBody>
            <a:bodyPr>
              <a:spAutoFit/>
            </a:bodyPr>
            <a:lstStyle/>
            <a:p>
              <a:pPr fontAlgn="base"/>
              <a:r>
                <a:rPr lang="en-US" b="1" dirty="0"/>
                <a:t>The Buildings</a:t>
              </a:r>
              <a:endParaRPr lang="en-US" dirty="0"/>
            </a:p>
            <a:p>
              <a:pPr fontAlgn="base"/>
              <a:r>
                <a:rPr lang="en-US" dirty="0"/>
                <a:t>There were eight buildings on the L’Anse aux Meadows site, marked by remnants of low turf walls. These buildings were organized into four complexes, two of which consisted of a large hall flanked by a small hut (D-E complex and F-G complex) . A third consisted of a large hall, a hut, and a small house (ABC complex). The halls were constructed in a distinctly Icelandic style of the late 10th and early 11th centuries.</a:t>
              </a:r>
            </a:p>
            <a:p>
              <a:pPr fontAlgn="base"/>
              <a:r>
                <a:rPr lang="en-US" dirty="0"/>
                <a:t>Two of the smaller huts were sunken featured buildings – i.e. they were constructed with a sunken area, or pit. This type of building ceased to be constructed in Scandinavia in the latter part of the 11th century.</a:t>
              </a:r>
            </a:p>
            <a:p>
              <a:pPr fontAlgn="base"/>
              <a:r>
                <a:rPr lang="en-US" dirty="0"/>
                <a:t>A third hut (building C) was a round dwelling typical of quarters for low-status people, such as slaves, in Scandinavia.</a:t>
              </a:r>
            </a:p>
            <a:p>
              <a:pPr fontAlgn="base"/>
              <a:r>
                <a:rPr lang="en-US" dirty="0"/>
                <a:t>The building complexes were about 100 m from the shore, set on a narrow terrace encircling a bog. A small stream still cuts through the terrace. </a:t>
              </a:r>
            </a:p>
            <a:p>
              <a:pPr fontAlgn="base"/>
              <a:r>
                <a:rPr lang="en-US" dirty="0"/>
                <a:t>The fourth complex, an iron-smelting hut, was built into the bank of the stream, closer to the shore. This open-ended hut had a small stone-and-clay furnace where iron was smelted from small deposits of ore found in bogs. Nearby was a pit for making charcoal to be used as fuel in the furnace.</a:t>
              </a:r>
            </a:p>
            <a:p>
              <a:pPr fontAlgn="base"/>
              <a:r>
                <a:rPr lang="en-US" b="1" dirty="0"/>
                <a:t>The Finds</a:t>
              </a:r>
              <a:endParaRPr lang="en-US" dirty="0"/>
            </a:p>
            <a:p>
              <a:pPr fontAlgn="base"/>
              <a:r>
                <a:rPr lang="en-US" dirty="0"/>
                <a:t>The site produced quantities of wood, including hundreds of wood chips and about 50 discarded wood objects including a floor plank from a boat.</a:t>
              </a:r>
            </a:p>
            <a:p>
              <a:pPr fontAlgn="base"/>
              <a:r>
                <a:rPr lang="en-US" dirty="0"/>
                <a:t>There was also smelting slag and smithing slag and discarded iron nails from boat repair.</a:t>
              </a:r>
            </a:p>
            <a:p>
              <a:pPr fontAlgn="base"/>
              <a:r>
                <a:rPr lang="en-US" dirty="0"/>
                <a:t>Personal items included eleven worn-out fire strikers of red jasper, stones used with an iron “fire steel” to create a spark, which were found within and nearby the hall buildings. There were also a spindle and a whetstone.</a:t>
              </a:r>
            </a:p>
            <a:p>
              <a:pPr fontAlgn="base"/>
              <a:r>
                <a:rPr lang="en-US" dirty="0"/>
                <a:t>Dating evidence came from a ringed pin of a type in use during the 10th and early 11th centuries</a:t>
              </a:r>
            </a:p>
            <a:p>
              <a:pPr fontAlgn="base"/>
              <a:r>
                <a:rPr lang="en-US" dirty="0"/>
                <a:t>The artifacts, the nature of the buildings and over 50 radiocarbon dates give a date of c.1000 AD for the Norse part of the site. The cultural deposits, the size of the midden heaps and lack of rebuilding all indicate a short period of occupation, probably only ten years or so.</a:t>
              </a:r>
            </a:p>
            <a:p>
              <a:pPr fontAlgn="base"/>
              <a:endParaRPr lang="en-US" dirty="0"/>
            </a:p>
          </p:txBody>
        </p:sp>
      </p:grpSp>
      <p:grpSp>
        <p:nvGrpSpPr>
          <p:cNvPr id="16" name="Group 15"/>
          <p:cNvGrpSpPr/>
          <p:nvPr/>
        </p:nvGrpSpPr>
        <p:grpSpPr>
          <a:xfrm>
            <a:off x="0" y="1"/>
            <a:ext cx="9525000" cy="1642429"/>
            <a:chOff x="0" y="1"/>
            <a:chExt cx="9525000" cy="1642429"/>
          </a:xfrm>
        </p:grpSpPr>
        <p:pic>
          <p:nvPicPr>
            <p:cNvPr id="143364" name="Picture 4" descr="http://viking.archeurope.com/@images/Header.jpg"/>
            <p:cNvPicPr>
              <a:picLocks noChangeAspect="1" noChangeArrowheads="1"/>
            </p:cNvPicPr>
            <p:nvPr/>
          </p:nvPicPr>
          <p:blipFill>
            <a:blip r:embed="rId3" cstate="print"/>
            <a:srcRect/>
            <a:stretch>
              <a:fillRect/>
            </a:stretch>
          </p:blipFill>
          <p:spPr bwMode="auto">
            <a:xfrm>
              <a:off x="0" y="1"/>
              <a:ext cx="9144000" cy="1612041"/>
            </a:xfrm>
            <a:prstGeom prst="rect">
              <a:avLst/>
            </a:prstGeom>
            <a:noFill/>
          </p:spPr>
        </p:pic>
        <p:sp>
          <p:nvSpPr>
            <p:cNvPr id="10" name="Rectangle 9"/>
            <p:cNvSpPr/>
            <p:nvPr/>
          </p:nvSpPr>
          <p:spPr>
            <a:xfrm>
              <a:off x="0" y="1273098"/>
              <a:ext cx="9525000" cy="369332"/>
            </a:xfrm>
            <a:prstGeom prst="rect">
              <a:avLst/>
            </a:prstGeom>
          </p:spPr>
          <p:txBody>
            <a:bodyPr wrap="square">
              <a:spAutoFit/>
            </a:bodyPr>
            <a:lstStyle/>
            <a:p>
              <a:r>
                <a:rPr lang="en-US" dirty="0">
                  <a:solidFill>
                    <a:schemeClr val="bg1">
                      <a:lumMod val="65000"/>
                    </a:schemeClr>
                  </a:solidFill>
                </a:rPr>
                <a:t>http://viking.archeurope.com/settlement/vinland/lanse-aux-meadows/complex-de/</a:t>
              </a:r>
            </a:p>
          </p:txBody>
        </p:sp>
      </p:gr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606579" y="0"/>
            <a:ext cx="5930842" cy="6858000"/>
            <a:chOff x="13944596" y="-4572000"/>
            <a:chExt cx="8096254" cy="9361927"/>
          </a:xfrm>
        </p:grpSpPr>
        <p:pic>
          <p:nvPicPr>
            <p:cNvPr id="3" name="Picture 8" descr="http://viking.archeurope.com/@images/Vinland/L'Anse%20aux%20Meadows%20ABC.jpg"/>
            <p:cNvPicPr>
              <a:picLocks noChangeAspect="1" noChangeArrowheads="1"/>
            </p:cNvPicPr>
            <p:nvPr/>
          </p:nvPicPr>
          <p:blipFill>
            <a:blip r:embed="rId2" cstate="print"/>
            <a:srcRect/>
            <a:stretch>
              <a:fillRect/>
            </a:stretch>
          </p:blipFill>
          <p:spPr bwMode="auto">
            <a:xfrm>
              <a:off x="13944600" y="-4572000"/>
              <a:ext cx="8096250" cy="6162675"/>
            </a:xfrm>
            <a:prstGeom prst="rect">
              <a:avLst/>
            </a:prstGeom>
            <a:noFill/>
          </p:spPr>
        </p:pic>
        <p:sp>
          <p:nvSpPr>
            <p:cNvPr id="4" name="Rectangle 3"/>
            <p:cNvSpPr/>
            <p:nvPr/>
          </p:nvSpPr>
          <p:spPr>
            <a:xfrm>
              <a:off x="13944596" y="1503442"/>
              <a:ext cx="8092439" cy="3286485"/>
            </a:xfrm>
            <a:prstGeom prst="rect">
              <a:avLst/>
            </a:prstGeom>
            <a:solidFill>
              <a:schemeClr val="bg1"/>
            </a:solidFill>
          </p:spPr>
          <p:txBody>
            <a:bodyPr wrap="square">
              <a:spAutoFit/>
            </a:bodyPr>
            <a:lstStyle/>
            <a:p>
              <a:pPr fontAlgn="base"/>
              <a:r>
                <a:rPr lang="en-US" sz="1600" b="1" dirty="0"/>
                <a:t>Building A</a:t>
              </a:r>
              <a:endParaRPr lang="en-US" sz="1600" dirty="0"/>
            </a:p>
            <a:p>
              <a:pPr fontAlgn="base"/>
              <a:r>
                <a:rPr lang="en-US" sz="1600" dirty="0"/>
                <a:t>This hall has two large and one small room where people ate and slept, and one large room were some smithing was done, although it is probable that people also slept in this room.</a:t>
              </a:r>
            </a:p>
            <a:p>
              <a:pPr fontAlgn="base"/>
              <a:r>
                <a:rPr lang="en-US" sz="1600" b="1" dirty="0"/>
                <a:t>Building B</a:t>
              </a:r>
              <a:endParaRPr lang="en-US" sz="1600" dirty="0"/>
            </a:p>
            <a:p>
              <a:pPr fontAlgn="base"/>
              <a:r>
                <a:rPr lang="en-US" sz="1600" dirty="0"/>
                <a:t>This is a small house – it may be where the iron-workers lived.</a:t>
              </a:r>
            </a:p>
            <a:p>
              <a:pPr fontAlgn="base"/>
              <a:r>
                <a:rPr lang="en-US" sz="1600" b="1" dirty="0"/>
                <a:t>Building C</a:t>
              </a:r>
              <a:endParaRPr lang="en-US" sz="1600" dirty="0"/>
            </a:p>
            <a:p>
              <a:pPr fontAlgn="base"/>
              <a:r>
                <a:rPr lang="en-US" sz="1600" dirty="0"/>
                <a:t>This is a small irregular building, which was the home of people lowest on the social scale at L’Anse aux Meadows – probably slaves</a:t>
              </a:r>
            </a:p>
          </p:txBody>
        </p:sp>
      </p:grpSp>
      <p:grpSp>
        <p:nvGrpSpPr>
          <p:cNvPr id="5" name="Group 4"/>
          <p:cNvGrpSpPr/>
          <p:nvPr/>
        </p:nvGrpSpPr>
        <p:grpSpPr>
          <a:xfrm rot="16200000">
            <a:off x="-2814676" y="2814676"/>
            <a:ext cx="6858000" cy="1228647"/>
            <a:chOff x="0" y="1"/>
            <a:chExt cx="6858000" cy="1228647"/>
          </a:xfrm>
        </p:grpSpPr>
        <p:pic>
          <p:nvPicPr>
            <p:cNvPr id="6" name="Picture 4" descr="http://viking.archeurope.com/@images/Header.jpg"/>
            <p:cNvPicPr>
              <a:picLocks noChangeAspect="1" noChangeArrowheads="1"/>
            </p:cNvPicPr>
            <p:nvPr/>
          </p:nvPicPr>
          <p:blipFill>
            <a:blip r:embed="rId3" cstate="print"/>
            <a:srcRect/>
            <a:stretch>
              <a:fillRect/>
            </a:stretch>
          </p:blipFill>
          <p:spPr bwMode="auto">
            <a:xfrm>
              <a:off x="0" y="1"/>
              <a:ext cx="6858000" cy="1209031"/>
            </a:xfrm>
            <a:prstGeom prst="rect">
              <a:avLst/>
            </a:prstGeom>
            <a:noFill/>
          </p:spPr>
        </p:pic>
        <p:sp>
          <p:nvSpPr>
            <p:cNvPr id="7" name="Rectangle 6"/>
            <p:cNvSpPr/>
            <p:nvPr/>
          </p:nvSpPr>
          <p:spPr>
            <a:xfrm>
              <a:off x="1" y="859316"/>
              <a:ext cx="6802916" cy="369332"/>
            </a:xfrm>
            <a:prstGeom prst="rect">
              <a:avLst/>
            </a:prstGeom>
          </p:spPr>
          <p:txBody>
            <a:bodyPr wrap="square">
              <a:spAutoFit/>
            </a:bodyPr>
            <a:lstStyle/>
            <a:p>
              <a:r>
                <a:rPr lang="en-US" sz="1000" dirty="0">
                  <a:solidFill>
                    <a:schemeClr val="bg1">
                      <a:lumMod val="65000"/>
                    </a:schemeClr>
                  </a:solidFill>
                </a:rPr>
                <a:t>http://viking.archeurope.com/settlement/vinland/lanse-aux-meadows/complex-de</a:t>
              </a:r>
              <a:r>
                <a:rPr lang="en-US" dirty="0">
                  <a:solidFill>
                    <a:schemeClr val="bg1">
                      <a:lumMod val="65000"/>
                    </a:schemeClr>
                  </a:solidFill>
                </a:rPr>
                <a:t>/</a:t>
              </a: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156111" y="0"/>
            <a:ext cx="6831778" cy="6858000"/>
            <a:chOff x="-8096250" y="5562600"/>
            <a:chExt cx="8096250" cy="8127325"/>
          </a:xfrm>
        </p:grpSpPr>
        <p:pic>
          <p:nvPicPr>
            <p:cNvPr id="3" name="Picture 6" descr="http://viking.archeurope.com/@images/Vinland/L'Anse%20aux%20Meadows%20DE.jpg"/>
            <p:cNvPicPr>
              <a:picLocks noChangeAspect="1" noChangeArrowheads="1"/>
            </p:cNvPicPr>
            <p:nvPr/>
          </p:nvPicPr>
          <p:blipFill>
            <a:blip r:embed="rId2" cstate="print"/>
            <a:srcRect/>
            <a:stretch>
              <a:fillRect/>
            </a:stretch>
          </p:blipFill>
          <p:spPr bwMode="auto">
            <a:xfrm>
              <a:off x="-8096250" y="5562600"/>
              <a:ext cx="8096250" cy="6162675"/>
            </a:xfrm>
            <a:prstGeom prst="rect">
              <a:avLst/>
            </a:prstGeom>
            <a:noFill/>
          </p:spPr>
        </p:pic>
        <p:sp>
          <p:nvSpPr>
            <p:cNvPr id="4" name="Rectangle 3"/>
            <p:cNvSpPr/>
            <p:nvPr/>
          </p:nvSpPr>
          <p:spPr>
            <a:xfrm>
              <a:off x="-8092440" y="11658600"/>
              <a:ext cx="8092440" cy="2031325"/>
            </a:xfrm>
            <a:prstGeom prst="rect">
              <a:avLst/>
            </a:prstGeom>
            <a:solidFill>
              <a:schemeClr val="bg1"/>
            </a:solidFill>
          </p:spPr>
          <p:txBody>
            <a:bodyPr>
              <a:spAutoFit/>
            </a:bodyPr>
            <a:lstStyle/>
            <a:p>
              <a:pPr fontAlgn="base"/>
              <a:r>
                <a:rPr lang="en-US" b="1" dirty="0"/>
                <a:t>Building D</a:t>
              </a:r>
              <a:endParaRPr lang="en-US" dirty="0"/>
            </a:p>
            <a:p>
              <a:pPr fontAlgn="base"/>
              <a:r>
                <a:rPr lang="en-US" dirty="0"/>
                <a:t>This hall has a large living-sleeping room, a large storage room, and a small workshop where wood-working took place.</a:t>
              </a:r>
            </a:p>
            <a:p>
              <a:pPr fontAlgn="base"/>
              <a:r>
                <a:rPr lang="en-US" b="1" dirty="0"/>
                <a:t>Building E</a:t>
              </a:r>
              <a:endParaRPr lang="en-US" dirty="0"/>
            </a:p>
            <a:p>
              <a:pPr fontAlgn="base"/>
              <a:r>
                <a:rPr lang="en-US" dirty="0"/>
                <a:t>It has been suggested that this hut may have been for women.</a:t>
              </a:r>
            </a:p>
          </p:txBody>
        </p:sp>
      </p:gr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294695" y="0"/>
            <a:ext cx="6554610" cy="6956524"/>
            <a:chOff x="-12192001" y="-6162675"/>
            <a:chExt cx="8096251" cy="8592696"/>
          </a:xfrm>
        </p:grpSpPr>
        <p:pic>
          <p:nvPicPr>
            <p:cNvPr id="3" name="Picture 4" descr="http://viking.archeurope.com/@images/Vinland/L'Anse%20aux%20Meadows%20FG.jpg"/>
            <p:cNvPicPr>
              <a:picLocks noChangeAspect="1" noChangeArrowheads="1"/>
            </p:cNvPicPr>
            <p:nvPr/>
          </p:nvPicPr>
          <p:blipFill>
            <a:blip r:embed="rId2" cstate="print"/>
            <a:srcRect/>
            <a:stretch>
              <a:fillRect/>
            </a:stretch>
          </p:blipFill>
          <p:spPr bwMode="auto">
            <a:xfrm>
              <a:off x="-12192000" y="-6162675"/>
              <a:ext cx="8096250" cy="6162675"/>
            </a:xfrm>
            <a:prstGeom prst="rect">
              <a:avLst/>
            </a:prstGeom>
            <a:noFill/>
          </p:spPr>
        </p:pic>
        <p:sp>
          <p:nvSpPr>
            <p:cNvPr id="4" name="Rectangle 3"/>
            <p:cNvSpPr/>
            <p:nvPr/>
          </p:nvSpPr>
          <p:spPr>
            <a:xfrm>
              <a:off x="-12192001" y="-421220"/>
              <a:ext cx="8092439" cy="2851241"/>
            </a:xfrm>
            <a:prstGeom prst="rect">
              <a:avLst/>
            </a:prstGeom>
            <a:solidFill>
              <a:schemeClr val="bg1"/>
            </a:solidFill>
          </p:spPr>
          <p:txBody>
            <a:bodyPr wrap="square">
              <a:spAutoFit/>
            </a:bodyPr>
            <a:lstStyle/>
            <a:p>
              <a:pPr fontAlgn="base"/>
              <a:r>
                <a:rPr lang="en-US" b="1" dirty="0"/>
                <a:t>Building F</a:t>
              </a:r>
              <a:endParaRPr lang="en-US" dirty="0"/>
            </a:p>
            <a:p>
              <a:pPr fontAlgn="base"/>
              <a:r>
                <a:rPr lang="en-US" dirty="0"/>
                <a:t>This hall is the biggest structure on the site, comprising with six rooms and a lean-to shed. The central row of rooms is all sitting/eating/living rooms. On the western side of this row is a small kitchen and two large storage rooms. On the eastern side is a shed where a boat was repaired.</a:t>
              </a:r>
            </a:p>
            <a:p>
              <a:pPr fontAlgn="base"/>
              <a:r>
                <a:rPr lang="en-US" b="1" dirty="0"/>
                <a:t>Building G</a:t>
              </a:r>
              <a:endParaRPr lang="en-US" dirty="0"/>
            </a:p>
            <a:p>
              <a:pPr fontAlgn="base"/>
              <a:r>
                <a:rPr lang="en-US" dirty="0"/>
                <a:t>This is a small hut.</a:t>
              </a:r>
            </a:p>
          </p:txBody>
        </p:sp>
      </p:gr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tx1"/>
                </a:solidFill>
              </a:rPr>
              <a:t>VIKING SHIPS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2" name="Picture 6" descr="Viking ship construction. Illustration by Angus McBride. | Viking ship ..."/>
          <p:cNvPicPr>
            <a:picLocks noChangeAspect="1" noChangeArrowheads="1"/>
          </p:cNvPicPr>
          <p:nvPr/>
        </p:nvPicPr>
        <p:blipFill>
          <a:blip r:embed="rId2" cstate="print"/>
          <a:srcRect/>
          <a:stretch>
            <a:fillRect/>
          </a:stretch>
        </p:blipFill>
        <p:spPr bwMode="auto">
          <a:xfrm>
            <a:off x="0" y="685800"/>
            <a:ext cx="9277797" cy="6126480"/>
          </a:xfrm>
          <a:prstGeom prst="rect">
            <a:avLst/>
          </a:prstGeom>
          <a:noFill/>
        </p:spPr>
      </p:pic>
      <p:pic>
        <p:nvPicPr>
          <p:cNvPr id="152580" name="Picture 4" descr="Vikings building a longship by Jean Soutif Boat Building Plans, Boat ..."/>
          <p:cNvPicPr>
            <a:picLocks noChangeAspect="1" noChangeArrowheads="1"/>
          </p:cNvPicPr>
          <p:nvPr/>
        </p:nvPicPr>
        <p:blipFill>
          <a:blip r:embed="rId3" cstate="print"/>
          <a:srcRect/>
          <a:stretch>
            <a:fillRect/>
          </a:stretch>
        </p:blipFill>
        <p:spPr bwMode="auto">
          <a:xfrm>
            <a:off x="180662" y="731520"/>
            <a:ext cx="8916473" cy="6126480"/>
          </a:xfrm>
          <a:prstGeom prst="rect">
            <a:avLst/>
          </a:prstGeom>
          <a:noFill/>
        </p:spPr>
      </p:pic>
      <p:pic>
        <p:nvPicPr>
          <p:cNvPr id="152584" name="Picture 8" descr="Historic Drekar Dragon Viking Sailboat Museum Replica Longship Ship 13. ..."/>
          <p:cNvPicPr>
            <a:picLocks noChangeAspect="1" noChangeArrowheads="1"/>
          </p:cNvPicPr>
          <p:nvPr/>
        </p:nvPicPr>
        <p:blipFill>
          <a:blip r:embed="rId4" cstate="print"/>
          <a:srcRect/>
          <a:stretch>
            <a:fillRect/>
          </a:stretch>
        </p:blipFill>
        <p:spPr bwMode="auto">
          <a:xfrm>
            <a:off x="1575658" y="731520"/>
            <a:ext cx="6126480" cy="6126480"/>
          </a:xfrm>
          <a:prstGeom prst="rect">
            <a:avLst/>
          </a:prstGeom>
          <a:noFill/>
        </p:spPr>
      </p:pic>
      <p:pic>
        <p:nvPicPr>
          <p:cNvPr id="152578" name="Picture 2" descr="A Brief Overview On Viking Longships And Their Construction"/>
          <p:cNvPicPr>
            <a:picLocks noChangeAspect="1" noChangeArrowheads="1"/>
          </p:cNvPicPr>
          <p:nvPr/>
        </p:nvPicPr>
        <p:blipFill>
          <a:blip r:embed="rId5" cstate="print"/>
          <a:srcRect/>
          <a:stretch>
            <a:fillRect/>
          </a:stretch>
        </p:blipFill>
        <p:spPr bwMode="auto">
          <a:xfrm>
            <a:off x="554578" y="731520"/>
            <a:ext cx="8168640" cy="6126480"/>
          </a:xfrm>
          <a:prstGeom prst="rect">
            <a:avLst/>
          </a:prstGeom>
          <a:noFill/>
        </p:spPr>
      </p:pic>
      <p:grpSp>
        <p:nvGrpSpPr>
          <p:cNvPr id="11" name="Group 10"/>
          <p:cNvGrpSpPr>
            <a:grpSpLocks noChangeAspect="1"/>
          </p:cNvGrpSpPr>
          <p:nvPr/>
        </p:nvGrpSpPr>
        <p:grpSpPr>
          <a:xfrm>
            <a:off x="419423" y="671862"/>
            <a:ext cx="8438951" cy="6186138"/>
            <a:chOff x="-14630400" y="-9193539"/>
            <a:chExt cx="9144000" cy="6702971"/>
          </a:xfrm>
        </p:grpSpPr>
        <p:pic>
          <p:nvPicPr>
            <p:cNvPr id="7" name="Picture 30" descr="https://upload.wikimedia.org/wikipedia/commons/f/f6/Viking%2C_replica_of_the_Gokstad_Viking_ship%2C_at_the_Chicago_World_Fair_1893.jpg"/>
            <p:cNvPicPr>
              <a:picLocks noChangeAspect="1" noChangeArrowheads="1"/>
            </p:cNvPicPr>
            <p:nvPr/>
          </p:nvPicPr>
          <p:blipFill>
            <a:blip r:embed="rId6" cstate="print"/>
            <a:srcRect/>
            <a:stretch>
              <a:fillRect/>
            </a:stretch>
          </p:blipFill>
          <p:spPr bwMode="auto">
            <a:xfrm>
              <a:off x="-14630400" y="-9193539"/>
              <a:ext cx="9144000" cy="5818909"/>
            </a:xfrm>
            <a:prstGeom prst="rect">
              <a:avLst/>
            </a:prstGeom>
            <a:noFill/>
          </p:spPr>
        </p:pic>
        <p:sp>
          <p:nvSpPr>
            <p:cNvPr id="10" name="Rectangle 9"/>
            <p:cNvSpPr/>
            <p:nvPr/>
          </p:nvSpPr>
          <p:spPr>
            <a:xfrm>
              <a:off x="-14630400" y="-3413898"/>
              <a:ext cx="9144000" cy="923330"/>
            </a:xfrm>
            <a:prstGeom prst="rect">
              <a:avLst/>
            </a:prstGeom>
            <a:solidFill>
              <a:schemeClr val="bg1"/>
            </a:solidFill>
          </p:spPr>
          <p:txBody>
            <a:bodyPr wrap="square">
              <a:spAutoFit/>
            </a:bodyPr>
            <a:lstStyle/>
            <a:p>
              <a:r>
                <a:rPr lang="en-US" dirty="0"/>
                <a:t> Viking, the very first Viking ship replica, was built by the </a:t>
              </a:r>
              <a:r>
                <a:rPr lang="en-US" dirty="0" err="1"/>
                <a:t>Rødsverven</a:t>
              </a:r>
              <a:r>
                <a:rPr lang="en-US" dirty="0"/>
                <a:t> shipyard in </a:t>
              </a:r>
              <a:r>
                <a:rPr lang="en-US" dirty="0" err="1"/>
                <a:t>Sandefjord</a:t>
              </a:r>
              <a:r>
                <a:rPr lang="en-US" dirty="0"/>
                <a:t>, Norway. In 1893 it sailed across the Atlantic Ocean to Chicago in the United States for the World's Columbian Exposition. </a:t>
              </a:r>
            </a:p>
          </p:txBody>
        </p:sp>
      </p:grpSp>
      <p:pic>
        <p:nvPicPr>
          <p:cNvPr id="6" name="Picture 16" descr="L'Anse Aux Meadows &amp; the Viking Discovery of North America"/>
          <p:cNvPicPr>
            <a:picLocks noChangeAspect="1" noChangeArrowheads="1"/>
          </p:cNvPicPr>
          <p:nvPr/>
        </p:nvPicPr>
        <p:blipFill>
          <a:blip r:embed="rId7" cstate="print"/>
          <a:srcRect/>
          <a:stretch>
            <a:fillRect/>
          </a:stretch>
        </p:blipFill>
        <p:spPr bwMode="auto">
          <a:xfrm>
            <a:off x="66898" y="685800"/>
            <a:ext cx="9144000" cy="6172200"/>
          </a:xfrm>
          <a:prstGeom prst="rect">
            <a:avLst/>
          </a:prstGeom>
          <a:noFill/>
        </p:spPr>
      </p:pic>
      <p:sp>
        <p:nvSpPr>
          <p:cNvPr id="14"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pic>
        <p:nvPicPr>
          <p:cNvPr id="15" name="Picture 4" descr="a viking boat at l'anse aux meadows, newfoundland, canada"/>
          <p:cNvPicPr>
            <a:picLocks noChangeAspect="1" noChangeArrowheads="1"/>
          </p:cNvPicPr>
          <p:nvPr/>
        </p:nvPicPr>
        <p:blipFill>
          <a:blip r:embed="rId8" cstate="print"/>
          <a:srcRect/>
          <a:stretch>
            <a:fillRect/>
          </a:stretch>
        </p:blipFill>
        <p:spPr bwMode="auto">
          <a:xfrm>
            <a:off x="-6553200" y="-2667000"/>
            <a:ext cx="6086475" cy="4562476"/>
          </a:xfrm>
          <a:prstGeom prst="rect">
            <a:avLst/>
          </a:prstGeom>
          <a:noFill/>
        </p:spPr>
      </p:pic>
      <p:sp>
        <p:nvSpPr>
          <p:cNvPr id="16" name="Rectangle 15"/>
          <p:cNvSpPr/>
          <p:nvPr/>
        </p:nvSpPr>
        <p:spPr>
          <a:xfrm>
            <a:off x="-5410200" y="1600200"/>
            <a:ext cx="4572000" cy="1200329"/>
          </a:xfrm>
          <a:prstGeom prst="rect">
            <a:avLst/>
          </a:prstGeom>
        </p:spPr>
        <p:txBody>
          <a:bodyPr>
            <a:spAutoFit/>
          </a:bodyPr>
          <a:lstStyle/>
          <a:p>
            <a:r>
              <a:rPr lang="en-US" dirty="0"/>
              <a:t>referred to as </a:t>
            </a:r>
            <a:r>
              <a:rPr lang="en-US" dirty="0" err="1"/>
              <a:t>Faerings</a:t>
            </a:r>
            <a:r>
              <a:rPr lang="en-US" dirty="0"/>
              <a:t>.  These flexible slender boats have a unique design that originated with the Vikings.  Construction consists of overlapping planks that are riveted together.</a:t>
            </a:r>
          </a:p>
        </p:txBody>
      </p:sp>
      <p:sp>
        <p:nvSpPr>
          <p:cNvPr id="17" name="Rectangle 16"/>
          <p:cNvSpPr/>
          <p:nvPr/>
        </p:nvSpPr>
        <p:spPr>
          <a:xfrm>
            <a:off x="-5715000" y="2971800"/>
            <a:ext cx="4572000" cy="646331"/>
          </a:xfrm>
          <a:prstGeom prst="rect">
            <a:avLst/>
          </a:prstGeom>
        </p:spPr>
        <p:txBody>
          <a:bodyPr>
            <a:spAutoFit/>
          </a:bodyPr>
          <a:lstStyle/>
          <a:p>
            <a:r>
              <a:rPr lang="en-US" dirty="0"/>
              <a:t>In one of the archaeological digs, worn iron rivets were found in an unearthed workshop.</a:t>
            </a:r>
          </a:p>
        </p:txBody>
      </p:sp>
      <p:pic>
        <p:nvPicPr>
          <p:cNvPr id="18" name="Picture 6" descr="a viking-style boat under construction at l'anse aux meadows, newfoundland, canada"/>
          <p:cNvPicPr>
            <a:picLocks noChangeAspect="1" noChangeArrowheads="1"/>
          </p:cNvPicPr>
          <p:nvPr/>
        </p:nvPicPr>
        <p:blipFill>
          <a:blip r:embed="rId9" cstate="print"/>
          <a:srcRect/>
          <a:stretch>
            <a:fillRect/>
          </a:stretch>
        </p:blipFill>
        <p:spPr bwMode="auto">
          <a:xfrm>
            <a:off x="-6324600" y="3657600"/>
            <a:ext cx="6086475" cy="4562476"/>
          </a:xfrm>
          <a:prstGeom prst="rect">
            <a:avLst/>
          </a:prstGeom>
          <a:noFill/>
        </p:spPr>
      </p:pic>
      <p:sp>
        <p:nvSpPr>
          <p:cNvPr id="19" name="Rectangle 18"/>
          <p:cNvSpPr/>
          <p:nvPr/>
        </p:nvSpPr>
        <p:spPr>
          <a:xfrm>
            <a:off x="-5562600" y="8229600"/>
            <a:ext cx="4572000" cy="923330"/>
          </a:xfrm>
          <a:prstGeom prst="rect">
            <a:avLst/>
          </a:prstGeom>
        </p:spPr>
        <p:txBody>
          <a:bodyPr>
            <a:spAutoFit/>
          </a:bodyPr>
          <a:lstStyle/>
          <a:p>
            <a:r>
              <a:rPr lang="en-US" dirty="0"/>
              <a:t>A </a:t>
            </a:r>
            <a:r>
              <a:rPr lang="en-US" dirty="0" err="1"/>
              <a:t>Faering</a:t>
            </a:r>
            <a:r>
              <a:rPr lang="en-US" dirty="0"/>
              <a:t> is a rowboat manned by 2 oarsmen, and in fact, the word </a:t>
            </a:r>
            <a:r>
              <a:rPr lang="en-US" dirty="0" err="1"/>
              <a:t>Faering</a:t>
            </a:r>
            <a:r>
              <a:rPr lang="en-US" dirty="0"/>
              <a:t> comes from the Norse word meaning “four oaring”.</a:t>
            </a:r>
          </a:p>
        </p:txBody>
      </p:sp>
      <p:sp>
        <p:nvSpPr>
          <p:cNvPr id="20" name="Rectangle 19"/>
          <p:cNvSpPr/>
          <p:nvPr/>
        </p:nvSpPr>
        <p:spPr>
          <a:xfrm>
            <a:off x="-6019800" y="-4876800"/>
            <a:ext cx="4572000" cy="2031325"/>
          </a:xfrm>
          <a:prstGeom prst="rect">
            <a:avLst/>
          </a:prstGeom>
        </p:spPr>
        <p:txBody>
          <a:bodyPr>
            <a:spAutoFit/>
          </a:bodyPr>
          <a:lstStyle/>
          <a:p>
            <a:r>
              <a:rPr lang="en-US" dirty="0"/>
              <a:t>Viking ships or </a:t>
            </a:r>
            <a:r>
              <a:rPr lang="en-US" dirty="0" err="1"/>
              <a:t>longships</a:t>
            </a:r>
            <a:r>
              <a:rPr lang="en-US" dirty="0"/>
              <a:t> were essentially constructed the same as the smaller rowboats but were on a much larger scale to enable the Norsemen to ply the world’s oceans.  Above is a snapshot of a group of Viking ships landing at </a:t>
            </a:r>
            <a:r>
              <a:rPr lang="en-US" dirty="0" err="1"/>
              <a:t>l’Anse</a:t>
            </a:r>
            <a:r>
              <a:rPr lang="en-US" dirty="0"/>
              <a:t> aux Meadows in a reenactment ceremony.</a:t>
            </a:r>
          </a:p>
        </p:txBody>
      </p:sp>
      <p:pic>
        <p:nvPicPr>
          <p:cNvPr id="22" name="Picture 21" descr="History: Chapter 2 Review Guide Flashcards | Quizlet"/>
          <p:cNvPicPr>
            <a:picLocks noChangeAspect="1" noChangeArrowheads="1"/>
          </p:cNvPicPr>
          <p:nvPr/>
        </p:nvPicPr>
        <p:blipFill>
          <a:blip r:embed="rId10" cstate="print"/>
          <a:srcRect/>
          <a:stretch>
            <a:fillRect/>
          </a:stretch>
        </p:blipFill>
        <p:spPr bwMode="auto">
          <a:xfrm>
            <a:off x="1643566" y="685800"/>
            <a:ext cx="5990665" cy="617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wipe(right)">
                                      <p:cBhvr>
                                        <p:cTn id="7" dur="1000"/>
                                        <p:tgtEl>
                                          <p:spTgt spid="152580"/>
                                        </p:tgtEl>
                                      </p:cBhvr>
                                    </p:animEffect>
                                  </p:childTnLst>
                                </p:cTn>
                              </p:par>
                              <p:par>
                                <p:cTn id="8" presetID="22" presetClass="entr" presetSubtype="8" fill="hold" nodeType="withEffect">
                                  <p:stCondLst>
                                    <p:cond delay="3000"/>
                                  </p:stCondLst>
                                  <p:childTnLst>
                                    <p:set>
                                      <p:cBhvr>
                                        <p:cTn id="9" dur="1" fill="hold">
                                          <p:stCondLst>
                                            <p:cond delay="0"/>
                                          </p:stCondLst>
                                        </p:cTn>
                                        <p:tgtEl>
                                          <p:spTgt spid="152584"/>
                                        </p:tgtEl>
                                        <p:attrNameLst>
                                          <p:attrName>style.visibility</p:attrName>
                                        </p:attrNameLst>
                                      </p:cBhvr>
                                      <p:to>
                                        <p:strVal val="visible"/>
                                      </p:to>
                                    </p:set>
                                    <p:animEffect transition="in" filter="wipe(left)">
                                      <p:cBhvr>
                                        <p:cTn id="10" dur="1000"/>
                                        <p:tgtEl>
                                          <p:spTgt spid="152584"/>
                                        </p:tgtEl>
                                      </p:cBhvr>
                                    </p:animEffect>
                                  </p:childTnLst>
                                </p:cTn>
                              </p:par>
                            </p:childTnLst>
                          </p:cTn>
                        </p:par>
                        <p:par>
                          <p:cTn id="11" fill="hold">
                            <p:stCondLst>
                              <p:cond delay="4000"/>
                            </p:stCondLst>
                            <p:childTnLst>
                              <p:par>
                                <p:cTn id="12" presetID="22" presetClass="entr" presetSubtype="2" fill="hold" nodeType="afterEffect">
                                  <p:stCondLst>
                                    <p:cond delay="4000"/>
                                  </p:stCondLst>
                                  <p:childTnLst>
                                    <p:set>
                                      <p:cBhvr>
                                        <p:cTn id="13" dur="1" fill="hold">
                                          <p:stCondLst>
                                            <p:cond delay="0"/>
                                          </p:stCondLst>
                                        </p:cTn>
                                        <p:tgtEl>
                                          <p:spTgt spid="152578"/>
                                        </p:tgtEl>
                                        <p:attrNameLst>
                                          <p:attrName>style.visibility</p:attrName>
                                        </p:attrNameLst>
                                      </p:cBhvr>
                                      <p:to>
                                        <p:strVal val="visible"/>
                                      </p:to>
                                    </p:set>
                                    <p:animEffect transition="in" filter="wipe(right)">
                                      <p:cBhvr>
                                        <p:cTn id="14" dur="1000"/>
                                        <p:tgtEl>
                                          <p:spTgt spid="152578"/>
                                        </p:tgtEl>
                                      </p:cBhvr>
                                    </p:animEffect>
                                  </p:childTnLst>
                                </p:cTn>
                              </p:par>
                            </p:childTnLst>
                          </p:cTn>
                        </p:par>
                        <p:par>
                          <p:cTn id="15" fill="hold">
                            <p:stCondLst>
                              <p:cond delay="9000"/>
                            </p:stCondLst>
                            <p:childTnLst>
                              <p:par>
                                <p:cTn id="16" presetID="22" presetClass="entr" presetSubtype="8" fill="hold" nodeType="afterEffect">
                                  <p:stCondLst>
                                    <p:cond delay="400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par>
                          <p:cTn id="19" fill="hold">
                            <p:stCondLst>
                              <p:cond delay="14000"/>
                            </p:stCondLst>
                            <p:childTnLst>
                              <p:par>
                                <p:cTn id="20" presetID="22" presetClass="entr" presetSubtype="2" fill="hold" nodeType="afterEffect">
                                  <p:stCondLst>
                                    <p:cond delay="400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PLICA VIKING LONGSHIP at DuckDuckGo - Google Chrome 2024-01-28 16-43-40.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0" y="0"/>
            <a:ext cx="9144000" cy="6858000"/>
          </a:xfrm>
          <a:prstGeom prst="rect">
            <a:avLst/>
          </a:prstGeom>
        </p:spPr>
      </p:pic>
      <p:sp>
        <p:nvSpPr>
          <p:cNvPr id="4"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grpSp>
        <p:nvGrpSpPr>
          <p:cNvPr id="6" name="Group 5"/>
          <p:cNvGrpSpPr/>
          <p:nvPr/>
        </p:nvGrpSpPr>
        <p:grpSpPr>
          <a:xfrm>
            <a:off x="0" y="679837"/>
            <a:ext cx="9144000" cy="6178163"/>
            <a:chOff x="0" y="679837"/>
            <a:chExt cx="9144000" cy="6178163"/>
          </a:xfrm>
        </p:grpSpPr>
        <p:pic>
          <p:nvPicPr>
            <p:cNvPr id="2" name="Picture 9"/>
            <p:cNvPicPr>
              <a:picLocks noChangeAspect="1" noChangeArrowheads="1"/>
            </p:cNvPicPr>
            <p:nvPr/>
          </p:nvPicPr>
          <p:blipFill>
            <a:blip r:embed="rId5" cstate="print"/>
            <a:srcRect l="9286" t="10000" r="24112" b="18000"/>
            <a:stretch>
              <a:fillRect/>
            </a:stretch>
          </p:blipFill>
          <p:spPr bwMode="auto">
            <a:xfrm>
              <a:off x="0" y="679837"/>
              <a:ext cx="9144000" cy="6178163"/>
            </a:xfrm>
            <a:prstGeom prst="rect">
              <a:avLst/>
            </a:prstGeom>
            <a:noFill/>
            <a:ln w="9525">
              <a:noFill/>
              <a:miter lim="800000"/>
              <a:headEnd/>
              <a:tailEnd/>
            </a:ln>
          </p:spPr>
        </p:pic>
        <p:sp>
          <p:nvSpPr>
            <p:cNvPr id="5" name="TextBox 4"/>
            <p:cNvSpPr txBox="1"/>
            <p:nvPr/>
          </p:nvSpPr>
          <p:spPr>
            <a:xfrm>
              <a:off x="5334000" y="1524000"/>
              <a:ext cx="3810000" cy="5262979"/>
            </a:xfrm>
            <a:prstGeom prst="rect">
              <a:avLst/>
            </a:prstGeom>
            <a:solidFill>
              <a:schemeClr val="bg1"/>
            </a:solidFill>
          </p:spPr>
          <p:txBody>
            <a:bodyPr wrap="square" rtlCol="0">
              <a:spAutoFit/>
            </a:bodyPr>
            <a:lstStyle/>
            <a:p>
              <a:pPr algn="ctr"/>
              <a:r>
                <a:rPr lang="en-US" sz="4800" b="1" dirty="0"/>
                <a:t>COULD VIKINGS REALLY SAIL THESE LONGSHIPS ALL THE WAY TO NFL?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p:cTn id="19"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7625" y="1223963"/>
            <a:ext cx="4819650" cy="5029200"/>
            <a:chOff x="0" y="926275"/>
            <a:chExt cx="5522026" cy="5931725"/>
          </a:xfrm>
        </p:grpSpPr>
        <p:sp>
          <p:nvSpPr>
            <p:cNvPr id="18472" name="Rectangle 6"/>
            <p:cNvSpPr>
              <a:spLocks noChangeArrowheads="1"/>
            </p:cNvSpPr>
            <p:nvPr/>
          </p:nvSpPr>
          <p:spPr bwMode="auto">
            <a:xfrm>
              <a:off x="0" y="926275"/>
              <a:ext cx="5522026" cy="5931725"/>
            </a:xfrm>
            <a:prstGeom prst="rect">
              <a:avLst/>
            </a:prstGeom>
            <a:solidFill>
              <a:srgbClr val="A8C1DC"/>
            </a:solidFill>
            <a:ln w="38100">
              <a:solidFill>
                <a:schemeClr val="tx1"/>
              </a:solidFill>
              <a:miter lim="800000"/>
              <a:headEnd/>
              <a:tailEnd/>
            </a:ln>
          </p:spPr>
          <p:txBody>
            <a:bodyPr anchor="ctr">
              <a:spAutoFit/>
            </a:bodyPr>
            <a:lstStyle/>
            <a:p>
              <a:pPr algn="ctr"/>
              <a:endParaRPr lang="en-US" sz="2200" b="1" dirty="0">
                <a:latin typeface="Calibri" pitchFamily="34" charset="0"/>
              </a:endParaRPr>
            </a:p>
          </p:txBody>
        </p:sp>
        <p:grpSp>
          <p:nvGrpSpPr>
            <p:cNvPr id="3" name="Group 8"/>
            <p:cNvGrpSpPr>
              <a:grpSpLocks/>
            </p:cNvGrpSpPr>
            <p:nvPr/>
          </p:nvGrpSpPr>
          <p:grpSpPr bwMode="auto">
            <a:xfrm>
              <a:off x="0" y="941445"/>
              <a:ext cx="5512014" cy="5916555"/>
              <a:chOff x="0" y="941445"/>
              <a:chExt cx="5512014" cy="5916555"/>
            </a:xfrm>
          </p:grpSpPr>
          <p:grpSp>
            <p:nvGrpSpPr>
              <p:cNvPr id="4" name="Group 5"/>
              <p:cNvGrpSpPr>
                <a:grpSpLocks/>
              </p:cNvGrpSpPr>
              <p:nvPr/>
            </p:nvGrpSpPr>
            <p:grpSpPr bwMode="auto">
              <a:xfrm>
                <a:off x="35742" y="941445"/>
                <a:ext cx="5476272" cy="5916555"/>
                <a:chOff x="3340716" y="0"/>
                <a:chExt cx="6318633" cy="6747828"/>
              </a:xfrm>
            </p:grpSpPr>
            <p:pic>
              <p:nvPicPr>
                <p:cNvPr id="18476" name="Picture 2"/>
                <p:cNvPicPr>
                  <a:picLocks noChangeAspect="1" noChangeArrowheads="1"/>
                </p:cNvPicPr>
                <p:nvPr/>
              </p:nvPicPr>
              <p:blipFill>
                <a:blip r:embed="rId3" cstate="print"/>
                <a:srcRect/>
                <a:stretch>
                  <a:fillRect/>
                </a:stretch>
              </p:blipFill>
              <p:spPr bwMode="auto">
                <a:xfrm>
                  <a:off x="4572000" y="0"/>
                  <a:ext cx="4695824" cy="2424112"/>
                </a:xfrm>
                <a:prstGeom prst="rect">
                  <a:avLst/>
                </a:prstGeom>
                <a:noFill/>
                <a:ln w="9525">
                  <a:noFill/>
                  <a:miter lim="800000"/>
                  <a:headEnd/>
                  <a:tailEnd/>
                </a:ln>
              </p:spPr>
            </p:pic>
            <p:pic>
              <p:nvPicPr>
                <p:cNvPr id="18477" name="Picture 3"/>
                <p:cNvPicPr>
                  <a:picLocks noChangeAspect="1" noChangeArrowheads="1"/>
                </p:cNvPicPr>
                <p:nvPr/>
              </p:nvPicPr>
              <p:blipFill>
                <a:blip r:embed="rId4" cstate="print"/>
                <a:srcRect t="2376" r="851"/>
                <a:stretch>
                  <a:fillRect/>
                </a:stretch>
              </p:blipFill>
              <p:spPr bwMode="auto">
                <a:xfrm>
                  <a:off x="4348163" y="2163252"/>
                  <a:ext cx="4893314" cy="2379862"/>
                </a:xfrm>
                <a:prstGeom prst="rect">
                  <a:avLst/>
                </a:prstGeom>
                <a:noFill/>
                <a:ln w="9525">
                  <a:noFill/>
                  <a:miter lim="800000"/>
                  <a:headEnd/>
                  <a:tailEnd/>
                </a:ln>
              </p:spPr>
            </p:pic>
            <p:pic>
              <p:nvPicPr>
                <p:cNvPr id="18478" name="Picture 4"/>
                <p:cNvPicPr>
                  <a:picLocks noChangeAspect="1" noChangeArrowheads="1"/>
                </p:cNvPicPr>
                <p:nvPr/>
              </p:nvPicPr>
              <p:blipFill>
                <a:blip r:embed="rId5" cstate="print"/>
                <a:srcRect l="755" t="2774"/>
                <a:stretch>
                  <a:fillRect/>
                </a:stretch>
              </p:blipFill>
              <p:spPr bwMode="auto">
                <a:xfrm>
                  <a:off x="4508391" y="4462520"/>
                  <a:ext cx="5150958" cy="2285308"/>
                </a:xfrm>
                <a:prstGeom prst="rect">
                  <a:avLst/>
                </a:prstGeom>
                <a:noFill/>
                <a:ln w="9525">
                  <a:noFill/>
                  <a:miter lim="800000"/>
                  <a:headEnd/>
                  <a:tailEnd/>
                </a:ln>
              </p:spPr>
            </p:pic>
            <p:pic>
              <p:nvPicPr>
                <p:cNvPr id="18479" name="Picture 5"/>
                <p:cNvPicPr>
                  <a:picLocks noChangeAspect="1" noChangeArrowheads="1"/>
                </p:cNvPicPr>
                <p:nvPr/>
              </p:nvPicPr>
              <p:blipFill>
                <a:blip r:embed="rId6" cstate="print"/>
                <a:srcRect l="2315" t="912"/>
                <a:stretch>
                  <a:fillRect/>
                </a:stretch>
              </p:blipFill>
              <p:spPr bwMode="auto">
                <a:xfrm>
                  <a:off x="3340716" y="3231222"/>
                  <a:ext cx="1740871" cy="2314953"/>
                </a:xfrm>
                <a:prstGeom prst="rect">
                  <a:avLst/>
                </a:prstGeom>
                <a:noFill/>
                <a:ln w="9525">
                  <a:noFill/>
                  <a:miter lim="800000"/>
                  <a:headEnd/>
                  <a:tailEnd/>
                </a:ln>
              </p:spPr>
            </p:pic>
          </p:grpSp>
          <p:pic>
            <p:nvPicPr>
              <p:cNvPr id="18475" name="Picture 6"/>
              <p:cNvPicPr>
                <a:picLocks noChangeAspect="1" noChangeArrowheads="1"/>
              </p:cNvPicPr>
              <p:nvPr/>
            </p:nvPicPr>
            <p:blipFill>
              <a:blip r:embed="rId7" cstate="print"/>
              <a:srcRect l="10841" t="20740"/>
              <a:stretch>
                <a:fillRect/>
              </a:stretch>
            </p:blipFill>
            <p:spPr bwMode="auto">
              <a:xfrm>
                <a:off x="0" y="948059"/>
                <a:ext cx="3483696" cy="1565138"/>
              </a:xfrm>
              <a:prstGeom prst="rect">
                <a:avLst/>
              </a:prstGeom>
              <a:noFill/>
              <a:ln w="9525">
                <a:noFill/>
                <a:miter lim="800000"/>
                <a:headEnd/>
                <a:tailEnd/>
              </a:ln>
            </p:spPr>
          </p:pic>
        </p:grpSp>
      </p:grpSp>
      <p:sp>
        <p:nvSpPr>
          <p:cNvPr id="11" name="TextBox 10"/>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NEWFOUNDLAND GEOGRAPHY</a:t>
            </a:r>
          </a:p>
        </p:txBody>
      </p:sp>
      <p:sp>
        <p:nvSpPr>
          <p:cNvPr id="12" name="TextBox 11"/>
          <p:cNvSpPr txBox="1">
            <a:spLocks noChangeArrowheads="1"/>
          </p:cNvSpPr>
          <p:nvPr/>
        </p:nvSpPr>
        <p:spPr bwMode="auto">
          <a:xfrm>
            <a:off x="4945063" y="842963"/>
            <a:ext cx="4198937" cy="6263253"/>
          </a:xfrm>
          <a:prstGeom prst="rect">
            <a:avLst/>
          </a:prstGeom>
          <a:solidFill>
            <a:schemeClr val="tx1"/>
          </a:solidFill>
          <a:ln w="9525">
            <a:noFill/>
            <a:miter lim="800000"/>
            <a:headEnd/>
            <a:tailEnd/>
          </a:ln>
        </p:spPr>
        <p:txBody>
          <a:bodyPr>
            <a:spAutoFit/>
          </a:bodyPr>
          <a:lstStyle/>
          <a:p>
            <a:pPr marL="225425" indent="-225425">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310 mi wide</a:t>
            </a:r>
            <a:r>
              <a:rPr lang="en-US" sz="2300" b="1" dirty="0">
                <a:solidFill>
                  <a:schemeClr val="bg1"/>
                </a:solidFill>
                <a:latin typeface="Calibri" pitchFamily="34" charset="0"/>
              </a:rPr>
              <a:t> X </a:t>
            </a:r>
            <a:r>
              <a:rPr lang="en-US" sz="2400" b="1" dirty="0">
                <a:solidFill>
                  <a:srgbClr val="FF0000"/>
                </a:solidFill>
                <a:effectLst>
                  <a:outerShdw blurRad="50800" dist="50800" dir="2400000" algn="ctr" rotWithShape="0">
                    <a:schemeClr val="tx1"/>
                  </a:outerShdw>
                </a:effectLst>
              </a:rPr>
              <a:t>325 mi long</a:t>
            </a:r>
            <a:r>
              <a:rPr lang="en-US" sz="2300" b="1" dirty="0">
                <a:solidFill>
                  <a:schemeClr val="bg1"/>
                </a:solidFill>
                <a:latin typeface="Calibri" pitchFamily="34" charset="0"/>
              </a:rPr>
              <a:t>; </a:t>
            </a:r>
            <a:r>
              <a:rPr lang="en-US" sz="2400" b="1" dirty="0">
                <a:solidFill>
                  <a:srgbClr val="FF0000"/>
                </a:solidFill>
                <a:effectLst>
                  <a:outerShdw blurRad="50800" dist="50800" dir="2400000" algn="ctr" rotWithShape="0">
                    <a:schemeClr val="tx1"/>
                  </a:outerShdw>
                </a:effectLst>
              </a:rPr>
              <a:t>42,000 sq mi</a:t>
            </a:r>
            <a:r>
              <a:rPr lang="en-US" sz="2300" b="1" dirty="0">
                <a:solidFill>
                  <a:schemeClr val="bg1"/>
                </a:solidFill>
                <a:latin typeface="Calibri" pitchFamily="34" charset="0"/>
              </a:rPr>
              <a:t>; </a:t>
            </a:r>
            <a:r>
              <a:rPr lang="en-US" sz="2300" b="1" dirty="0">
                <a:solidFill>
                  <a:schemeClr val="bg1"/>
                </a:solidFill>
              </a:rPr>
              <a:t>the </a:t>
            </a:r>
            <a:r>
              <a:rPr lang="en-US" sz="2400" b="1" dirty="0">
                <a:solidFill>
                  <a:srgbClr val="FF0000"/>
                </a:solidFill>
                <a:effectLst>
                  <a:outerShdw blurRad="50800" dist="50800" dir="2400000" algn="ctr" rotWithShape="0">
                    <a:schemeClr val="tx1"/>
                  </a:outerShdw>
                </a:effectLst>
              </a:rPr>
              <a:t>fourth-largest island in the world</a:t>
            </a:r>
          </a:p>
          <a:p>
            <a:pPr marL="225425" indent="-225425">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70 miles </a:t>
            </a:r>
            <a:r>
              <a:rPr lang="en-US" sz="2300" b="1" dirty="0">
                <a:solidFill>
                  <a:schemeClr val="bg1"/>
                </a:solidFill>
                <a:latin typeface="Calibri" pitchFamily="34" charset="0"/>
              </a:rPr>
              <a:t>from Nova Scotia; only </a:t>
            </a:r>
            <a:r>
              <a:rPr lang="en-US" sz="2400" b="1" dirty="0">
                <a:solidFill>
                  <a:srgbClr val="FF0000"/>
                </a:solidFill>
                <a:effectLst>
                  <a:outerShdw blurRad="50800" dist="50800" dir="2400000" algn="ctr" rotWithShape="0">
                    <a:schemeClr val="tx1"/>
                  </a:outerShdw>
                </a:effectLst>
              </a:rPr>
              <a:t>8.5 miles </a:t>
            </a:r>
            <a:r>
              <a:rPr lang="en-US" sz="2300" b="1" dirty="0">
                <a:solidFill>
                  <a:schemeClr val="bg1"/>
                </a:solidFill>
                <a:latin typeface="Calibri" pitchFamily="34" charset="0"/>
              </a:rPr>
              <a:t>from Labrador</a:t>
            </a:r>
          </a:p>
          <a:p>
            <a:pPr marL="225425" indent="-225425">
              <a:spcAft>
                <a:spcPts val="600"/>
              </a:spcAft>
              <a:buFont typeface="Arial" charset="0"/>
              <a:buChar char="•"/>
            </a:pPr>
            <a:r>
              <a:rPr lang="en-US" sz="2300" b="1" dirty="0">
                <a:solidFill>
                  <a:schemeClr val="bg1"/>
                </a:solidFill>
                <a:latin typeface="Calibri" pitchFamily="34" charset="0"/>
              </a:rPr>
              <a:t>Coastline of </a:t>
            </a:r>
            <a:r>
              <a:rPr lang="en-US" sz="2400" b="1" dirty="0">
                <a:solidFill>
                  <a:srgbClr val="FF0000"/>
                </a:solidFill>
                <a:effectLst>
                  <a:outerShdw blurRad="50800" dist="50800" dir="2400000" algn="ctr" rotWithShape="0">
                    <a:schemeClr val="tx1"/>
                  </a:outerShdw>
                </a:effectLst>
              </a:rPr>
              <a:t>3,810 miles</a:t>
            </a:r>
          </a:p>
          <a:p>
            <a:pPr marL="225425" indent="-225425">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2 World Class National Parks</a:t>
            </a:r>
            <a:r>
              <a:rPr lang="en-US" sz="2300" b="1" dirty="0">
                <a:solidFill>
                  <a:schemeClr val="bg1"/>
                </a:solidFill>
                <a:latin typeface="Calibri" pitchFamily="34" charset="0"/>
              </a:rPr>
              <a:t>: Gros Morne &amp; Terra Nova</a:t>
            </a:r>
          </a:p>
          <a:p>
            <a:pPr marL="225425" indent="-225425">
              <a:spcAft>
                <a:spcPts val="600"/>
              </a:spcAft>
              <a:buFont typeface="Arial" charset="0"/>
              <a:buChar char="•"/>
            </a:pPr>
            <a:endParaRPr lang="en-US" sz="2300" b="1" dirty="0">
              <a:solidFill>
                <a:schemeClr val="bg1"/>
              </a:solidFill>
              <a:latin typeface="Calibri" pitchFamily="34" charset="0"/>
            </a:endParaRPr>
          </a:p>
          <a:p>
            <a:pPr marL="225425" indent="-225425">
              <a:spcAft>
                <a:spcPts val="600"/>
              </a:spcAft>
              <a:buFont typeface="Arial" charset="0"/>
              <a:buChar char="•"/>
            </a:pPr>
            <a:endParaRPr lang="en-US" sz="2300" b="1" dirty="0">
              <a:solidFill>
                <a:schemeClr val="bg1"/>
              </a:solidFill>
              <a:latin typeface="Calibri" pitchFamily="34" charset="0"/>
            </a:endParaRPr>
          </a:p>
          <a:p>
            <a:pPr marL="225425" indent="-225425">
              <a:spcAft>
                <a:spcPts val="600"/>
              </a:spcAft>
              <a:buFont typeface="Arial" charset="0"/>
              <a:buChar char="•"/>
            </a:pPr>
            <a:endParaRPr lang="en-US" sz="2300" b="1" dirty="0">
              <a:solidFill>
                <a:schemeClr val="bg1"/>
              </a:solidFill>
              <a:latin typeface="Calibri" pitchFamily="34" charset="0"/>
            </a:endParaRPr>
          </a:p>
          <a:p>
            <a:pPr marL="225425" indent="-225425">
              <a:spcAft>
                <a:spcPts val="600"/>
              </a:spcAft>
              <a:buFont typeface="Arial" charset="0"/>
              <a:buChar char="•"/>
            </a:pPr>
            <a:endParaRPr lang="en-US" sz="2300" b="1" dirty="0">
              <a:solidFill>
                <a:schemeClr val="bg1"/>
              </a:solidFill>
              <a:latin typeface="Calibri" pitchFamily="34" charset="0"/>
            </a:endParaRPr>
          </a:p>
          <a:p>
            <a:pPr marL="225425" indent="-225425">
              <a:spcAft>
                <a:spcPts val="600"/>
              </a:spcAft>
              <a:buFont typeface="Arial" charset="0"/>
              <a:buChar char="•"/>
            </a:pPr>
            <a:endParaRPr lang="en-US" sz="2300" b="1" dirty="0">
              <a:solidFill>
                <a:schemeClr val="bg1"/>
              </a:solidFill>
              <a:latin typeface="Calibri" pitchFamily="34" charset="0"/>
            </a:endParaRPr>
          </a:p>
          <a:p>
            <a:pPr marL="225425" indent="-225425">
              <a:spcAft>
                <a:spcPts val="600"/>
              </a:spcAft>
              <a:buFont typeface="Arial" charset="0"/>
              <a:buChar char="•"/>
            </a:pPr>
            <a:endParaRPr lang="en-US" sz="2300" b="1" dirty="0">
              <a:solidFill>
                <a:schemeClr val="bg1"/>
              </a:solidFill>
              <a:latin typeface="Calibri" pitchFamily="34" charset="0"/>
            </a:endParaRPr>
          </a:p>
          <a:p>
            <a:pPr marL="225425" indent="-225425">
              <a:spcAft>
                <a:spcPts val="600"/>
              </a:spcAft>
              <a:buFont typeface="Arial" charset="0"/>
              <a:buChar char="•"/>
            </a:pPr>
            <a:endParaRPr lang="en-US" sz="2300" b="1" dirty="0">
              <a:solidFill>
                <a:schemeClr val="bg1"/>
              </a:solidFill>
              <a:latin typeface="Calibri" pitchFamily="34" charset="0"/>
            </a:endParaRPr>
          </a:p>
        </p:txBody>
      </p:sp>
      <p:cxnSp>
        <p:nvCxnSpPr>
          <p:cNvPr id="14" name="Straight Arrow Connector 13"/>
          <p:cNvCxnSpPr/>
          <p:nvPr/>
        </p:nvCxnSpPr>
        <p:spPr>
          <a:xfrm rot="5400000" flipH="1" flipV="1">
            <a:off x="-307182" y="2135982"/>
            <a:ext cx="3897313" cy="229235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85863" y="3400425"/>
            <a:ext cx="3248025" cy="253365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7144" y="5312569"/>
            <a:ext cx="490537" cy="409575"/>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822450" y="1335088"/>
            <a:ext cx="503238" cy="517525"/>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4" name="Oval 43"/>
          <p:cNvSpPr/>
          <p:nvPr/>
        </p:nvSpPr>
        <p:spPr>
          <a:xfrm>
            <a:off x="1062038" y="2911475"/>
            <a:ext cx="825500" cy="893763"/>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5" name="Group 41"/>
          <p:cNvGrpSpPr>
            <a:grpSpLocks/>
          </p:cNvGrpSpPr>
          <p:nvPr/>
        </p:nvGrpSpPr>
        <p:grpSpPr bwMode="auto">
          <a:xfrm>
            <a:off x="-24245" y="823912"/>
            <a:ext cx="4953000" cy="6034088"/>
            <a:chOff x="-5339617" y="-645469"/>
            <a:chExt cx="4753395" cy="6034389"/>
          </a:xfrm>
        </p:grpSpPr>
        <p:grpSp>
          <p:nvGrpSpPr>
            <p:cNvPr id="6" name="Group 33"/>
            <p:cNvGrpSpPr>
              <a:grpSpLocks/>
            </p:cNvGrpSpPr>
            <p:nvPr/>
          </p:nvGrpSpPr>
          <p:grpSpPr bwMode="auto">
            <a:xfrm>
              <a:off x="-5339617" y="-645469"/>
              <a:ext cx="4753395" cy="6034389"/>
              <a:chOff x="-6854092" y="-959794"/>
              <a:chExt cx="4753395" cy="6034389"/>
            </a:xfrm>
          </p:grpSpPr>
          <p:pic>
            <p:nvPicPr>
              <p:cNvPr id="18469" name="Picture 2"/>
              <p:cNvPicPr>
                <a:picLocks noChangeAspect="1" noChangeArrowheads="1"/>
              </p:cNvPicPr>
              <p:nvPr/>
            </p:nvPicPr>
            <p:blipFill>
              <a:blip r:embed="rId8" cstate="print"/>
              <a:srcRect/>
              <a:stretch>
                <a:fillRect/>
              </a:stretch>
            </p:blipFill>
            <p:spPr bwMode="auto">
              <a:xfrm>
                <a:off x="-6854092" y="-959794"/>
                <a:ext cx="4753395" cy="6034388"/>
              </a:xfrm>
              <a:prstGeom prst="rect">
                <a:avLst/>
              </a:prstGeom>
              <a:noFill/>
              <a:ln w="9525">
                <a:noFill/>
                <a:miter lim="800000"/>
                <a:headEnd/>
                <a:tailEnd/>
              </a:ln>
            </p:spPr>
          </p:pic>
          <p:pic>
            <p:nvPicPr>
              <p:cNvPr id="18470" name="Picture 4" descr="G:\My Pictures\zOther\Temp\100819\NFLD\Gros Morne\SMALL\DSC_0737.jpg"/>
              <p:cNvPicPr>
                <a:picLocks noChangeAspect="1" noChangeArrowheads="1"/>
              </p:cNvPicPr>
              <p:nvPr/>
            </p:nvPicPr>
            <p:blipFill>
              <a:blip r:embed="rId9" cstate="print">
                <a:lum bright="20000" contrast="20000"/>
              </a:blip>
              <a:srcRect l="22050" r="10001" b="26578"/>
              <a:stretch>
                <a:fillRect/>
              </a:stretch>
            </p:blipFill>
            <p:spPr bwMode="auto">
              <a:xfrm>
                <a:off x="-6746500" y="-945506"/>
                <a:ext cx="4572674" cy="3285985"/>
              </a:xfrm>
              <a:prstGeom prst="rect">
                <a:avLst/>
              </a:prstGeom>
              <a:noFill/>
              <a:ln w="38100">
                <a:solidFill>
                  <a:schemeClr val="tx1"/>
                </a:solidFill>
                <a:miter lim="800000"/>
                <a:headEnd/>
                <a:tailEnd/>
              </a:ln>
            </p:spPr>
          </p:pic>
          <p:pic>
            <p:nvPicPr>
              <p:cNvPr id="18471" name="Picture 3" descr="G:\My Pictures\zOther\Temp\100819\NFLD\Gros Morne\SMALL\DSC_0669.jpg"/>
              <p:cNvPicPr>
                <a:picLocks noChangeAspect="1" noChangeArrowheads="1"/>
              </p:cNvPicPr>
              <p:nvPr/>
            </p:nvPicPr>
            <p:blipFill>
              <a:blip r:embed="rId10" cstate="print">
                <a:lum bright="20000" contrast="20000"/>
              </a:blip>
              <a:srcRect t="13889" r="34103" b="19064"/>
              <a:stretch>
                <a:fillRect/>
              </a:stretch>
            </p:blipFill>
            <p:spPr bwMode="auto">
              <a:xfrm>
                <a:off x="-6746500" y="1994173"/>
                <a:ext cx="4572674" cy="3080422"/>
              </a:xfrm>
              <a:prstGeom prst="rect">
                <a:avLst/>
              </a:prstGeom>
              <a:noFill/>
              <a:ln w="38100">
                <a:solidFill>
                  <a:schemeClr val="tx1"/>
                </a:solidFill>
                <a:miter lim="800000"/>
                <a:headEnd/>
                <a:tailEnd/>
              </a:ln>
            </p:spPr>
          </p:pic>
        </p:grpSp>
        <p:sp>
          <p:nvSpPr>
            <p:cNvPr id="18467" name="TextBox 39"/>
            <p:cNvSpPr txBox="1">
              <a:spLocks noChangeArrowheads="1"/>
            </p:cNvSpPr>
            <p:nvPr/>
          </p:nvSpPr>
          <p:spPr bwMode="auto">
            <a:xfrm>
              <a:off x="-3480617" y="-530948"/>
              <a:ext cx="1209368" cy="307777"/>
            </a:xfrm>
            <a:prstGeom prst="rect">
              <a:avLst/>
            </a:prstGeom>
            <a:solidFill>
              <a:schemeClr val="tx1"/>
            </a:solidFill>
            <a:ln w="9525">
              <a:noFill/>
              <a:miter lim="800000"/>
              <a:headEnd/>
              <a:tailEnd/>
            </a:ln>
          </p:spPr>
          <p:txBody>
            <a:bodyPr>
              <a:spAutoFit/>
            </a:bodyPr>
            <a:lstStyle/>
            <a:p>
              <a:pPr marL="225425" indent="-225425" algn="ctr"/>
              <a:r>
                <a:rPr lang="en-US" sz="1400" b="1" dirty="0">
                  <a:solidFill>
                    <a:schemeClr val="bg1"/>
                  </a:solidFill>
                  <a:latin typeface="Calibri" pitchFamily="34" charset="0"/>
                </a:rPr>
                <a:t>Gros Morne</a:t>
              </a:r>
            </a:p>
          </p:txBody>
        </p:sp>
        <p:sp>
          <p:nvSpPr>
            <p:cNvPr id="18468" name="TextBox 40"/>
            <p:cNvSpPr txBox="1">
              <a:spLocks noChangeArrowheads="1"/>
            </p:cNvSpPr>
            <p:nvPr/>
          </p:nvSpPr>
          <p:spPr bwMode="auto">
            <a:xfrm>
              <a:off x="-3477561" y="3429000"/>
              <a:ext cx="1209368" cy="307777"/>
            </a:xfrm>
            <a:prstGeom prst="rect">
              <a:avLst/>
            </a:prstGeom>
            <a:solidFill>
              <a:schemeClr val="tx1"/>
            </a:solidFill>
            <a:ln w="9525">
              <a:noFill/>
              <a:miter lim="800000"/>
              <a:headEnd/>
              <a:tailEnd/>
            </a:ln>
          </p:spPr>
          <p:txBody>
            <a:bodyPr>
              <a:spAutoFit/>
            </a:bodyPr>
            <a:lstStyle/>
            <a:p>
              <a:pPr marL="225425" indent="-225425" algn="ctr"/>
              <a:r>
                <a:rPr lang="en-US" sz="1400" b="1" dirty="0">
                  <a:solidFill>
                    <a:schemeClr val="bg1"/>
                  </a:solidFill>
                  <a:latin typeface="Calibri" pitchFamily="34" charset="0"/>
                </a:rPr>
                <a:t>Tablelands</a:t>
              </a:r>
            </a:p>
          </p:txBody>
        </p:sp>
      </p:grpSp>
      <p:sp>
        <p:nvSpPr>
          <p:cNvPr id="18454" name="Slide Number Placeholder 3"/>
          <p:cNvSpPr>
            <a:spLocks noGrp="1"/>
          </p:cNvSpPr>
          <p:nvPr>
            <p:ph type="sldNum" sz="quarter" idx="10"/>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881624A-514F-48B6-B4BD-5A9234C387E6}" type="slidenum">
              <a:rPr lang="en-US" sz="1200" b="1" smtClean="0">
                <a:solidFill>
                  <a:schemeClr val="tx1"/>
                </a:solidFill>
                <a:latin typeface="Calibri" pitchFamily="34" charset="0"/>
              </a:rPr>
              <a:pPr fontAlgn="base">
                <a:spcBef>
                  <a:spcPct val="0"/>
                </a:spcBef>
                <a:spcAft>
                  <a:spcPct val="0"/>
                </a:spcAft>
                <a:defRPr/>
              </a:pPr>
              <a:t>8</a:t>
            </a:fld>
            <a:endParaRPr lang="en-US" sz="1200" b="1" dirty="0">
              <a:solidFill>
                <a:schemeClr val="tx1"/>
              </a:solidFill>
              <a:latin typeface="Calibri" pitchFamily="34" charset="0"/>
            </a:endParaRPr>
          </a:p>
        </p:txBody>
      </p:sp>
      <p:sp>
        <p:nvSpPr>
          <p:cNvPr id="53" name="Oval 52"/>
          <p:cNvSpPr/>
          <p:nvPr/>
        </p:nvSpPr>
        <p:spPr>
          <a:xfrm>
            <a:off x="3581400" y="4267200"/>
            <a:ext cx="457200" cy="495007"/>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par>
                          <p:cTn id="16" fill="hold">
                            <p:stCondLst>
                              <p:cond delay="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4"/>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wipe(left)">
                                      <p:cBhvr>
                                        <p:cTn id="26" dur="1000"/>
                                        <p:tgtEl>
                                          <p:spTgt spid="12">
                                            <p:txEl>
                                              <p:pRg st="1" end="1"/>
                                            </p:txEl>
                                          </p:spTgt>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par>
                                <p:cTn id="31" presetID="1" presetClass="exit" presetSubtype="0" fill="hold" nodeType="withEffect">
                                  <p:stCondLst>
                                    <p:cond delay="2000"/>
                                  </p:stCondLst>
                                  <p:childTnLst>
                                    <p:set>
                                      <p:cBhvr>
                                        <p:cTn id="32" dur="1" fill="hold">
                                          <p:stCondLst>
                                            <p:cond delay="0"/>
                                          </p:stCondLst>
                                        </p:cTn>
                                        <p:tgtEl>
                                          <p:spTgt spid="17"/>
                                        </p:tgtEl>
                                        <p:attrNameLst>
                                          <p:attrName>style.visibility</p:attrName>
                                        </p:attrNameLst>
                                      </p:cBhvr>
                                      <p:to>
                                        <p:strVal val="hidden"/>
                                      </p:to>
                                    </p:set>
                                  </p:childTnLst>
                                </p:cTn>
                              </p:par>
                              <p:par>
                                <p:cTn id="33" presetID="2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22" presetClass="entr" presetSubtype="8" fill="hold" nodeType="with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wipe(left)">
                                      <p:cBhvr>
                                        <p:cTn id="42" dur="10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wipe(left)">
                                      <p:cBhvr>
                                        <p:cTn id="47" dur="1000"/>
                                        <p:tgtEl>
                                          <p:spTgt spid="12">
                                            <p:txEl>
                                              <p:pRg st="3" end="3"/>
                                            </p:txEl>
                                          </p:spTgt>
                                        </p:tgtEl>
                                      </p:cBhvr>
                                    </p:animEffect>
                                  </p:childTnLst>
                                </p:cTn>
                              </p:par>
                            </p:childTnLst>
                          </p:cTn>
                        </p:par>
                        <p:par>
                          <p:cTn id="48" fill="hold">
                            <p:stCondLst>
                              <p:cond delay="1000"/>
                            </p:stCondLst>
                            <p:childTnLst>
                              <p:par>
                                <p:cTn id="49" presetID="26"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290">
                                          <p:stCondLst>
                                            <p:cond delay="0"/>
                                          </p:stCondLst>
                                        </p:cTn>
                                        <p:tgtEl>
                                          <p:spTgt spid="44"/>
                                        </p:tgtEl>
                                      </p:cBhvr>
                                    </p:animEffect>
                                    <p:anim calcmode="lin" valueType="num">
                                      <p:cBhvr>
                                        <p:cTn id="52" dur="911"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44"/>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44"/>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44"/>
                                        </p:tgtEl>
                                        <p:attrNameLst>
                                          <p:attrName>ppt_y</p:attrName>
                                        </p:attrNameLst>
                                      </p:cBhvr>
                                      <p:tavLst>
                                        <p:tav tm="0" fmla="#ppt_y-sin(pi*$)/81">
                                          <p:val>
                                            <p:fltVal val="0"/>
                                          </p:val>
                                        </p:tav>
                                        <p:tav tm="100000">
                                          <p:val>
                                            <p:fltVal val="1"/>
                                          </p:val>
                                        </p:tav>
                                      </p:tavLst>
                                    </p:anim>
                                    <p:animScale>
                                      <p:cBhvr>
                                        <p:cTn id="57" dur="13">
                                          <p:stCondLst>
                                            <p:cond delay="325"/>
                                          </p:stCondLst>
                                        </p:cTn>
                                        <p:tgtEl>
                                          <p:spTgt spid="44"/>
                                        </p:tgtEl>
                                      </p:cBhvr>
                                      <p:to x="100000" y="60000"/>
                                    </p:animScale>
                                    <p:animScale>
                                      <p:cBhvr>
                                        <p:cTn id="58" dur="83" decel="50000">
                                          <p:stCondLst>
                                            <p:cond delay="338"/>
                                          </p:stCondLst>
                                        </p:cTn>
                                        <p:tgtEl>
                                          <p:spTgt spid="44"/>
                                        </p:tgtEl>
                                      </p:cBhvr>
                                      <p:to x="100000" y="100000"/>
                                    </p:animScale>
                                    <p:animScale>
                                      <p:cBhvr>
                                        <p:cTn id="59" dur="13">
                                          <p:stCondLst>
                                            <p:cond delay="656"/>
                                          </p:stCondLst>
                                        </p:cTn>
                                        <p:tgtEl>
                                          <p:spTgt spid="44"/>
                                        </p:tgtEl>
                                      </p:cBhvr>
                                      <p:to x="100000" y="80000"/>
                                    </p:animScale>
                                    <p:animScale>
                                      <p:cBhvr>
                                        <p:cTn id="60" dur="83" decel="50000">
                                          <p:stCondLst>
                                            <p:cond delay="669"/>
                                          </p:stCondLst>
                                        </p:cTn>
                                        <p:tgtEl>
                                          <p:spTgt spid="44"/>
                                        </p:tgtEl>
                                      </p:cBhvr>
                                      <p:to x="100000" y="100000"/>
                                    </p:animScale>
                                    <p:animScale>
                                      <p:cBhvr>
                                        <p:cTn id="61" dur="13">
                                          <p:stCondLst>
                                            <p:cond delay="821"/>
                                          </p:stCondLst>
                                        </p:cTn>
                                        <p:tgtEl>
                                          <p:spTgt spid="44"/>
                                        </p:tgtEl>
                                      </p:cBhvr>
                                      <p:to x="100000" y="90000"/>
                                    </p:animScale>
                                    <p:animScale>
                                      <p:cBhvr>
                                        <p:cTn id="62" dur="83" decel="50000">
                                          <p:stCondLst>
                                            <p:cond delay="834"/>
                                          </p:stCondLst>
                                        </p:cTn>
                                        <p:tgtEl>
                                          <p:spTgt spid="44"/>
                                        </p:tgtEl>
                                      </p:cBhvr>
                                      <p:to x="100000" y="100000"/>
                                    </p:animScale>
                                    <p:animScale>
                                      <p:cBhvr>
                                        <p:cTn id="63" dur="13">
                                          <p:stCondLst>
                                            <p:cond delay="904"/>
                                          </p:stCondLst>
                                        </p:cTn>
                                        <p:tgtEl>
                                          <p:spTgt spid="44"/>
                                        </p:tgtEl>
                                      </p:cBhvr>
                                      <p:to x="100000" y="95000"/>
                                    </p:animScale>
                                    <p:animScale>
                                      <p:cBhvr>
                                        <p:cTn id="64" dur="83" decel="50000">
                                          <p:stCondLst>
                                            <p:cond delay="917"/>
                                          </p:stCondLst>
                                        </p:cTn>
                                        <p:tgtEl>
                                          <p:spTgt spid="44"/>
                                        </p:tgtEl>
                                      </p:cBhvr>
                                      <p:to x="100000" y="100000"/>
                                    </p:animScale>
                                  </p:childTnLst>
                                </p:cTn>
                              </p:par>
                            </p:childTnLst>
                          </p:cTn>
                        </p:par>
                        <p:par>
                          <p:cTn id="65" fill="hold">
                            <p:stCondLst>
                              <p:cond delay="2000"/>
                            </p:stCondLst>
                            <p:childTnLst>
                              <p:par>
                                <p:cTn id="66" presetID="26" presetClass="entr" presetSubtype="0" fill="hold" grpId="0" nodeType="after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down)">
                                      <p:cBhvr>
                                        <p:cTn id="68" dur="290">
                                          <p:stCondLst>
                                            <p:cond delay="0"/>
                                          </p:stCondLst>
                                        </p:cTn>
                                        <p:tgtEl>
                                          <p:spTgt spid="53"/>
                                        </p:tgtEl>
                                      </p:cBhvr>
                                    </p:animEffect>
                                    <p:anim calcmode="lin" valueType="num">
                                      <p:cBhvr>
                                        <p:cTn id="69" dur="911"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70" dur="332"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71" dur="332" tmFilter="0, 0; 0.125,0.2665; 0.25,0.4; 0.375,0.465; 0.5,0.5;  0.625,0.535; 0.75,0.6; 0.875,0.7335; 1,1">
                                          <p:stCondLst>
                                            <p:cond delay="332"/>
                                          </p:stCondLst>
                                        </p:cTn>
                                        <p:tgtEl>
                                          <p:spTgt spid="53"/>
                                        </p:tgtEl>
                                        <p:attrNameLst>
                                          <p:attrName>ppt_y</p:attrName>
                                        </p:attrNameLst>
                                      </p:cBhvr>
                                      <p:tavLst>
                                        <p:tav tm="0" fmla="#ppt_y-sin(pi*$)/9">
                                          <p:val>
                                            <p:fltVal val="0"/>
                                          </p:val>
                                        </p:tav>
                                        <p:tav tm="100000">
                                          <p:val>
                                            <p:fltVal val="1"/>
                                          </p:val>
                                        </p:tav>
                                      </p:tavLst>
                                    </p:anim>
                                    <p:anim calcmode="lin" valueType="num">
                                      <p:cBhvr>
                                        <p:cTn id="72" dur="166" tmFilter="0, 0; 0.125,0.2665; 0.25,0.4; 0.375,0.465; 0.5,0.5;  0.625,0.535; 0.75,0.6; 0.875,0.7335; 1,1">
                                          <p:stCondLst>
                                            <p:cond delay="662"/>
                                          </p:stCondLst>
                                        </p:cTn>
                                        <p:tgtEl>
                                          <p:spTgt spid="53"/>
                                        </p:tgtEl>
                                        <p:attrNameLst>
                                          <p:attrName>ppt_y</p:attrName>
                                        </p:attrNameLst>
                                      </p:cBhvr>
                                      <p:tavLst>
                                        <p:tav tm="0" fmla="#ppt_y-sin(pi*$)/27">
                                          <p:val>
                                            <p:fltVal val="0"/>
                                          </p:val>
                                        </p:tav>
                                        <p:tav tm="100000">
                                          <p:val>
                                            <p:fltVal val="1"/>
                                          </p:val>
                                        </p:tav>
                                      </p:tavLst>
                                    </p:anim>
                                    <p:anim calcmode="lin" valueType="num">
                                      <p:cBhvr>
                                        <p:cTn id="73" dur="82" tmFilter="0, 0; 0.125,0.2665; 0.25,0.4; 0.375,0.465; 0.5,0.5;  0.625,0.535; 0.75,0.6; 0.875,0.7335; 1,1">
                                          <p:stCondLst>
                                            <p:cond delay="828"/>
                                          </p:stCondLst>
                                        </p:cTn>
                                        <p:tgtEl>
                                          <p:spTgt spid="53"/>
                                        </p:tgtEl>
                                        <p:attrNameLst>
                                          <p:attrName>ppt_y</p:attrName>
                                        </p:attrNameLst>
                                      </p:cBhvr>
                                      <p:tavLst>
                                        <p:tav tm="0" fmla="#ppt_y-sin(pi*$)/81">
                                          <p:val>
                                            <p:fltVal val="0"/>
                                          </p:val>
                                        </p:tav>
                                        <p:tav tm="100000">
                                          <p:val>
                                            <p:fltVal val="1"/>
                                          </p:val>
                                        </p:tav>
                                      </p:tavLst>
                                    </p:anim>
                                    <p:animScale>
                                      <p:cBhvr>
                                        <p:cTn id="74" dur="13">
                                          <p:stCondLst>
                                            <p:cond delay="325"/>
                                          </p:stCondLst>
                                        </p:cTn>
                                        <p:tgtEl>
                                          <p:spTgt spid="53"/>
                                        </p:tgtEl>
                                      </p:cBhvr>
                                      <p:to x="100000" y="60000"/>
                                    </p:animScale>
                                    <p:animScale>
                                      <p:cBhvr>
                                        <p:cTn id="75" dur="83" decel="50000">
                                          <p:stCondLst>
                                            <p:cond delay="338"/>
                                          </p:stCondLst>
                                        </p:cTn>
                                        <p:tgtEl>
                                          <p:spTgt spid="53"/>
                                        </p:tgtEl>
                                      </p:cBhvr>
                                      <p:to x="100000" y="100000"/>
                                    </p:animScale>
                                    <p:animScale>
                                      <p:cBhvr>
                                        <p:cTn id="76" dur="13">
                                          <p:stCondLst>
                                            <p:cond delay="656"/>
                                          </p:stCondLst>
                                        </p:cTn>
                                        <p:tgtEl>
                                          <p:spTgt spid="53"/>
                                        </p:tgtEl>
                                      </p:cBhvr>
                                      <p:to x="100000" y="80000"/>
                                    </p:animScale>
                                    <p:animScale>
                                      <p:cBhvr>
                                        <p:cTn id="77" dur="83" decel="50000">
                                          <p:stCondLst>
                                            <p:cond delay="669"/>
                                          </p:stCondLst>
                                        </p:cTn>
                                        <p:tgtEl>
                                          <p:spTgt spid="53"/>
                                        </p:tgtEl>
                                      </p:cBhvr>
                                      <p:to x="100000" y="100000"/>
                                    </p:animScale>
                                    <p:animScale>
                                      <p:cBhvr>
                                        <p:cTn id="78" dur="13">
                                          <p:stCondLst>
                                            <p:cond delay="821"/>
                                          </p:stCondLst>
                                        </p:cTn>
                                        <p:tgtEl>
                                          <p:spTgt spid="53"/>
                                        </p:tgtEl>
                                      </p:cBhvr>
                                      <p:to x="100000" y="90000"/>
                                    </p:animScale>
                                    <p:animScale>
                                      <p:cBhvr>
                                        <p:cTn id="79" dur="83" decel="50000">
                                          <p:stCondLst>
                                            <p:cond delay="834"/>
                                          </p:stCondLst>
                                        </p:cTn>
                                        <p:tgtEl>
                                          <p:spTgt spid="53"/>
                                        </p:tgtEl>
                                      </p:cBhvr>
                                      <p:to x="100000" y="100000"/>
                                    </p:animScale>
                                    <p:animScale>
                                      <p:cBhvr>
                                        <p:cTn id="80" dur="13">
                                          <p:stCondLst>
                                            <p:cond delay="904"/>
                                          </p:stCondLst>
                                        </p:cTn>
                                        <p:tgtEl>
                                          <p:spTgt spid="53"/>
                                        </p:tgtEl>
                                      </p:cBhvr>
                                      <p:to x="100000" y="95000"/>
                                    </p:animScale>
                                    <p:animScale>
                                      <p:cBhvr>
                                        <p:cTn id="81" dur="83" decel="50000">
                                          <p:stCondLst>
                                            <p:cond delay="917"/>
                                          </p:stCondLst>
                                        </p:cTn>
                                        <p:tgtEl>
                                          <p:spTgt spid="53"/>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5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4"/>
                                        </p:tgtEl>
                                        <p:attrNameLst>
                                          <p:attrName>style.visibility</p:attrName>
                                        </p:attrNameLst>
                                      </p:cBhvr>
                                      <p:to>
                                        <p:strVal val="hidden"/>
                                      </p:to>
                                    </p:set>
                                  </p:childTnLst>
                                </p:cTn>
                              </p:par>
                              <p:par>
                                <p:cTn id="88" presetID="22" presetClass="entr" presetSubtype="8" fill="hold"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wipe(left)">
                                      <p:cBhvr>
                                        <p:cTn id="9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44" grpId="0" animBg="1"/>
      <p:bldP spid="44" grpId="1" animBg="1"/>
      <p:bldP spid="53" grpId="0" animBg="1"/>
      <p:bldP spid="53"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tx1"/>
                </a:solidFill>
              </a:rPr>
              <a:t>VIKING ARRIVAL</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10" name="TextBox 13"/>
          <p:cNvSpPr txBox="1">
            <a:spLocks noChangeArrowheads="1"/>
          </p:cNvSpPr>
          <p:nvPr/>
        </p:nvSpPr>
        <p:spPr bwMode="auto">
          <a:xfrm>
            <a:off x="0" y="609600"/>
            <a:ext cx="9144000" cy="600164"/>
          </a:xfrm>
          <a:prstGeom prst="rect">
            <a:avLst/>
          </a:prstGeom>
          <a:solidFill>
            <a:schemeClr val="bg1"/>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WHAT YEAR WERE THE VIKINGS AT LAM?</a:t>
            </a:r>
          </a:p>
        </p:txBody>
      </p:sp>
      <p:sp>
        <p:nvSpPr>
          <p:cNvPr id="11" name="TextBox 10"/>
          <p:cNvSpPr txBox="1"/>
          <p:nvPr/>
        </p:nvSpPr>
        <p:spPr>
          <a:xfrm>
            <a:off x="0" y="1219200"/>
            <a:ext cx="4495800" cy="2805896"/>
          </a:xfrm>
          <a:prstGeom prst="rect">
            <a:avLst/>
          </a:prstGeom>
          <a:noFill/>
        </p:spPr>
        <p:txBody>
          <a:bodyPr wrap="square" rtlCol="0">
            <a:spAutoFit/>
          </a:bodyPr>
          <a:lstStyle/>
          <a:p>
            <a:pPr marL="222250" indent="-222250">
              <a:spcAft>
                <a:spcPts val="1000"/>
              </a:spcAft>
              <a:buFont typeface="Arial" pitchFamily="34" charset="0"/>
              <a:buChar char="•"/>
            </a:pPr>
            <a:r>
              <a:rPr lang="en-US" sz="2800" dirty="0"/>
              <a:t>Dating evidence came from a ringed pin of a type in use during the 10th and early 11th centuries</a:t>
            </a:r>
          </a:p>
          <a:p>
            <a:pPr marL="222250" indent="-222250">
              <a:spcAft>
                <a:spcPts val="1000"/>
              </a:spcAft>
              <a:buFont typeface="Arial" pitchFamily="34" charset="0"/>
              <a:buChar char="•"/>
            </a:pPr>
            <a:r>
              <a:rPr lang="en-US" sz="2800" dirty="0"/>
              <a:t>Carbon dated to between 990 – 1050 CE</a:t>
            </a:r>
          </a:p>
        </p:txBody>
      </p:sp>
      <p:sp>
        <p:nvSpPr>
          <p:cNvPr id="12" name="TextBox 11"/>
          <p:cNvSpPr txBox="1"/>
          <p:nvPr/>
        </p:nvSpPr>
        <p:spPr>
          <a:xfrm>
            <a:off x="0" y="4038600"/>
            <a:ext cx="9144000" cy="2805896"/>
          </a:xfrm>
          <a:prstGeom prst="rect">
            <a:avLst/>
          </a:prstGeom>
          <a:noFill/>
        </p:spPr>
        <p:txBody>
          <a:bodyPr wrap="square" rtlCol="0">
            <a:spAutoFit/>
          </a:bodyPr>
          <a:lstStyle/>
          <a:p>
            <a:pPr marL="176213" indent="-176213" fontAlgn="base">
              <a:spcAft>
                <a:spcPts val="1000"/>
              </a:spcAft>
              <a:buFont typeface="Arial" pitchFamily="34" charset="0"/>
              <a:buChar char="•"/>
            </a:pPr>
            <a:r>
              <a:rPr lang="en-US" sz="2800" dirty="0"/>
              <a:t>The artifacts, the nature of the buildings and over 50 radiocarbon dates give a date of c.1000 AD for the Norse part of the site</a:t>
            </a:r>
          </a:p>
          <a:p>
            <a:pPr marL="176213" indent="-176213" fontAlgn="base">
              <a:spcAft>
                <a:spcPts val="1000"/>
              </a:spcAft>
              <a:buFont typeface="Arial" pitchFamily="34" charset="0"/>
              <a:buChar char="•"/>
            </a:pPr>
            <a:r>
              <a:rPr lang="en-US" sz="2800" dirty="0"/>
              <a:t>The cultural deposits, the size of the midden heaps and lack of rebuilding all indicate a short period of occupation, probably only ten years or so</a:t>
            </a:r>
          </a:p>
        </p:txBody>
      </p:sp>
      <p:pic>
        <p:nvPicPr>
          <p:cNvPr id="14" name="Picture 29"/>
          <p:cNvPicPr>
            <a:picLocks noChangeAspect="1" noChangeArrowheads="1"/>
          </p:cNvPicPr>
          <p:nvPr/>
        </p:nvPicPr>
        <p:blipFill>
          <a:blip r:embed="rId2" cstate="print"/>
          <a:srcRect r="3333"/>
          <a:stretch>
            <a:fillRect/>
          </a:stretch>
        </p:blipFill>
        <p:spPr bwMode="auto">
          <a:xfrm>
            <a:off x="4572000" y="1295400"/>
            <a:ext cx="4572000" cy="2514600"/>
          </a:xfrm>
          <a:prstGeom prst="rect">
            <a:avLst/>
          </a:prstGeom>
          <a:noFill/>
          <a:ln w="9525">
            <a:noFill/>
            <a:miter lim="800000"/>
            <a:headEnd/>
            <a:tailEnd/>
          </a:ln>
          <a:effectLst/>
        </p:spPr>
      </p:pic>
      <p:pic>
        <p:nvPicPr>
          <p:cNvPr id="147466" name="Picture 10" descr="Carbon 14 Dating - How Does it Work - YouTube"/>
          <p:cNvPicPr>
            <a:picLocks noChangeAspect="1" noChangeArrowheads="1"/>
          </p:cNvPicPr>
          <p:nvPr/>
        </p:nvPicPr>
        <p:blipFill>
          <a:blip r:embed="rId3" cstate="print"/>
          <a:srcRect/>
          <a:stretch>
            <a:fillRect/>
          </a:stretch>
        </p:blipFill>
        <p:spPr bwMode="auto">
          <a:xfrm>
            <a:off x="4572000" y="1295400"/>
            <a:ext cx="4572000" cy="25336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1000"/>
                                        <p:tgtEl>
                                          <p:spTgt spid="11">
                                            <p:txEl>
                                              <p:pRg st="0" end="0"/>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left)">
                                      <p:cBhvr>
                                        <p:cTn id="28" dur="1000"/>
                                        <p:tgtEl>
                                          <p:spTgt spid="11">
                                            <p:txEl>
                                              <p:pRg st="1" end="1"/>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147466"/>
                                        </p:tgtEl>
                                        <p:attrNameLst>
                                          <p:attrName>style.visibility</p:attrName>
                                        </p:attrNameLst>
                                      </p:cBhvr>
                                      <p:to>
                                        <p:strVal val="visible"/>
                                      </p:to>
                                    </p:set>
                                    <p:anim calcmode="lin" valueType="num">
                                      <p:cBhvr>
                                        <p:cTn id="31" dur="500" fill="hold"/>
                                        <p:tgtEl>
                                          <p:spTgt spid="147466"/>
                                        </p:tgtEl>
                                        <p:attrNameLst>
                                          <p:attrName>ppt_w</p:attrName>
                                        </p:attrNameLst>
                                      </p:cBhvr>
                                      <p:tavLst>
                                        <p:tav tm="0">
                                          <p:val>
                                            <p:fltVal val="0"/>
                                          </p:val>
                                        </p:tav>
                                        <p:tav tm="100000">
                                          <p:val>
                                            <p:strVal val="#ppt_w"/>
                                          </p:val>
                                        </p:tav>
                                      </p:tavLst>
                                    </p:anim>
                                    <p:anim calcmode="lin" valueType="num">
                                      <p:cBhvr>
                                        <p:cTn id="32" dur="500" fill="hold"/>
                                        <p:tgtEl>
                                          <p:spTgt spid="147466"/>
                                        </p:tgtEl>
                                        <p:attrNameLst>
                                          <p:attrName>ppt_h</p:attrName>
                                        </p:attrNameLst>
                                      </p:cBhvr>
                                      <p:tavLst>
                                        <p:tav tm="0">
                                          <p:val>
                                            <p:fltVal val="0"/>
                                          </p:val>
                                        </p:tav>
                                        <p:tav tm="100000">
                                          <p:val>
                                            <p:strVal val="#ppt_h"/>
                                          </p:val>
                                        </p:tav>
                                      </p:tavLst>
                                    </p:anim>
                                    <p:animEffect transition="in" filter="fade">
                                      <p:cBhvr>
                                        <p:cTn id="33" dur="500"/>
                                        <p:tgtEl>
                                          <p:spTgt spid="14746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wipe(left)">
                                      <p:cBhvr>
                                        <p:cTn id="38" dur="1000"/>
                                        <p:tgtEl>
                                          <p:spTgt spid="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wipe(left)">
                                      <p:cBhvr>
                                        <p:cTn id="43"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10" name="TextBox 13"/>
          <p:cNvSpPr txBox="1">
            <a:spLocks noChangeArrowheads="1"/>
          </p:cNvSpPr>
          <p:nvPr/>
        </p:nvSpPr>
        <p:spPr bwMode="auto">
          <a:xfrm>
            <a:off x="0" y="609600"/>
            <a:ext cx="9144000" cy="600164"/>
          </a:xfrm>
          <a:prstGeom prst="rect">
            <a:avLst/>
          </a:prstGeom>
          <a:solidFill>
            <a:schemeClr val="bg1"/>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WHAT YEAR WERE THE VIKINGS AT LAM?</a:t>
            </a:r>
          </a:p>
        </p:txBody>
      </p:sp>
      <p:sp>
        <p:nvSpPr>
          <p:cNvPr id="11" name="TextBox 10"/>
          <p:cNvSpPr txBox="1"/>
          <p:nvPr/>
        </p:nvSpPr>
        <p:spPr>
          <a:xfrm>
            <a:off x="0" y="1179423"/>
            <a:ext cx="4495800" cy="2934137"/>
          </a:xfrm>
          <a:prstGeom prst="rect">
            <a:avLst/>
          </a:prstGeom>
          <a:noFill/>
        </p:spPr>
        <p:txBody>
          <a:bodyPr wrap="square" rtlCol="0">
            <a:spAutoFit/>
          </a:bodyPr>
          <a:lstStyle/>
          <a:p>
            <a:pPr marL="222250" indent="-222250">
              <a:spcAft>
                <a:spcPts val="1000"/>
              </a:spcAft>
              <a:buFont typeface="Arial" pitchFamily="34" charset="0"/>
              <a:buChar char="•"/>
            </a:pPr>
            <a:r>
              <a:rPr lang="en-US" sz="2800" dirty="0"/>
              <a:t>Sun spots happen on an 11 yr cycle</a:t>
            </a:r>
          </a:p>
          <a:p>
            <a:pPr marL="222250" indent="-222250">
              <a:spcAft>
                <a:spcPts val="1000"/>
              </a:spcAft>
              <a:buFont typeface="Arial" pitchFamily="34" charset="0"/>
              <a:buChar char="•"/>
            </a:pPr>
            <a:r>
              <a:rPr lang="en-US" sz="2800" dirty="0"/>
              <a:t>Massive solar flares happen rarely</a:t>
            </a:r>
          </a:p>
          <a:p>
            <a:pPr marL="222250" indent="-222250">
              <a:spcAft>
                <a:spcPts val="1000"/>
              </a:spcAft>
              <a:buFont typeface="Arial" pitchFamily="34" charset="0"/>
              <a:buChar char="•"/>
            </a:pPr>
            <a:r>
              <a:rPr lang="en-US" sz="2800" dirty="0"/>
              <a:t>Massive solar flares disturb the natural carbon, C12, on</a:t>
            </a:r>
          </a:p>
        </p:txBody>
      </p:sp>
      <p:sp>
        <p:nvSpPr>
          <p:cNvPr id="12" name="TextBox 11"/>
          <p:cNvSpPr txBox="1"/>
          <p:nvPr/>
        </p:nvSpPr>
        <p:spPr>
          <a:xfrm>
            <a:off x="0" y="3973423"/>
            <a:ext cx="9144000" cy="3062377"/>
          </a:xfrm>
          <a:prstGeom prst="rect">
            <a:avLst/>
          </a:prstGeom>
          <a:noFill/>
        </p:spPr>
        <p:txBody>
          <a:bodyPr wrap="square" rtlCol="0">
            <a:spAutoFit/>
          </a:bodyPr>
          <a:lstStyle/>
          <a:p>
            <a:pPr marL="222250" indent="-222250">
              <a:spcAft>
                <a:spcPts val="700"/>
              </a:spcAft>
            </a:pPr>
            <a:r>
              <a:rPr lang="en-US" sz="2800" dirty="0"/>
              <a:t>	earth and creates  tiny amounts of C14 (1 atom in a trillion)</a:t>
            </a:r>
          </a:p>
          <a:p>
            <a:pPr marL="222250" indent="-222250">
              <a:spcAft>
                <a:spcPts val="700"/>
              </a:spcAft>
              <a:buFont typeface="Arial" pitchFamily="34" charset="0"/>
              <a:buChar char="•"/>
            </a:pPr>
            <a:r>
              <a:rPr lang="en-US" sz="2800" dirty="0"/>
              <a:t>The changes in carbon are stored in living things…trees rings</a:t>
            </a:r>
          </a:p>
          <a:p>
            <a:pPr marL="222250" indent="-222250">
              <a:spcAft>
                <a:spcPts val="700"/>
              </a:spcAft>
              <a:buFont typeface="Arial" pitchFamily="34" charset="0"/>
              <a:buChar char="•"/>
            </a:pPr>
            <a:r>
              <a:rPr lang="en-US" sz="2800" dirty="0"/>
              <a:t>Small changes in carbon of trees rings due to massive solar flares can now be measured</a:t>
            </a:r>
          </a:p>
          <a:p>
            <a:pPr marL="222250" indent="-222250">
              <a:spcAft>
                <a:spcPts val="700"/>
              </a:spcAft>
              <a:buFont typeface="Arial" pitchFamily="34" charset="0"/>
              <a:buChar char="•"/>
            </a:pPr>
            <a:r>
              <a:rPr lang="en-US" sz="2800" dirty="0"/>
              <a:t>A massive solar flare has been found to have occurred in the year 993 and is evident in tree rings around the world</a:t>
            </a:r>
          </a:p>
        </p:txBody>
      </p:sp>
      <p:pic>
        <p:nvPicPr>
          <p:cNvPr id="155650" name="Picture 2" descr="The Sunspot Cycle"/>
          <p:cNvPicPr>
            <a:picLocks noChangeAspect="1" noChangeArrowheads="1"/>
          </p:cNvPicPr>
          <p:nvPr/>
        </p:nvPicPr>
        <p:blipFill>
          <a:blip r:embed="rId2" cstate="print"/>
          <a:srcRect/>
          <a:stretch>
            <a:fillRect/>
          </a:stretch>
        </p:blipFill>
        <p:spPr bwMode="auto">
          <a:xfrm>
            <a:off x="4648200" y="1143000"/>
            <a:ext cx="4152900" cy="2905125"/>
          </a:xfrm>
          <a:prstGeom prst="rect">
            <a:avLst/>
          </a:prstGeom>
          <a:noFill/>
        </p:spPr>
      </p:pic>
      <p:pic>
        <p:nvPicPr>
          <p:cNvPr id="147464" name="Picture 8" descr="C:\Users\romer\AppData\Local\Packages\Microsoft.Windows.Photos_8wekyb3d8bbwe\TempState\ShareServiceTempFolder\Screenshot (352).jpeg"/>
          <p:cNvPicPr>
            <a:picLocks noChangeAspect="1" noChangeArrowheads="1"/>
          </p:cNvPicPr>
          <p:nvPr/>
        </p:nvPicPr>
        <p:blipFill>
          <a:blip r:embed="rId3" cstate="print"/>
          <a:srcRect/>
          <a:stretch>
            <a:fillRect/>
          </a:stretch>
        </p:blipFill>
        <p:spPr bwMode="auto">
          <a:xfrm>
            <a:off x="4572000" y="1143000"/>
            <a:ext cx="4572000" cy="2857500"/>
          </a:xfrm>
          <a:prstGeom prst="rect">
            <a:avLst/>
          </a:prstGeom>
          <a:noFill/>
        </p:spPr>
      </p:pic>
      <p:pic>
        <p:nvPicPr>
          <p:cNvPr id="155654" name="Picture 6"/>
          <p:cNvPicPr>
            <a:picLocks noChangeAspect="1" noChangeArrowheads="1"/>
          </p:cNvPicPr>
          <p:nvPr/>
        </p:nvPicPr>
        <p:blipFill>
          <a:blip r:embed="rId4" cstate="print"/>
          <a:srcRect/>
          <a:stretch>
            <a:fillRect/>
          </a:stretch>
        </p:blipFill>
        <p:spPr bwMode="auto">
          <a:xfrm>
            <a:off x="4800600" y="1143000"/>
            <a:ext cx="3875376" cy="2907792"/>
          </a:xfrm>
          <a:prstGeom prst="rect">
            <a:avLst/>
          </a:prstGeom>
          <a:noFill/>
          <a:ln w="9525">
            <a:noFill/>
            <a:miter lim="800000"/>
            <a:headEnd/>
            <a:tailEnd/>
          </a:ln>
          <a:effectLst/>
        </p:spPr>
      </p:pic>
      <p:pic>
        <p:nvPicPr>
          <p:cNvPr id="155651" name="Picture 3"/>
          <p:cNvPicPr>
            <a:picLocks noChangeAspect="1" noChangeArrowheads="1"/>
          </p:cNvPicPr>
          <p:nvPr/>
        </p:nvPicPr>
        <p:blipFill>
          <a:blip r:embed="rId5" cstate="print"/>
          <a:srcRect t="4841" b="5591"/>
          <a:stretch>
            <a:fillRect/>
          </a:stretch>
        </p:blipFill>
        <p:spPr bwMode="auto">
          <a:xfrm>
            <a:off x="4428662" y="1143000"/>
            <a:ext cx="4715338" cy="2907792"/>
          </a:xfrm>
          <a:prstGeom prst="rect">
            <a:avLst/>
          </a:prstGeom>
          <a:noFill/>
          <a:ln w="9525">
            <a:noFill/>
            <a:miter lim="800000"/>
            <a:headEnd/>
            <a:tailEnd/>
          </a:ln>
          <a:effectLst/>
        </p:spPr>
      </p:pic>
      <p:pic>
        <p:nvPicPr>
          <p:cNvPr id="155655" name="Picture 7"/>
          <p:cNvPicPr>
            <a:picLocks noChangeAspect="1" noChangeArrowheads="1"/>
          </p:cNvPicPr>
          <p:nvPr/>
        </p:nvPicPr>
        <p:blipFill>
          <a:blip r:embed="rId6" cstate="print"/>
          <a:srcRect/>
          <a:stretch>
            <a:fillRect/>
          </a:stretch>
        </p:blipFill>
        <p:spPr bwMode="auto">
          <a:xfrm>
            <a:off x="4491238" y="1219200"/>
            <a:ext cx="4652762" cy="29077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fill="hold"/>
                                        <p:tgtEl>
                                          <p:spTgt spid="155650"/>
                                        </p:tgtEl>
                                        <p:attrNameLst>
                                          <p:attrName>ppt_w</p:attrName>
                                        </p:attrNameLst>
                                      </p:cBhvr>
                                      <p:tavLst>
                                        <p:tav tm="0">
                                          <p:val>
                                            <p:fltVal val="0"/>
                                          </p:val>
                                        </p:tav>
                                        <p:tav tm="100000">
                                          <p:val>
                                            <p:strVal val="#ppt_w"/>
                                          </p:val>
                                        </p:tav>
                                      </p:tavLst>
                                    </p:anim>
                                    <p:anim calcmode="lin" valueType="num">
                                      <p:cBhvr>
                                        <p:cTn id="8" dur="500" fill="hold"/>
                                        <p:tgtEl>
                                          <p:spTgt spid="155650"/>
                                        </p:tgtEl>
                                        <p:attrNameLst>
                                          <p:attrName>ppt_h</p:attrName>
                                        </p:attrNameLst>
                                      </p:cBhvr>
                                      <p:tavLst>
                                        <p:tav tm="0">
                                          <p:val>
                                            <p:fltVal val="0"/>
                                          </p:val>
                                        </p:tav>
                                        <p:tav tm="100000">
                                          <p:val>
                                            <p:strVal val="#ppt_h"/>
                                          </p:val>
                                        </p:tav>
                                      </p:tavLst>
                                    </p:anim>
                                    <p:animEffect transition="in" filter="fade">
                                      <p:cBhvr>
                                        <p:cTn id="9" dur="500"/>
                                        <p:tgtEl>
                                          <p:spTgt spid="15565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1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5650"/>
                                        </p:tgtEl>
                                      </p:cBhvr>
                                    </p:animEffect>
                                    <p:set>
                                      <p:cBhvr>
                                        <p:cTn id="17" dur="1" fill="hold">
                                          <p:stCondLst>
                                            <p:cond delay="499"/>
                                          </p:stCondLst>
                                        </p:cTn>
                                        <p:tgtEl>
                                          <p:spTgt spid="155650"/>
                                        </p:tgtEl>
                                        <p:attrNameLst>
                                          <p:attrName>style.visibility</p:attrName>
                                        </p:attrNameLst>
                                      </p:cBhvr>
                                      <p:to>
                                        <p:strVal val="hidden"/>
                                      </p:to>
                                    </p:set>
                                  </p:childTnLst>
                                </p:cTn>
                              </p:par>
                              <p:par>
                                <p:cTn id="18" presetID="53" presetClass="entr" presetSubtype="0" fill="hold" nodeType="withEffect">
                                  <p:stCondLst>
                                    <p:cond delay="0"/>
                                  </p:stCondLst>
                                  <p:childTnLst>
                                    <p:set>
                                      <p:cBhvr>
                                        <p:cTn id="19" dur="1" fill="hold">
                                          <p:stCondLst>
                                            <p:cond delay="0"/>
                                          </p:stCondLst>
                                        </p:cTn>
                                        <p:tgtEl>
                                          <p:spTgt spid="147464"/>
                                        </p:tgtEl>
                                        <p:attrNameLst>
                                          <p:attrName>style.visibility</p:attrName>
                                        </p:attrNameLst>
                                      </p:cBhvr>
                                      <p:to>
                                        <p:strVal val="visible"/>
                                      </p:to>
                                    </p:set>
                                    <p:anim calcmode="lin" valueType="num">
                                      <p:cBhvr>
                                        <p:cTn id="20" dur="500" fill="hold"/>
                                        <p:tgtEl>
                                          <p:spTgt spid="147464"/>
                                        </p:tgtEl>
                                        <p:attrNameLst>
                                          <p:attrName>ppt_w</p:attrName>
                                        </p:attrNameLst>
                                      </p:cBhvr>
                                      <p:tavLst>
                                        <p:tav tm="0">
                                          <p:val>
                                            <p:fltVal val="0"/>
                                          </p:val>
                                        </p:tav>
                                        <p:tav tm="100000">
                                          <p:val>
                                            <p:strVal val="#ppt_w"/>
                                          </p:val>
                                        </p:tav>
                                      </p:tavLst>
                                    </p:anim>
                                    <p:anim calcmode="lin" valueType="num">
                                      <p:cBhvr>
                                        <p:cTn id="21" dur="500" fill="hold"/>
                                        <p:tgtEl>
                                          <p:spTgt spid="147464"/>
                                        </p:tgtEl>
                                        <p:attrNameLst>
                                          <p:attrName>ppt_h</p:attrName>
                                        </p:attrNameLst>
                                      </p:cBhvr>
                                      <p:tavLst>
                                        <p:tav tm="0">
                                          <p:val>
                                            <p:fltVal val="0"/>
                                          </p:val>
                                        </p:tav>
                                        <p:tav tm="100000">
                                          <p:val>
                                            <p:strVal val="#ppt_h"/>
                                          </p:val>
                                        </p:tav>
                                      </p:tavLst>
                                    </p:anim>
                                    <p:animEffect transition="in" filter="fade">
                                      <p:cBhvr>
                                        <p:cTn id="22" dur="500"/>
                                        <p:tgtEl>
                                          <p:spTgt spid="147464"/>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10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7464"/>
                                        </p:tgtEl>
                                      </p:cBhvr>
                                    </p:animEffect>
                                    <p:set>
                                      <p:cBhvr>
                                        <p:cTn id="30" dur="1" fill="hold">
                                          <p:stCondLst>
                                            <p:cond delay="499"/>
                                          </p:stCondLst>
                                        </p:cTn>
                                        <p:tgtEl>
                                          <p:spTgt spid="147464"/>
                                        </p:tgtEl>
                                        <p:attrNameLst>
                                          <p:attrName>style.visibility</p:attrName>
                                        </p:attrNameLst>
                                      </p:cBhvr>
                                      <p:to>
                                        <p:strVal val="hidden"/>
                                      </p:to>
                                    </p:set>
                                  </p:childTnLst>
                                </p:cTn>
                              </p:par>
                              <p:par>
                                <p:cTn id="31" presetID="53" presetClass="entr" presetSubtype="0" fill="hold" nodeType="withEffect">
                                  <p:stCondLst>
                                    <p:cond delay="0"/>
                                  </p:stCondLst>
                                  <p:childTnLst>
                                    <p:set>
                                      <p:cBhvr>
                                        <p:cTn id="32" dur="1" fill="hold">
                                          <p:stCondLst>
                                            <p:cond delay="0"/>
                                          </p:stCondLst>
                                        </p:cTn>
                                        <p:tgtEl>
                                          <p:spTgt spid="155654"/>
                                        </p:tgtEl>
                                        <p:attrNameLst>
                                          <p:attrName>style.visibility</p:attrName>
                                        </p:attrNameLst>
                                      </p:cBhvr>
                                      <p:to>
                                        <p:strVal val="visible"/>
                                      </p:to>
                                    </p:set>
                                    <p:anim calcmode="lin" valueType="num">
                                      <p:cBhvr>
                                        <p:cTn id="33" dur="500" fill="hold"/>
                                        <p:tgtEl>
                                          <p:spTgt spid="155654"/>
                                        </p:tgtEl>
                                        <p:attrNameLst>
                                          <p:attrName>ppt_w</p:attrName>
                                        </p:attrNameLst>
                                      </p:cBhvr>
                                      <p:tavLst>
                                        <p:tav tm="0">
                                          <p:val>
                                            <p:fltVal val="0"/>
                                          </p:val>
                                        </p:tav>
                                        <p:tav tm="100000">
                                          <p:val>
                                            <p:strVal val="#ppt_w"/>
                                          </p:val>
                                        </p:tav>
                                      </p:tavLst>
                                    </p:anim>
                                    <p:anim calcmode="lin" valueType="num">
                                      <p:cBhvr>
                                        <p:cTn id="34" dur="500" fill="hold"/>
                                        <p:tgtEl>
                                          <p:spTgt spid="155654"/>
                                        </p:tgtEl>
                                        <p:attrNameLst>
                                          <p:attrName>ppt_h</p:attrName>
                                        </p:attrNameLst>
                                      </p:cBhvr>
                                      <p:tavLst>
                                        <p:tav tm="0">
                                          <p:val>
                                            <p:fltVal val="0"/>
                                          </p:val>
                                        </p:tav>
                                        <p:tav tm="100000">
                                          <p:val>
                                            <p:strVal val="#ppt_h"/>
                                          </p:val>
                                        </p:tav>
                                      </p:tavLst>
                                    </p:anim>
                                    <p:animEffect transition="in" filter="fade">
                                      <p:cBhvr>
                                        <p:cTn id="35" dur="500"/>
                                        <p:tgtEl>
                                          <p:spTgt spid="155654"/>
                                        </p:tgtEl>
                                      </p:cBhvr>
                                    </p:animEffect>
                                  </p:childTnLst>
                                </p:cTn>
                              </p:par>
                              <p:par>
                                <p:cTn id="36" presetID="22" presetClass="entr" presetSubtype="1" fill="hold" nodeType="with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wipe(up)">
                                      <p:cBhvr>
                                        <p:cTn id="38" dur="1000"/>
                                        <p:tgtEl>
                                          <p:spTgt spid="11">
                                            <p:txEl>
                                              <p:pRg st="2" end="2"/>
                                            </p:txEl>
                                          </p:spTgt>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ipe(left)">
                                      <p:cBhvr>
                                        <p:cTn id="42" dur="10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5654"/>
                                        </p:tgtEl>
                                      </p:cBhvr>
                                    </p:animEffect>
                                    <p:set>
                                      <p:cBhvr>
                                        <p:cTn id="47" dur="1" fill="hold">
                                          <p:stCondLst>
                                            <p:cond delay="499"/>
                                          </p:stCondLst>
                                        </p:cTn>
                                        <p:tgtEl>
                                          <p:spTgt spid="155654"/>
                                        </p:tgtEl>
                                        <p:attrNameLst>
                                          <p:attrName>style.visibility</p:attrName>
                                        </p:attrNameLst>
                                      </p:cBhvr>
                                      <p:to>
                                        <p:strVal val="hidden"/>
                                      </p:to>
                                    </p:set>
                                  </p:childTnLst>
                                </p:cTn>
                              </p:par>
                              <p:par>
                                <p:cTn id="48" presetID="53" presetClass="entr" presetSubtype="0" fill="hold" nodeType="withEffect">
                                  <p:stCondLst>
                                    <p:cond delay="0"/>
                                  </p:stCondLst>
                                  <p:childTnLst>
                                    <p:set>
                                      <p:cBhvr>
                                        <p:cTn id="49" dur="1" fill="hold">
                                          <p:stCondLst>
                                            <p:cond delay="0"/>
                                          </p:stCondLst>
                                        </p:cTn>
                                        <p:tgtEl>
                                          <p:spTgt spid="155651"/>
                                        </p:tgtEl>
                                        <p:attrNameLst>
                                          <p:attrName>style.visibility</p:attrName>
                                        </p:attrNameLst>
                                      </p:cBhvr>
                                      <p:to>
                                        <p:strVal val="visible"/>
                                      </p:to>
                                    </p:set>
                                    <p:anim calcmode="lin" valueType="num">
                                      <p:cBhvr>
                                        <p:cTn id="50" dur="500" fill="hold"/>
                                        <p:tgtEl>
                                          <p:spTgt spid="155651"/>
                                        </p:tgtEl>
                                        <p:attrNameLst>
                                          <p:attrName>ppt_w</p:attrName>
                                        </p:attrNameLst>
                                      </p:cBhvr>
                                      <p:tavLst>
                                        <p:tav tm="0">
                                          <p:val>
                                            <p:fltVal val="0"/>
                                          </p:val>
                                        </p:tav>
                                        <p:tav tm="100000">
                                          <p:val>
                                            <p:strVal val="#ppt_w"/>
                                          </p:val>
                                        </p:tav>
                                      </p:tavLst>
                                    </p:anim>
                                    <p:anim calcmode="lin" valueType="num">
                                      <p:cBhvr>
                                        <p:cTn id="51" dur="500" fill="hold"/>
                                        <p:tgtEl>
                                          <p:spTgt spid="155651"/>
                                        </p:tgtEl>
                                        <p:attrNameLst>
                                          <p:attrName>ppt_h</p:attrName>
                                        </p:attrNameLst>
                                      </p:cBhvr>
                                      <p:tavLst>
                                        <p:tav tm="0">
                                          <p:val>
                                            <p:fltVal val="0"/>
                                          </p:val>
                                        </p:tav>
                                        <p:tav tm="100000">
                                          <p:val>
                                            <p:strVal val="#ppt_h"/>
                                          </p:val>
                                        </p:tav>
                                      </p:tavLst>
                                    </p:anim>
                                    <p:animEffect transition="in" filter="fade">
                                      <p:cBhvr>
                                        <p:cTn id="52" dur="500"/>
                                        <p:tgtEl>
                                          <p:spTgt spid="155651"/>
                                        </p:tgtEl>
                                      </p:cBhvr>
                                    </p:animEffect>
                                  </p:childTnLst>
                                </p:cTn>
                              </p:par>
                              <p:par>
                                <p:cTn id="53" presetID="22" presetClass="entr" presetSubtype="8"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animEffect transition="in" filter="wipe(left)">
                                      <p:cBhvr>
                                        <p:cTn id="55" dur="1000"/>
                                        <p:tgtEl>
                                          <p:spTgt spid="12">
                                            <p:txEl>
                                              <p:pRg st="1" end="1"/>
                                            </p:txEl>
                                          </p:spTgt>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12">
                                            <p:txEl>
                                              <p:pRg st="2" end="2"/>
                                            </p:txEl>
                                          </p:spTgt>
                                        </p:tgtEl>
                                        <p:attrNameLst>
                                          <p:attrName>style.visibility</p:attrName>
                                        </p:attrNameLst>
                                      </p:cBhvr>
                                      <p:to>
                                        <p:strVal val="visible"/>
                                      </p:to>
                                    </p:set>
                                    <p:animEffect transition="in" filter="wipe(left)">
                                      <p:cBhvr>
                                        <p:cTn id="59" dur="1000"/>
                                        <p:tgtEl>
                                          <p:spTgt spid="12">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55651"/>
                                        </p:tgtEl>
                                      </p:cBhvr>
                                    </p:animEffect>
                                    <p:set>
                                      <p:cBhvr>
                                        <p:cTn id="64" dur="1" fill="hold">
                                          <p:stCondLst>
                                            <p:cond delay="499"/>
                                          </p:stCondLst>
                                        </p:cTn>
                                        <p:tgtEl>
                                          <p:spTgt spid="155651"/>
                                        </p:tgtEl>
                                        <p:attrNameLst>
                                          <p:attrName>style.visibility</p:attrName>
                                        </p:attrNameLst>
                                      </p:cBhvr>
                                      <p:to>
                                        <p:strVal val="hidden"/>
                                      </p:to>
                                    </p:set>
                                  </p:childTnLst>
                                </p:cTn>
                              </p:par>
                              <p:par>
                                <p:cTn id="65" presetID="53" presetClass="entr" presetSubtype="0" fill="hold" nodeType="withEffect">
                                  <p:stCondLst>
                                    <p:cond delay="0"/>
                                  </p:stCondLst>
                                  <p:childTnLst>
                                    <p:set>
                                      <p:cBhvr>
                                        <p:cTn id="66" dur="1" fill="hold">
                                          <p:stCondLst>
                                            <p:cond delay="0"/>
                                          </p:stCondLst>
                                        </p:cTn>
                                        <p:tgtEl>
                                          <p:spTgt spid="155655"/>
                                        </p:tgtEl>
                                        <p:attrNameLst>
                                          <p:attrName>style.visibility</p:attrName>
                                        </p:attrNameLst>
                                      </p:cBhvr>
                                      <p:to>
                                        <p:strVal val="visible"/>
                                      </p:to>
                                    </p:set>
                                    <p:anim calcmode="lin" valueType="num">
                                      <p:cBhvr>
                                        <p:cTn id="67" dur="500" fill="hold"/>
                                        <p:tgtEl>
                                          <p:spTgt spid="155655"/>
                                        </p:tgtEl>
                                        <p:attrNameLst>
                                          <p:attrName>ppt_w</p:attrName>
                                        </p:attrNameLst>
                                      </p:cBhvr>
                                      <p:tavLst>
                                        <p:tav tm="0">
                                          <p:val>
                                            <p:fltVal val="0"/>
                                          </p:val>
                                        </p:tav>
                                        <p:tav tm="100000">
                                          <p:val>
                                            <p:strVal val="#ppt_w"/>
                                          </p:val>
                                        </p:tav>
                                      </p:tavLst>
                                    </p:anim>
                                    <p:anim calcmode="lin" valueType="num">
                                      <p:cBhvr>
                                        <p:cTn id="68" dur="500" fill="hold"/>
                                        <p:tgtEl>
                                          <p:spTgt spid="155655"/>
                                        </p:tgtEl>
                                        <p:attrNameLst>
                                          <p:attrName>ppt_h</p:attrName>
                                        </p:attrNameLst>
                                      </p:cBhvr>
                                      <p:tavLst>
                                        <p:tav tm="0">
                                          <p:val>
                                            <p:fltVal val="0"/>
                                          </p:val>
                                        </p:tav>
                                        <p:tav tm="100000">
                                          <p:val>
                                            <p:strVal val="#ppt_h"/>
                                          </p:val>
                                        </p:tav>
                                      </p:tavLst>
                                    </p:anim>
                                    <p:animEffect transition="in" filter="fade">
                                      <p:cBhvr>
                                        <p:cTn id="69" dur="500"/>
                                        <p:tgtEl>
                                          <p:spTgt spid="155655"/>
                                        </p:tgtEl>
                                      </p:cBhvr>
                                    </p:animEffect>
                                  </p:childTnLst>
                                </p:cTn>
                              </p:par>
                              <p:par>
                                <p:cTn id="70" presetID="22" presetClass="entr" presetSubtype="8" fill="hold" nodeType="withEffect">
                                  <p:stCondLst>
                                    <p:cond delay="0"/>
                                  </p:stCondLst>
                                  <p:childTnLst>
                                    <p:set>
                                      <p:cBhvr>
                                        <p:cTn id="71" dur="1" fill="hold">
                                          <p:stCondLst>
                                            <p:cond delay="0"/>
                                          </p:stCondLst>
                                        </p:cTn>
                                        <p:tgtEl>
                                          <p:spTgt spid="12">
                                            <p:txEl>
                                              <p:pRg st="3" end="3"/>
                                            </p:txEl>
                                          </p:spTgt>
                                        </p:tgtEl>
                                        <p:attrNameLst>
                                          <p:attrName>style.visibility</p:attrName>
                                        </p:attrNameLst>
                                      </p:cBhvr>
                                      <p:to>
                                        <p:strVal val="visible"/>
                                      </p:to>
                                    </p:set>
                                    <p:animEffect transition="in" filter="wipe(left)">
                                      <p:cBhvr>
                                        <p:cTn id="72"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0" y="1219200"/>
            <a:ext cx="9144000" cy="4247317"/>
          </a:xfrm>
          <a:prstGeom prst="rect">
            <a:avLst/>
          </a:prstGeom>
        </p:spPr>
        <p:txBody>
          <a:bodyPr wrap="square">
            <a:spAutoFit/>
          </a:bodyPr>
          <a:lstStyle/>
          <a:p>
            <a:pPr fontAlgn="base"/>
            <a:r>
              <a:rPr lang="en-US" b="1" dirty="0"/>
              <a:t>Dating L’Anse aux Meadows</a:t>
            </a:r>
            <a:endParaRPr lang="en-US" dirty="0"/>
          </a:p>
          <a:p>
            <a:pPr fontAlgn="base"/>
            <a:r>
              <a:rPr lang="en-US" dirty="0"/>
              <a:t>Dating from the excavations at L’Anse aux Meadows had shown that the site was occupied by Norse around the year 1000 AD.</a:t>
            </a:r>
          </a:p>
          <a:p>
            <a:pPr fontAlgn="base"/>
            <a:r>
              <a:rPr lang="en-US" dirty="0"/>
              <a:t>However, recent work carried out by a team of archaeologists led by the University of Groningen in the Netherlands has enabled a precise date to be assigned to Norse presence on the site.</a:t>
            </a:r>
          </a:p>
          <a:p>
            <a:pPr fontAlgn="base"/>
            <a:r>
              <a:rPr lang="en-US" dirty="0"/>
              <a:t>Several pieces of wood which had been cut by a metal axe – a tool used by Vikings, but not by the indigenous population, have been dated to exactly 1021 AD.</a:t>
            </a:r>
          </a:p>
          <a:p>
            <a:pPr fontAlgn="base"/>
            <a:r>
              <a:rPr lang="en-US" dirty="0"/>
              <a:t>This precision is possible because of the effect of </a:t>
            </a:r>
            <a:r>
              <a:rPr lang="en-US" b="1" dirty="0">
                <a:hlinkClick r:id="rId2"/>
              </a:rPr>
              <a:t>solar storms</a:t>
            </a:r>
            <a:r>
              <a:rPr lang="en-US" dirty="0"/>
              <a:t> on tree rings. Occasionally a large ‘spike’ of carbon 14 occurs which fades over a period of years.</a:t>
            </a:r>
          </a:p>
          <a:p>
            <a:pPr fontAlgn="base"/>
            <a:r>
              <a:rPr lang="en-US" dirty="0"/>
              <a:t>These spikes of radiocarbon are caused by solar flares which greatly increase the amount of C14 reaching the earth, and their date can be exactly determined by </a:t>
            </a:r>
            <a:r>
              <a:rPr lang="en-US" dirty="0" err="1"/>
              <a:t>dendrochronology</a:t>
            </a:r>
            <a:r>
              <a:rPr lang="en-US" dirty="0"/>
              <a:t>.</a:t>
            </a:r>
          </a:p>
          <a:p>
            <a:pPr fontAlgn="base"/>
            <a:r>
              <a:rPr lang="en-US" dirty="0"/>
              <a:t>One such spike which is known from samples around the world can be dated to 992 to 993 AD. Four pieces of wood from L’Anse aux Meadows show evidence of this spike and counting from this ring to the bark gives the exact felling date of 1021 AD</a:t>
            </a:r>
          </a:p>
          <a:p>
            <a:pPr fontAlgn="base"/>
            <a:r>
              <a:rPr lang="en-US" b="1" dirty="0"/>
              <a:t>See also:</a:t>
            </a:r>
            <a:endParaRPr lang="en-US" dirty="0"/>
          </a:p>
        </p:txBody>
      </p:sp>
      <p:sp>
        <p:nvSpPr>
          <p:cNvPr id="9"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10" name="TextBox 13"/>
          <p:cNvSpPr txBox="1">
            <a:spLocks noChangeArrowheads="1"/>
          </p:cNvSpPr>
          <p:nvPr/>
        </p:nvSpPr>
        <p:spPr bwMode="auto">
          <a:xfrm>
            <a:off x="0" y="609600"/>
            <a:ext cx="9144000" cy="600164"/>
          </a:xfrm>
          <a:prstGeom prst="rect">
            <a:avLst/>
          </a:prstGeom>
          <a:solidFill>
            <a:schemeClr val="bg1"/>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WHAT YEAR WERE THE VIKINGS AT LAM?</a:t>
            </a:r>
          </a:p>
        </p:txBody>
      </p:sp>
      <p:sp>
        <p:nvSpPr>
          <p:cNvPr id="11" name="TextBox 10"/>
          <p:cNvSpPr txBox="1"/>
          <p:nvPr/>
        </p:nvSpPr>
        <p:spPr>
          <a:xfrm>
            <a:off x="0" y="1219200"/>
            <a:ext cx="4495800" cy="2805896"/>
          </a:xfrm>
          <a:prstGeom prst="rect">
            <a:avLst/>
          </a:prstGeom>
          <a:noFill/>
        </p:spPr>
        <p:txBody>
          <a:bodyPr wrap="square" rtlCol="0">
            <a:spAutoFit/>
          </a:bodyPr>
          <a:lstStyle/>
          <a:p>
            <a:pPr marL="222250" indent="-222250">
              <a:spcAft>
                <a:spcPts val="1000"/>
              </a:spcAft>
              <a:buFont typeface="Arial" pitchFamily="34" charset="0"/>
              <a:buChar char="•"/>
            </a:pPr>
            <a:r>
              <a:rPr lang="en-US" sz="2800" dirty="0"/>
              <a:t>When Vikings arrived at LAM, only they had steel axes</a:t>
            </a:r>
          </a:p>
          <a:p>
            <a:pPr marL="222250" indent="-222250">
              <a:spcAft>
                <a:spcPts val="1000"/>
              </a:spcAft>
              <a:buFont typeface="Arial" pitchFamily="34" charset="0"/>
              <a:buChar char="•"/>
            </a:pPr>
            <a:r>
              <a:rPr lang="en-US" sz="2800" dirty="0"/>
              <a:t>Trees samples, cut down by a steel axe, were obtained from LAM</a:t>
            </a:r>
          </a:p>
        </p:txBody>
      </p:sp>
      <p:sp>
        <p:nvSpPr>
          <p:cNvPr id="12" name="TextBox 11"/>
          <p:cNvSpPr txBox="1"/>
          <p:nvPr/>
        </p:nvSpPr>
        <p:spPr>
          <a:xfrm>
            <a:off x="0" y="4038600"/>
            <a:ext cx="9144000" cy="2877711"/>
          </a:xfrm>
          <a:prstGeom prst="rect">
            <a:avLst/>
          </a:prstGeom>
          <a:noFill/>
        </p:spPr>
        <p:txBody>
          <a:bodyPr wrap="square" rtlCol="0">
            <a:spAutoFit/>
          </a:bodyPr>
          <a:lstStyle/>
          <a:p>
            <a:pPr marL="222250" indent="-222250">
              <a:spcAft>
                <a:spcPts val="1000"/>
              </a:spcAft>
              <a:buFont typeface="Arial" pitchFamily="34" charset="0"/>
              <a:buChar char="•"/>
            </a:pPr>
            <a:r>
              <a:rPr lang="en-US" sz="2800" dirty="0"/>
              <a:t>The wood was analyzed looking for the special C14 atoms</a:t>
            </a:r>
          </a:p>
          <a:p>
            <a:pPr marL="222250" indent="-222250">
              <a:spcAft>
                <a:spcPts val="1000"/>
              </a:spcAft>
              <a:buFont typeface="Arial" pitchFamily="34" charset="0"/>
              <a:buChar char="•"/>
            </a:pPr>
            <a:r>
              <a:rPr lang="en-US" sz="2800" dirty="0"/>
              <a:t>The wood samples did in fact show the YR 993 peak in C14</a:t>
            </a:r>
          </a:p>
          <a:p>
            <a:pPr marL="222250" indent="-222250">
              <a:spcAft>
                <a:spcPts val="1000"/>
              </a:spcAft>
              <a:buFont typeface="Arial" pitchFamily="34" charset="0"/>
              <a:buChar char="•"/>
            </a:pPr>
            <a:r>
              <a:rPr lang="en-US" sz="2800" dirty="0"/>
              <a:t>Remainder of tree rings counted after the YR993 ring to determine what year that tree was cut down…</a:t>
            </a:r>
          </a:p>
          <a:p>
            <a:pPr marL="222250" indent="-222250" algn="ctr">
              <a:spcAft>
                <a:spcPts val="1000"/>
              </a:spcAft>
            </a:pPr>
            <a:r>
              <a:rPr lang="en-US" sz="4400" b="1" dirty="0"/>
              <a:t>Year was 1021</a:t>
            </a:r>
          </a:p>
        </p:txBody>
      </p:sp>
      <p:pic>
        <p:nvPicPr>
          <p:cNvPr id="156673" name="Picture 1"/>
          <p:cNvPicPr>
            <a:picLocks noChangeAspect="1" noChangeArrowheads="1"/>
          </p:cNvPicPr>
          <p:nvPr/>
        </p:nvPicPr>
        <p:blipFill>
          <a:blip r:embed="rId3" cstate="print"/>
          <a:srcRect/>
          <a:stretch>
            <a:fillRect/>
          </a:stretch>
        </p:blipFill>
        <p:spPr bwMode="auto">
          <a:xfrm>
            <a:off x="5181600" y="1219200"/>
            <a:ext cx="3566376" cy="2907792"/>
          </a:xfrm>
          <a:prstGeom prst="rect">
            <a:avLst/>
          </a:prstGeom>
          <a:noFill/>
          <a:ln w="9525">
            <a:noFill/>
            <a:miter lim="800000"/>
            <a:headEnd/>
            <a:tailEnd/>
          </a:ln>
          <a:effectLst/>
        </p:spPr>
      </p:pic>
      <p:pic>
        <p:nvPicPr>
          <p:cNvPr id="147458" name="Picture 2" descr="http://viking.archeurope.com/@images/Vinland/L'Anse%20aux%20Meadows%20Wood%20Samples.jpg"/>
          <p:cNvPicPr>
            <a:picLocks noChangeAspect="1" noChangeArrowheads="1"/>
          </p:cNvPicPr>
          <p:nvPr/>
        </p:nvPicPr>
        <p:blipFill>
          <a:blip r:embed="rId4" cstate="print"/>
          <a:srcRect/>
          <a:stretch>
            <a:fillRect/>
          </a:stretch>
        </p:blipFill>
        <p:spPr bwMode="auto">
          <a:xfrm>
            <a:off x="4572000" y="1295400"/>
            <a:ext cx="4572000" cy="2781837"/>
          </a:xfrm>
          <a:prstGeom prst="rect">
            <a:avLst/>
          </a:prstGeom>
          <a:noFill/>
        </p:spPr>
      </p:pic>
      <p:pic>
        <p:nvPicPr>
          <p:cNvPr id="147460" name="Picture 4" descr="http://viking.archeurope.com/@images/Vinland/Microscopic%20detail%20of%20tree%20rings%20on%20a%20L'Anse%20aux%20Meadows%20wood%20fragment.jpg"/>
          <p:cNvPicPr>
            <a:picLocks noChangeAspect="1" noChangeArrowheads="1"/>
          </p:cNvPicPr>
          <p:nvPr/>
        </p:nvPicPr>
        <p:blipFill>
          <a:blip r:embed="rId5" cstate="print"/>
          <a:srcRect l="20000" r="20000"/>
          <a:stretch>
            <a:fillRect/>
          </a:stretch>
        </p:blipFill>
        <p:spPr bwMode="auto">
          <a:xfrm rot="16200000">
            <a:off x="5473337" y="596537"/>
            <a:ext cx="2743200" cy="4140926"/>
          </a:xfrm>
          <a:prstGeom prst="rect">
            <a:avLst/>
          </a:prstGeom>
          <a:noFill/>
        </p:spPr>
      </p:pic>
      <p:pic>
        <p:nvPicPr>
          <p:cNvPr id="14" name="Picture 7"/>
          <p:cNvPicPr>
            <a:picLocks noChangeAspect="1" noChangeArrowheads="1"/>
          </p:cNvPicPr>
          <p:nvPr/>
        </p:nvPicPr>
        <p:blipFill>
          <a:blip r:embed="rId6" cstate="print"/>
          <a:srcRect/>
          <a:stretch>
            <a:fillRect/>
          </a:stretch>
        </p:blipFill>
        <p:spPr bwMode="auto">
          <a:xfrm>
            <a:off x="4491238" y="1219200"/>
            <a:ext cx="4652762" cy="290779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6673"/>
                                        </p:tgtEl>
                                        <p:attrNameLst>
                                          <p:attrName>style.visibility</p:attrName>
                                        </p:attrNameLst>
                                      </p:cBhvr>
                                      <p:to>
                                        <p:strVal val="visible"/>
                                      </p:to>
                                    </p:set>
                                    <p:anim calcmode="lin" valueType="num">
                                      <p:cBhvr>
                                        <p:cTn id="7" dur="500" fill="hold"/>
                                        <p:tgtEl>
                                          <p:spTgt spid="156673"/>
                                        </p:tgtEl>
                                        <p:attrNameLst>
                                          <p:attrName>ppt_w</p:attrName>
                                        </p:attrNameLst>
                                      </p:cBhvr>
                                      <p:tavLst>
                                        <p:tav tm="0">
                                          <p:val>
                                            <p:fltVal val="0"/>
                                          </p:val>
                                        </p:tav>
                                        <p:tav tm="100000">
                                          <p:val>
                                            <p:strVal val="#ppt_w"/>
                                          </p:val>
                                        </p:tav>
                                      </p:tavLst>
                                    </p:anim>
                                    <p:anim calcmode="lin" valueType="num">
                                      <p:cBhvr>
                                        <p:cTn id="8" dur="500" fill="hold"/>
                                        <p:tgtEl>
                                          <p:spTgt spid="156673"/>
                                        </p:tgtEl>
                                        <p:attrNameLst>
                                          <p:attrName>ppt_h</p:attrName>
                                        </p:attrNameLst>
                                      </p:cBhvr>
                                      <p:tavLst>
                                        <p:tav tm="0">
                                          <p:val>
                                            <p:fltVal val="0"/>
                                          </p:val>
                                        </p:tav>
                                        <p:tav tm="100000">
                                          <p:val>
                                            <p:strVal val="#ppt_h"/>
                                          </p:val>
                                        </p:tav>
                                      </p:tavLst>
                                    </p:anim>
                                    <p:animEffect transition="in" filter="fade">
                                      <p:cBhvr>
                                        <p:cTn id="9" dur="500"/>
                                        <p:tgtEl>
                                          <p:spTgt spid="156673"/>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1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56673"/>
                                        </p:tgtEl>
                                      </p:cBhvr>
                                    </p:animEffect>
                                    <p:set>
                                      <p:cBhvr>
                                        <p:cTn id="17" dur="1" fill="hold">
                                          <p:stCondLst>
                                            <p:cond delay="999"/>
                                          </p:stCondLst>
                                        </p:cTn>
                                        <p:tgtEl>
                                          <p:spTgt spid="156673"/>
                                        </p:tgtEl>
                                        <p:attrNameLst>
                                          <p:attrName>style.visibility</p:attrName>
                                        </p:attrNameLst>
                                      </p:cBhvr>
                                      <p:to>
                                        <p:strVal val="hidden"/>
                                      </p:to>
                                    </p:set>
                                  </p:childTnLst>
                                </p:cTn>
                              </p:par>
                              <p:par>
                                <p:cTn id="18" presetID="53" presetClass="entr" presetSubtype="0" fill="hold" nodeType="withEffect">
                                  <p:stCondLst>
                                    <p:cond delay="0"/>
                                  </p:stCondLst>
                                  <p:childTnLst>
                                    <p:set>
                                      <p:cBhvr>
                                        <p:cTn id="19" dur="1" fill="hold">
                                          <p:stCondLst>
                                            <p:cond delay="0"/>
                                          </p:stCondLst>
                                        </p:cTn>
                                        <p:tgtEl>
                                          <p:spTgt spid="147458"/>
                                        </p:tgtEl>
                                        <p:attrNameLst>
                                          <p:attrName>style.visibility</p:attrName>
                                        </p:attrNameLst>
                                      </p:cBhvr>
                                      <p:to>
                                        <p:strVal val="visible"/>
                                      </p:to>
                                    </p:set>
                                    <p:anim calcmode="lin" valueType="num">
                                      <p:cBhvr>
                                        <p:cTn id="20" dur="500" fill="hold"/>
                                        <p:tgtEl>
                                          <p:spTgt spid="147458"/>
                                        </p:tgtEl>
                                        <p:attrNameLst>
                                          <p:attrName>ppt_w</p:attrName>
                                        </p:attrNameLst>
                                      </p:cBhvr>
                                      <p:tavLst>
                                        <p:tav tm="0">
                                          <p:val>
                                            <p:fltVal val="0"/>
                                          </p:val>
                                        </p:tav>
                                        <p:tav tm="100000">
                                          <p:val>
                                            <p:strVal val="#ppt_w"/>
                                          </p:val>
                                        </p:tav>
                                      </p:tavLst>
                                    </p:anim>
                                    <p:anim calcmode="lin" valueType="num">
                                      <p:cBhvr>
                                        <p:cTn id="21" dur="500" fill="hold"/>
                                        <p:tgtEl>
                                          <p:spTgt spid="147458"/>
                                        </p:tgtEl>
                                        <p:attrNameLst>
                                          <p:attrName>ppt_h</p:attrName>
                                        </p:attrNameLst>
                                      </p:cBhvr>
                                      <p:tavLst>
                                        <p:tav tm="0">
                                          <p:val>
                                            <p:fltVal val="0"/>
                                          </p:val>
                                        </p:tav>
                                        <p:tav tm="100000">
                                          <p:val>
                                            <p:strVal val="#ppt_h"/>
                                          </p:val>
                                        </p:tav>
                                      </p:tavLst>
                                    </p:anim>
                                    <p:animEffect transition="in" filter="fade">
                                      <p:cBhvr>
                                        <p:cTn id="22" dur="500"/>
                                        <p:tgtEl>
                                          <p:spTgt spid="147458"/>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10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147458"/>
                                        </p:tgtEl>
                                      </p:cBhvr>
                                    </p:animEffect>
                                    <p:set>
                                      <p:cBhvr>
                                        <p:cTn id="30" dur="1" fill="hold">
                                          <p:stCondLst>
                                            <p:cond delay="999"/>
                                          </p:stCondLst>
                                        </p:cTn>
                                        <p:tgtEl>
                                          <p:spTgt spid="147458"/>
                                        </p:tgtEl>
                                        <p:attrNameLst>
                                          <p:attrName>style.visibility</p:attrName>
                                        </p:attrNameLst>
                                      </p:cBhvr>
                                      <p:to>
                                        <p:strVal val="hidden"/>
                                      </p:to>
                                    </p:set>
                                  </p:childTnLst>
                                </p:cTn>
                              </p:par>
                              <p:par>
                                <p:cTn id="31" presetID="53" presetClass="entr" presetSubtype="0" fill="hold" nodeType="withEffect">
                                  <p:stCondLst>
                                    <p:cond delay="0"/>
                                  </p:stCondLst>
                                  <p:childTnLst>
                                    <p:set>
                                      <p:cBhvr>
                                        <p:cTn id="32" dur="1" fill="hold">
                                          <p:stCondLst>
                                            <p:cond delay="0"/>
                                          </p:stCondLst>
                                        </p:cTn>
                                        <p:tgtEl>
                                          <p:spTgt spid="147460"/>
                                        </p:tgtEl>
                                        <p:attrNameLst>
                                          <p:attrName>style.visibility</p:attrName>
                                        </p:attrNameLst>
                                      </p:cBhvr>
                                      <p:to>
                                        <p:strVal val="visible"/>
                                      </p:to>
                                    </p:set>
                                    <p:anim calcmode="lin" valueType="num">
                                      <p:cBhvr>
                                        <p:cTn id="33" dur="500" fill="hold"/>
                                        <p:tgtEl>
                                          <p:spTgt spid="147460"/>
                                        </p:tgtEl>
                                        <p:attrNameLst>
                                          <p:attrName>ppt_w</p:attrName>
                                        </p:attrNameLst>
                                      </p:cBhvr>
                                      <p:tavLst>
                                        <p:tav tm="0">
                                          <p:val>
                                            <p:fltVal val="0"/>
                                          </p:val>
                                        </p:tav>
                                        <p:tav tm="100000">
                                          <p:val>
                                            <p:strVal val="#ppt_w"/>
                                          </p:val>
                                        </p:tav>
                                      </p:tavLst>
                                    </p:anim>
                                    <p:anim calcmode="lin" valueType="num">
                                      <p:cBhvr>
                                        <p:cTn id="34" dur="500" fill="hold"/>
                                        <p:tgtEl>
                                          <p:spTgt spid="147460"/>
                                        </p:tgtEl>
                                        <p:attrNameLst>
                                          <p:attrName>ppt_h</p:attrName>
                                        </p:attrNameLst>
                                      </p:cBhvr>
                                      <p:tavLst>
                                        <p:tav tm="0">
                                          <p:val>
                                            <p:fltVal val="0"/>
                                          </p:val>
                                        </p:tav>
                                        <p:tav tm="100000">
                                          <p:val>
                                            <p:strVal val="#ppt_h"/>
                                          </p:val>
                                        </p:tav>
                                      </p:tavLst>
                                    </p:anim>
                                    <p:animEffect transition="in" filter="fade">
                                      <p:cBhvr>
                                        <p:cTn id="35" dur="500"/>
                                        <p:tgtEl>
                                          <p:spTgt spid="147460"/>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wipe(left)">
                                      <p:cBhvr>
                                        <p:cTn id="38" dur="1000"/>
                                        <p:tgtEl>
                                          <p:spTgt spid="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147460"/>
                                        </p:tgtEl>
                                      </p:cBhvr>
                                    </p:animEffect>
                                    <p:set>
                                      <p:cBhvr>
                                        <p:cTn id="43" dur="1" fill="hold">
                                          <p:stCondLst>
                                            <p:cond delay="999"/>
                                          </p:stCondLst>
                                        </p:cTn>
                                        <p:tgtEl>
                                          <p:spTgt spid="147460"/>
                                        </p:tgtEl>
                                        <p:attrNameLst>
                                          <p:attrName>style.visibility</p:attrName>
                                        </p:attrNameLst>
                                      </p:cBhvr>
                                      <p:to>
                                        <p:strVal val="hidden"/>
                                      </p:to>
                                    </p:set>
                                  </p:childTnLst>
                                </p:cTn>
                              </p:par>
                              <p:par>
                                <p:cTn id="44" presetID="53"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par>
                                <p:cTn id="49" presetID="22" presetClass="entr" presetSubtype="8" fill="hold" nodeType="with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wipe(left)">
                                      <p:cBhvr>
                                        <p:cTn id="51" dur="1000"/>
                                        <p:tgtEl>
                                          <p:spTgt spid="12">
                                            <p:txEl>
                                              <p:pRg st="1" end="1"/>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xEl>
                                              <p:pRg st="2" end="2"/>
                                            </p:txEl>
                                          </p:spTgt>
                                        </p:tgtEl>
                                        <p:attrNameLst>
                                          <p:attrName>style.visibility</p:attrName>
                                        </p:attrNameLst>
                                      </p:cBhvr>
                                      <p:to>
                                        <p:strVal val="visible"/>
                                      </p:to>
                                    </p:set>
                                    <p:animEffect transition="in" filter="wipe(left)">
                                      <p:cBhvr>
                                        <p:cTn id="54" dur="1000"/>
                                        <p:tgtEl>
                                          <p:spTgt spid="12">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animEffect transition="in" filter="wipe(down)">
                                      <p:cBhvr>
                                        <p:cTn id="59" dur="580">
                                          <p:stCondLst>
                                            <p:cond delay="0"/>
                                          </p:stCondLst>
                                        </p:cTn>
                                        <p:tgtEl>
                                          <p:spTgt spid="12">
                                            <p:txEl>
                                              <p:pRg st="3" end="3"/>
                                            </p:txEl>
                                          </p:spTgt>
                                        </p:tgtEl>
                                      </p:cBhvr>
                                    </p:animEffect>
                                    <p:anim calcmode="lin" valueType="num">
                                      <p:cBhvr>
                                        <p:cTn id="60" dur="1822" tmFilter="0,0; 0.14,0.36; 0.43,0.73; 0.71,0.91; 1.0,1.0">
                                          <p:stCondLst>
                                            <p:cond delay="0"/>
                                          </p:stCondLst>
                                        </p:cTn>
                                        <p:tgtEl>
                                          <p:spTgt spid="12">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2">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2">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2">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2">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12">
                                            <p:txEl>
                                              <p:pRg st="3" end="3"/>
                                            </p:txEl>
                                          </p:spTgt>
                                        </p:tgtEl>
                                      </p:cBhvr>
                                      <p:to x="100000" y="60000"/>
                                    </p:animScale>
                                    <p:animScale>
                                      <p:cBhvr>
                                        <p:cTn id="66" dur="166" decel="50000">
                                          <p:stCondLst>
                                            <p:cond delay="676"/>
                                          </p:stCondLst>
                                        </p:cTn>
                                        <p:tgtEl>
                                          <p:spTgt spid="12">
                                            <p:txEl>
                                              <p:pRg st="3" end="3"/>
                                            </p:txEl>
                                          </p:spTgt>
                                        </p:tgtEl>
                                      </p:cBhvr>
                                      <p:to x="100000" y="100000"/>
                                    </p:animScale>
                                    <p:animScale>
                                      <p:cBhvr>
                                        <p:cTn id="67" dur="26">
                                          <p:stCondLst>
                                            <p:cond delay="1312"/>
                                          </p:stCondLst>
                                        </p:cTn>
                                        <p:tgtEl>
                                          <p:spTgt spid="12">
                                            <p:txEl>
                                              <p:pRg st="3" end="3"/>
                                            </p:txEl>
                                          </p:spTgt>
                                        </p:tgtEl>
                                      </p:cBhvr>
                                      <p:to x="100000" y="80000"/>
                                    </p:animScale>
                                    <p:animScale>
                                      <p:cBhvr>
                                        <p:cTn id="68" dur="166" decel="50000">
                                          <p:stCondLst>
                                            <p:cond delay="1338"/>
                                          </p:stCondLst>
                                        </p:cTn>
                                        <p:tgtEl>
                                          <p:spTgt spid="12">
                                            <p:txEl>
                                              <p:pRg st="3" end="3"/>
                                            </p:txEl>
                                          </p:spTgt>
                                        </p:tgtEl>
                                      </p:cBhvr>
                                      <p:to x="100000" y="100000"/>
                                    </p:animScale>
                                    <p:animScale>
                                      <p:cBhvr>
                                        <p:cTn id="69" dur="26">
                                          <p:stCondLst>
                                            <p:cond delay="1642"/>
                                          </p:stCondLst>
                                        </p:cTn>
                                        <p:tgtEl>
                                          <p:spTgt spid="12">
                                            <p:txEl>
                                              <p:pRg st="3" end="3"/>
                                            </p:txEl>
                                          </p:spTgt>
                                        </p:tgtEl>
                                      </p:cBhvr>
                                      <p:to x="100000" y="90000"/>
                                    </p:animScale>
                                    <p:animScale>
                                      <p:cBhvr>
                                        <p:cTn id="70" dur="166" decel="50000">
                                          <p:stCondLst>
                                            <p:cond delay="1668"/>
                                          </p:stCondLst>
                                        </p:cTn>
                                        <p:tgtEl>
                                          <p:spTgt spid="12">
                                            <p:txEl>
                                              <p:pRg st="3" end="3"/>
                                            </p:txEl>
                                          </p:spTgt>
                                        </p:tgtEl>
                                      </p:cBhvr>
                                      <p:to x="100000" y="100000"/>
                                    </p:animScale>
                                    <p:animScale>
                                      <p:cBhvr>
                                        <p:cTn id="71" dur="26">
                                          <p:stCondLst>
                                            <p:cond delay="1808"/>
                                          </p:stCondLst>
                                        </p:cTn>
                                        <p:tgtEl>
                                          <p:spTgt spid="12">
                                            <p:txEl>
                                              <p:pRg st="3" end="3"/>
                                            </p:txEl>
                                          </p:spTgt>
                                        </p:tgtEl>
                                      </p:cBhvr>
                                      <p:to x="100000" y="95000"/>
                                    </p:animScale>
                                    <p:animScale>
                                      <p:cBhvr>
                                        <p:cTn id="72" dur="166" decel="50000">
                                          <p:stCondLst>
                                            <p:cond delay="1834"/>
                                          </p:stCondLst>
                                        </p:cTn>
                                        <p:tgtEl>
                                          <p:spTgt spid="12">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grpSp>
        <p:nvGrpSpPr>
          <p:cNvPr id="8" name="Group 7"/>
          <p:cNvGrpSpPr/>
          <p:nvPr/>
        </p:nvGrpSpPr>
        <p:grpSpPr>
          <a:xfrm>
            <a:off x="1574477" y="609600"/>
            <a:ext cx="5995047" cy="5486400"/>
            <a:chOff x="1574477" y="609600"/>
            <a:chExt cx="5995047" cy="5486400"/>
          </a:xfrm>
        </p:grpSpPr>
        <p:pic>
          <p:nvPicPr>
            <p:cNvPr id="13" name="Picture 7"/>
            <p:cNvPicPr>
              <a:picLocks noChangeAspect="1" noChangeArrowheads="1"/>
            </p:cNvPicPr>
            <p:nvPr/>
          </p:nvPicPr>
          <p:blipFill>
            <a:blip r:embed="rId2" cstate="print"/>
            <a:srcRect/>
            <a:stretch>
              <a:fillRect/>
            </a:stretch>
          </p:blipFill>
          <p:spPr bwMode="auto">
            <a:xfrm>
              <a:off x="1574477" y="609600"/>
              <a:ext cx="5995047" cy="5486400"/>
            </a:xfrm>
            <a:prstGeom prst="rect">
              <a:avLst/>
            </a:prstGeom>
            <a:noFill/>
            <a:ln w="9525">
              <a:noFill/>
              <a:miter lim="800000"/>
              <a:headEnd/>
              <a:tailEnd/>
            </a:ln>
            <a:effectLst/>
          </p:spPr>
        </p:pic>
        <p:sp>
          <p:nvSpPr>
            <p:cNvPr id="14" name="Rounded Rectangle 13"/>
            <p:cNvSpPr/>
            <p:nvPr/>
          </p:nvSpPr>
          <p:spPr>
            <a:xfrm>
              <a:off x="2895600" y="4267200"/>
              <a:ext cx="1371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4572000" y="563969"/>
            <a:ext cx="4572000" cy="6294031"/>
          </a:xfrm>
          <a:prstGeom prst="rect">
            <a:avLst/>
          </a:prstGeom>
          <a:solidFill>
            <a:schemeClr val="bg1"/>
          </a:solidFill>
        </p:spPr>
        <p:txBody>
          <a:bodyPr wrap="square">
            <a:spAutoFit/>
          </a:bodyPr>
          <a:lstStyle/>
          <a:p>
            <a:pPr marL="176213" indent="-176213">
              <a:spcAft>
                <a:spcPts val="1000"/>
              </a:spcAft>
              <a:buFont typeface="Arial" pitchFamily="34" charset="0"/>
              <a:buChar char="•"/>
            </a:pPr>
            <a:r>
              <a:rPr lang="en-US" sz="2700" dirty="0"/>
              <a:t>“Meeting of Two Worlds” embodies the history of this internationally renowned site</a:t>
            </a:r>
          </a:p>
          <a:p>
            <a:pPr marL="176213" indent="-176213">
              <a:spcAft>
                <a:spcPts val="1000"/>
              </a:spcAft>
              <a:buFont typeface="Arial" pitchFamily="34" charset="0"/>
              <a:buChar char="•"/>
            </a:pPr>
            <a:r>
              <a:rPr lang="en-US" sz="2700" dirty="0"/>
              <a:t>Created by Newfoundlander </a:t>
            </a:r>
            <a:r>
              <a:rPr lang="en-US" sz="2700" dirty="0" err="1"/>
              <a:t>Luben</a:t>
            </a:r>
            <a:r>
              <a:rPr lang="en-US" sz="2700" dirty="0"/>
              <a:t> </a:t>
            </a:r>
            <a:r>
              <a:rPr lang="en-US" sz="2700" dirty="0" err="1"/>
              <a:t>Boykov</a:t>
            </a:r>
            <a:r>
              <a:rPr lang="en-US" sz="2700" dirty="0"/>
              <a:t> and Swedish artist Richard </a:t>
            </a:r>
            <a:r>
              <a:rPr lang="en-US" sz="2700" dirty="0" err="1"/>
              <a:t>Brixel</a:t>
            </a:r>
            <a:endParaRPr lang="en-US" sz="2700" dirty="0"/>
          </a:p>
          <a:p>
            <a:pPr marL="176213" indent="-176213">
              <a:spcAft>
                <a:spcPts val="1000"/>
              </a:spcAft>
              <a:buFont typeface="Arial" pitchFamily="34" charset="0"/>
              <a:buChar char="•"/>
            </a:pPr>
            <a:r>
              <a:rPr lang="en-US" sz="2700" dirty="0"/>
              <a:t>Sculpture represents Norsemen departure from their homeland and arrival in New World – human migration</a:t>
            </a:r>
          </a:p>
          <a:p>
            <a:pPr marL="176213" indent="-176213">
              <a:spcAft>
                <a:spcPts val="1000"/>
              </a:spcAft>
              <a:buFont typeface="Arial" pitchFamily="34" charset="0"/>
              <a:buChar char="•"/>
            </a:pPr>
            <a:r>
              <a:rPr lang="en-US" sz="2700" dirty="0"/>
              <a:t>Symbolizes first contact made between Europeans and the NA aboriginal people</a:t>
            </a:r>
          </a:p>
        </p:txBody>
      </p:sp>
      <p:pic>
        <p:nvPicPr>
          <p:cNvPr id="140290" name="Picture 2" descr="the meeting of two worlds sculpture at l'anse aux meadows, newfoundland, canada"/>
          <p:cNvPicPr>
            <a:picLocks noChangeAspect="1" noChangeArrowheads="1"/>
          </p:cNvPicPr>
          <p:nvPr/>
        </p:nvPicPr>
        <p:blipFill>
          <a:blip r:embed="rId3" cstate="print"/>
          <a:srcRect/>
          <a:stretch>
            <a:fillRect/>
          </a:stretch>
        </p:blipFill>
        <p:spPr bwMode="auto">
          <a:xfrm>
            <a:off x="0" y="609600"/>
            <a:ext cx="4571999" cy="3200400"/>
          </a:xfrm>
          <a:prstGeom prst="rect">
            <a:avLst/>
          </a:prstGeom>
          <a:noFill/>
          <a:ln w="38100">
            <a:solidFill>
              <a:schemeClr val="tx1"/>
            </a:solidFill>
          </a:ln>
        </p:spPr>
      </p:pic>
      <p:pic>
        <p:nvPicPr>
          <p:cNvPr id="140298" name="Picture 10" descr="SingleMalt-CapeBreton-NorvellHimself: Statuary L'Anse Aux Meadows - The ..."/>
          <p:cNvPicPr>
            <a:picLocks noChangeAspect="1" noChangeArrowheads="1"/>
          </p:cNvPicPr>
          <p:nvPr/>
        </p:nvPicPr>
        <p:blipFill>
          <a:blip r:embed="rId4" cstate="print"/>
          <a:srcRect/>
          <a:stretch>
            <a:fillRect/>
          </a:stretch>
        </p:blipFill>
        <p:spPr bwMode="auto">
          <a:xfrm>
            <a:off x="0" y="3794760"/>
            <a:ext cx="4597734" cy="3063240"/>
          </a:xfrm>
          <a:prstGeom prst="rect">
            <a:avLst/>
          </a:prstGeom>
          <a:noFill/>
          <a:ln w="381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p:cTn id="17" dur="500" fill="hold"/>
                                        <p:tgtEl>
                                          <p:spTgt spid="3">
                                            <p:bg/>
                                          </p:spTgt>
                                        </p:tgtEl>
                                        <p:attrNameLst>
                                          <p:attrName>ppt_w</p:attrName>
                                        </p:attrNameLst>
                                      </p:cBhvr>
                                      <p:tavLst>
                                        <p:tav tm="0">
                                          <p:val>
                                            <p:fltVal val="0"/>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animEffect transition="in" filter="fade">
                                      <p:cBhvr>
                                        <p:cTn id="19" dur="500"/>
                                        <p:tgtEl>
                                          <p:spTgt spid="3">
                                            <p:bg/>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
                                            <p:txEl>
                                              <p:pRg st="0" end="0"/>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140290"/>
                                        </p:tgtEl>
                                        <p:attrNameLst>
                                          <p:attrName>style.visibility</p:attrName>
                                        </p:attrNameLst>
                                      </p:cBhvr>
                                      <p:to>
                                        <p:strVal val="visible"/>
                                      </p:to>
                                    </p:set>
                                    <p:anim calcmode="lin" valueType="num">
                                      <p:cBhvr>
                                        <p:cTn id="27" dur="500" fill="hold"/>
                                        <p:tgtEl>
                                          <p:spTgt spid="140290"/>
                                        </p:tgtEl>
                                        <p:attrNameLst>
                                          <p:attrName>ppt_w</p:attrName>
                                        </p:attrNameLst>
                                      </p:cBhvr>
                                      <p:tavLst>
                                        <p:tav tm="0">
                                          <p:val>
                                            <p:fltVal val="0"/>
                                          </p:val>
                                        </p:tav>
                                        <p:tav tm="100000">
                                          <p:val>
                                            <p:strVal val="#ppt_w"/>
                                          </p:val>
                                        </p:tav>
                                      </p:tavLst>
                                    </p:anim>
                                    <p:anim calcmode="lin" valueType="num">
                                      <p:cBhvr>
                                        <p:cTn id="28" dur="500" fill="hold"/>
                                        <p:tgtEl>
                                          <p:spTgt spid="140290"/>
                                        </p:tgtEl>
                                        <p:attrNameLst>
                                          <p:attrName>ppt_h</p:attrName>
                                        </p:attrNameLst>
                                      </p:cBhvr>
                                      <p:tavLst>
                                        <p:tav tm="0">
                                          <p:val>
                                            <p:fltVal val="0"/>
                                          </p:val>
                                        </p:tav>
                                        <p:tav tm="100000">
                                          <p:val>
                                            <p:strVal val="#ppt_h"/>
                                          </p:val>
                                        </p:tav>
                                      </p:tavLst>
                                    </p:anim>
                                    <p:animEffect transition="in" filter="fade">
                                      <p:cBhvr>
                                        <p:cTn id="29" dur="500"/>
                                        <p:tgtEl>
                                          <p:spTgt spid="14029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1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1000"/>
                                        <p:tgtEl>
                                          <p:spTgt spid="3">
                                            <p:txEl>
                                              <p:pRg st="2" end="2"/>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140298"/>
                                        </p:tgtEl>
                                        <p:attrNameLst>
                                          <p:attrName>style.visibility</p:attrName>
                                        </p:attrNameLst>
                                      </p:cBhvr>
                                      <p:to>
                                        <p:strVal val="visible"/>
                                      </p:to>
                                    </p:set>
                                    <p:anim calcmode="lin" valueType="num">
                                      <p:cBhvr>
                                        <p:cTn id="42" dur="500" fill="hold"/>
                                        <p:tgtEl>
                                          <p:spTgt spid="140298"/>
                                        </p:tgtEl>
                                        <p:attrNameLst>
                                          <p:attrName>ppt_w</p:attrName>
                                        </p:attrNameLst>
                                      </p:cBhvr>
                                      <p:tavLst>
                                        <p:tav tm="0">
                                          <p:val>
                                            <p:fltVal val="0"/>
                                          </p:val>
                                        </p:tav>
                                        <p:tav tm="100000">
                                          <p:val>
                                            <p:strVal val="#ppt_w"/>
                                          </p:val>
                                        </p:tav>
                                      </p:tavLst>
                                    </p:anim>
                                    <p:anim calcmode="lin" valueType="num">
                                      <p:cBhvr>
                                        <p:cTn id="43" dur="500" fill="hold"/>
                                        <p:tgtEl>
                                          <p:spTgt spid="140298"/>
                                        </p:tgtEl>
                                        <p:attrNameLst>
                                          <p:attrName>ppt_h</p:attrName>
                                        </p:attrNameLst>
                                      </p:cBhvr>
                                      <p:tavLst>
                                        <p:tav tm="0">
                                          <p:val>
                                            <p:fltVal val="0"/>
                                          </p:val>
                                        </p:tav>
                                        <p:tav tm="100000">
                                          <p:val>
                                            <p:strVal val="#ppt_h"/>
                                          </p:val>
                                        </p:tav>
                                      </p:tavLst>
                                    </p:anim>
                                    <p:animEffect transition="in" filter="fade">
                                      <p:cBhvr>
                                        <p:cTn id="44" dur="500"/>
                                        <p:tgtEl>
                                          <p:spTgt spid="14029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wipe(left)">
                                      <p:cBhvr>
                                        <p:cTn id="4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srcRect/>
          <a:stretch>
            <a:fillRect/>
          </a:stretch>
        </p:blipFill>
        <p:spPr bwMode="auto">
          <a:xfrm>
            <a:off x="0" y="609600"/>
            <a:ext cx="9144000" cy="5714503"/>
          </a:xfrm>
          <a:prstGeom prst="rect">
            <a:avLst/>
          </a:prstGeom>
          <a:noFill/>
          <a:ln w="9525">
            <a:noFill/>
            <a:miter lim="800000"/>
            <a:headEnd/>
            <a:tailEnd/>
          </a:ln>
          <a:effectLst/>
        </p:spPr>
      </p:pic>
      <p:pic>
        <p:nvPicPr>
          <p:cNvPr id="3" name="Picture 7" descr="L'Anse aux Meadows National Historic Site"/>
          <p:cNvPicPr>
            <a:picLocks noChangeAspect="1" noChangeArrowheads="1"/>
          </p:cNvPicPr>
          <p:nvPr/>
        </p:nvPicPr>
        <p:blipFill>
          <a:blip r:embed="rId3" cstate="print">
            <a:lum bright="-20000"/>
          </a:blip>
          <a:srcRect b="20788"/>
          <a:stretch>
            <a:fillRect/>
          </a:stretch>
        </p:blipFill>
        <p:spPr bwMode="auto">
          <a:xfrm>
            <a:off x="0" y="609600"/>
            <a:ext cx="12839700" cy="6781800"/>
          </a:xfrm>
          <a:prstGeom prst="rect">
            <a:avLst/>
          </a:prstGeom>
          <a:noFill/>
        </p:spPr>
      </p:pic>
      <p:sp>
        <p:nvSpPr>
          <p:cNvPr id="4" name="TextBox 13"/>
          <p:cNvSpPr txBox="1">
            <a:spLocks noChangeArrowheads="1"/>
          </p:cNvSpPr>
          <p:nvPr/>
        </p:nvSpPr>
        <p:spPr bwMode="auto">
          <a:xfrm>
            <a:off x="0" y="0"/>
            <a:ext cx="9144000" cy="600164"/>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3300" b="1" dirty="0">
                <a:latin typeface="Calibri" pitchFamily="34" charset="0"/>
              </a:rPr>
              <a:t>L’ANSE AUX MEADOWS NATIONAL HISTORIC SITE</a:t>
            </a:r>
          </a:p>
        </p:txBody>
      </p:sp>
      <p:sp>
        <p:nvSpPr>
          <p:cNvPr id="5" name="TextBox 4"/>
          <p:cNvSpPr txBox="1"/>
          <p:nvPr/>
        </p:nvSpPr>
        <p:spPr>
          <a:xfrm>
            <a:off x="0" y="762000"/>
            <a:ext cx="9144000" cy="1938992"/>
          </a:xfrm>
          <a:prstGeom prst="rect">
            <a:avLst/>
          </a:prstGeom>
          <a:noFill/>
        </p:spPr>
        <p:txBody>
          <a:bodyPr wrap="square" rtlCol="0">
            <a:spAutoFit/>
          </a:bodyPr>
          <a:lstStyle/>
          <a:p>
            <a:pPr algn="ctr"/>
            <a:r>
              <a:rPr lang="en-US" sz="6000" b="1" dirty="0">
                <a:solidFill>
                  <a:schemeClr val="bg1"/>
                </a:solidFill>
              </a:rPr>
              <a:t>WE SAY GOODBYE TO</a:t>
            </a:r>
          </a:p>
          <a:p>
            <a:pPr algn="ctr"/>
            <a:r>
              <a:rPr lang="en-US" sz="6000" b="1" dirty="0">
                <a:solidFill>
                  <a:schemeClr val="bg1"/>
                </a:solidFill>
              </a:rPr>
              <a:t>NEWFOUNDLAND!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par>
                          <p:cTn id="17" fill="hold">
                            <p:stCondLst>
                              <p:cond delay="2000"/>
                            </p:stCondLst>
                            <p:childTnLst>
                              <p:par>
                                <p:cTn id="18" presetID="35" presetClass="path" presetSubtype="0" fill="hold" nodeType="afterEffect">
                                  <p:stCondLst>
                                    <p:cond delay="0"/>
                                  </p:stCondLst>
                                  <p:childTnLst>
                                    <p:animMotion origin="layout" path="M -3.33333E-6 -3.90953E-6 L -0.38541 -3.90953E-6 " pathEditMode="relative" rAng="0" ptsTypes="AA">
                                      <p:cBhvr>
                                        <p:cTn id="19" dur="10000" fill="hold"/>
                                        <p:tgtEl>
                                          <p:spTgt spid="3"/>
                                        </p:tgtEl>
                                        <p:attrNameLst>
                                          <p:attrName>ppt_x</p:attrName>
                                          <p:attrName>ppt_y</p:attrName>
                                        </p:attrNameLst>
                                      </p:cBhvr>
                                      <p:rCtr x="-193" y="0"/>
                                    </p:animMotion>
                                  </p:childTnLst>
                                </p:cTn>
                              </p:par>
                            </p:childTnLst>
                          </p:cTn>
                        </p:par>
                        <p:par>
                          <p:cTn id="20" fill="hold">
                            <p:stCondLst>
                              <p:cond delay="1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4B57CAF-EF5E-28C8-C661-D5E0DB5698E0}"/>
              </a:ext>
            </a:extLst>
          </p:cNvPr>
          <p:cNvSpPr txBox="1"/>
          <p:nvPr/>
        </p:nvSpPr>
        <p:spPr>
          <a:xfrm>
            <a:off x="1088482" y="1600200"/>
            <a:ext cx="6967035" cy="1446550"/>
          </a:xfrm>
          <a:prstGeom prst="rect">
            <a:avLst/>
          </a:prstGeom>
          <a:noFill/>
        </p:spPr>
        <p:txBody>
          <a:bodyPr wrap="none" rtlCol="0">
            <a:spAutoFit/>
          </a:bodyPr>
          <a:lstStyle/>
          <a:p>
            <a:r>
              <a:rPr lang="en-US" sz="8800" b="1" dirty="0"/>
              <a:t>END OF PARKS</a:t>
            </a:r>
          </a:p>
        </p:txBody>
      </p:sp>
    </p:spTree>
    <p:extLst>
      <p:ext uri="{BB962C8B-B14F-4D97-AF65-F5344CB8AC3E}">
        <p14:creationId xmlns="" xmlns:p14="http://schemas.microsoft.com/office/powerpoint/2010/main" val="1521864924"/>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a:effectLst>
                  <a:outerShdw blurRad="38100" dist="38100" dir="2700000" algn="tl">
                    <a:srgbClr val="000000">
                      <a:alpha val="43137"/>
                    </a:srgbClr>
                  </a:outerShdw>
                </a:effectLst>
                <a:latin typeface="Corbel" pitchFamily="34" charset="0"/>
                <a:cs typeface="+mn-cs"/>
              </a:rPr>
              <a:t>All class material is on our website</a:t>
            </a:r>
          </a:p>
        </p:txBody>
      </p:sp>
      <p:sp>
        <p:nvSpPr>
          <p:cNvPr id="3" name="TextBox 4"/>
          <p:cNvSpPr txBox="1">
            <a:spLocks noChangeArrowheads="1"/>
          </p:cNvSpPr>
          <p:nvPr/>
        </p:nvSpPr>
        <p:spPr bwMode="auto">
          <a:xfrm>
            <a:off x="0" y="3200400"/>
            <a:ext cx="9144000" cy="677863"/>
          </a:xfrm>
          <a:prstGeom prst="rect">
            <a:avLst/>
          </a:prstGeom>
          <a:solidFill>
            <a:schemeClr val="accent5">
              <a:lumMod val="50000"/>
            </a:schemeClr>
          </a:solidFill>
          <a:ln w="9525">
            <a:noFill/>
            <a:miter lim="800000"/>
            <a:headEnd/>
            <a:tailEnd/>
          </a:ln>
        </p:spPr>
        <p:txBody>
          <a:bodyPr>
            <a:spAutoFit/>
          </a:bodyPr>
          <a:lstStyle/>
          <a:p>
            <a:pPr algn="ctr"/>
            <a:r>
              <a:rPr lang="en-US" sz="3800" b="1" dirty="0">
                <a:solidFill>
                  <a:schemeClr val="bg1"/>
                </a:solidFill>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4"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4"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a:t>Sandi &amp; Rocky</a:t>
            </a:r>
          </a:p>
          <a:p>
            <a:pPr algn="r"/>
            <a:r>
              <a:rPr lang="en-US" sz="2400" b="1" dirty="0"/>
              <a:t>The Vagabonds</a:t>
            </a:r>
          </a:p>
        </p:txBody>
      </p:sp>
      <p:sp>
        <p:nvSpPr>
          <p:cNvPr id="9" name="TextBox 8"/>
          <p:cNvSpPr txBox="1"/>
          <p:nvPr/>
        </p:nvSpPr>
        <p:spPr>
          <a:xfrm>
            <a:off x="0" y="0"/>
            <a:ext cx="9144000" cy="707886"/>
          </a:xfrm>
          <a:prstGeom prst="rect">
            <a:avLst/>
          </a:prstGeom>
          <a:noFill/>
          <a:ln w="50800">
            <a:solidFill>
              <a:schemeClr val="tx1"/>
            </a:solidFill>
          </a:ln>
        </p:spPr>
        <p:txBody>
          <a:bodyPr wrap="square" rtlCol="0">
            <a:spAutoFit/>
          </a:bodyPr>
          <a:lstStyle/>
          <a:p>
            <a:pPr algn="ctr"/>
            <a:r>
              <a:rPr lang="en-US" sz="4000" b="1" dirty="0"/>
              <a:t>WEBSITE:  www.VagabondGeology.com</a:t>
            </a:r>
          </a:p>
        </p:txBody>
      </p:sp>
      <p:pic>
        <p:nvPicPr>
          <p:cNvPr id="10" name="Shores of Newfoundland.mp3">
            <a:hlinkClick r:id="" action="ppaction://media"/>
          </p:cNvPr>
          <p:cNvPicPr>
            <a:picLocks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4449763" y="64770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afterEffect">
                                  <p:stCondLst>
                                    <p:cond delay="0"/>
                                  </p:stCondLst>
                                  <p:childTnLst>
                                    <p:cmd type="call" cmd="playFrom(0.0)">
                                      <p:cBhvr>
                                        <p:cTn id="28" dur="155092" fill="hold"/>
                                        <p:tgtEl>
                                          <p:spTgt spid="10"/>
                                        </p:tgtEl>
                                      </p:cBhvr>
                                    </p:cmd>
                                  </p:childTnLst>
                                </p:cTn>
                              </p:par>
                            </p:childTnLst>
                          </p:cTn>
                        </p:par>
                      </p:childTnLst>
                    </p:cTn>
                  </p:par>
                </p:childTnLst>
              </p:cTn>
              <p:nextCondLst>
                <p:cond evt="onClick" delay="0">
                  <p:tgtEl>
                    <p:spTgt spid="10"/>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2" grpId="0"/>
      <p:bldP spid="3" grpId="0" animBg="1"/>
      <p:bldP spid="8" grpId="0"/>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38200"/>
            <a:ext cx="9144000" cy="18374261"/>
          </a:xfrm>
          <a:prstGeom prst="rect">
            <a:avLst/>
          </a:prstGeom>
        </p:spPr>
        <p:txBody>
          <a:bodyPr wrap="square">
            <a:spAutoFit/>
          </a:bodyPr>
          <a:lstStyle/>
          <a:p>
            <a:r>
              <a:rPr lang="en-US" dirty="0"/>
              <a:t>NEWFOUNDLAND ADD’L REFERENCES</a:t>
            </a:r>
          </a:p>
          <a:p>
            <a:r>
              <a:rPr lang="en-US" u="sng" dirty="0">
                <a:hlinkClick r:id="rId2"/>
              </a:rPr>
              <a:t>https://en.wikipedia.org/wiki/L%27Anse_aux_Meadows</a:t>
            </a:r>
            <a:endParaRPr lang="en-US" dirty="0"/>
          </a:p>
          <a:p>
            <a:r>
              <a:rPr lang="en-US" u="sng" dirty="0">
                <a:hlinkClick r:id="rId3"/>
              </a:rPr>
              <a:t>https://www.newfoundlandlabrador.com/destinations</a:t>
            </a:r>
            <a:r>
              <a:rPr lang="en-US" dirty="0"/>
              <a:t> </a:t>
            </a:r>
          </a:p>
          <a:p>
            <a:r>
              <a:rPr lang="en-US" u="sng" dirty="0">
                <a:hlinkClick r:id="rId4"/>
              </a:rPr>
              <a:t>https://www.youtube.com/watch?v=hHL6scMh-tg</a:t>
            </a:r>
            <a:r>
              <a:rPr lang="en-US" dirty="0"/>
              <a:t> </a:t>
            </a:r>
          </a:p>
          <a:p>
            <a:r>
              <a:rPr lang="en-US" u="sng" dirty="0">
                <a:hlinkClick r:id="rId5"/>
              </a:rPr>
              <a:t>https://parks.canada.ca/pn-np/nl/grosmorne/nature/enviro/geo</a:t>
            </a:r>
            <a:endParaRPr lang="en-US" dirty="0"/>
          </a:p>
          <a:p>
            <a:r>
              <a:rPr lang="en-US" u="sng" dirty="0">
                <a:hlinkClick r:id="rId6"/>
              </a:rPr>
              <a:t>https://en.wikipedia.org/wiki/Gros_Morne_National_Park</a:t>
            </a:r>
            <a:r>
              <a:rPr lang="en-US" dirty="0"/>
              <a:t> </a:t>
            </a:r>
          </a:p>
          <a:p>
            <a:r>
              <a:rPr lang="en-US" u="sng" dirty="0">
                <a:hlinkClick r:id="rId7"/>
              </a:rPr>
              <a:t>https://www.adventurecanada.com/newfoundland-and-labrador/gros-morne-national-park-where-the-earth-tells-its-story</a:t>
            </a:r>
            <a:endParaRPr lang="en-US" dirty="0"/>
          </a:p>
          <a:p>
            <a:r>
              <a:rPr lang="en-US" u="sng" dirty="0">
                <a:hlinkClick r:id="rId8"/>
              </a:rPr>
              <a:t>https://scitechdaily.com/a-geologists-dream-a-short-journey-to-the-center-of-the-earth/</a:t>
            </a:r>
            <a:r>
              <a:rPr lang="en-US" dirty="0"/>
              <a:t> </a:t>
            </a:r>
          </a:p>
          <a:p>
            <a:r>
              <a:rPr lang="en-US" u="sng" dirty="0">
                <a:hlinkClick r:id="rId9"/>
              </a:rPr>
              <a:t>https://www.heritage.nf.ca/articles/environment/geology.php</a:t>
            </a:r>
            <a:endParaRPr lang="en-US" dirty="0"/>
          </a:p>
          <a:p>
            <a:r>
              <a:rPr lang="en-US" u="sng" dirty="0">
                <a:hlinkClick r:id="rId10"/>
              </a:rPr>
              <a:t>https://iugs-geoheritage.org/geoheritage_sites/mohorovicic-discontinuity-at-gros-morne-national-park-newfoundland/</a:t>
            </a:r>
            <a:r>
              <a:rPr lang="en-US" dirty="0"/>
              <a:t> </a:t>
            </a:r>
          </a:p>
          <a:p>
            <a:r>
              <a:rPr lang="en-US" u="sng" dirty="0">
                <a:hlinkClick r:id="rId11"/>
              </a:rPr>
              <a:t>https://www.smithsonianmag.com/science-nature/go-deep-5-places-earth-see-seriously-old-rocks-180960010/</a:t>
            </a:r>
            <a:r>
              <a:rPr lang="en-US" dirty="0"/>
              <a:t> </a:t>
            </a:r>
          </a:p>
          <a:p>
            <a:r>
              <a:rPr lang="en-US" u="sng" dirty="0">
                <a:hlinkClick r:id="rId12"/>
              </a:rPr>
              <a:t>https://www.smithsonianmag.com/science-nature/how-the-earths-mantle-sends-water-up-toward-the-surface-180980276/</a:t>
            </a:r>
            <a:r>
              <a:rPr lang="en-US" dirty="0"/>
              <a:t> </a:t>
            </a:r>
          </a:p>
          <a:p>
            <a:r>
              <a:rPr lang="en-US" u="sng" dirty="0">
                <a:hlinkClick r:id="rId13"/>
              </a:rPr>
              <a:t>https://earthscience.stackexchange.com/questions/25615/from-how-deep-in-the-mantle-has-any-rock-ever-been-brought-to-the-surface-have</a:t>
            </a:r>
            <a:endParaRPr lang="en-US" dirty="0"/>
          </a:p>
          <a:p>
            <a:r>
              <a:rPr lang="en-US" u="sng" dirty="0">
                <a:hlinkClick r:id="rId14"/>
              </a:rPr>
              <a:t>https://geology.com/articles/mohorovicic-discontinuity.shtml</a:t>
            </a:r>
            <a:endParaRPr lang="en-US" dirty="0"/>
          </a:p>
          <a:p>
            <a:r>
              <a:rPr lang="en-US" u="sng" dirty="0">
                <a:hlinkClick r:id="rId15"/>
              </a:rPr>
              <a:t>https://alchetron.com/cdn/iapetus-ocean-c7ce6dc0-49a2-41df-93d8-736bdcc5c0f-resize-750.jpeg</a:t>
            </a:r>
            <a:endParaRPr lang="en-US" dirty="0"/>
          </a:p>
          <a:p>
            <a:r>
              <a:rPr lang="en-US" u="sng" dirty="0">
                <a:hlinkClick r:id="rId16"/>
              </a:rPr>
              <a:t>https://www.britannica.com/place/Iapetus-Ocean</a:t>
            </a:r>
            <a:endParaRPr lang="en-US" dirty="0"/>
          </a:p>
          <a:p>
            <a:r>
              <a:rPr lang="en-US" u="sng" dirty="0">
                <a:hlinkClick r:id="rId17"/>
              </a:rPr>
              <a:t>https://www.researchgate.net/search.Search.html?query=Early+Paleozoic+ophiolite+complexes+of+the+Newfoundland+Appalachians+as+mantle-oceanic+crust+sequences&amp;type=publication&amp;subfilter%5Bfulltext%5D=ft</a:t>
            </a:r>
            <a:endParaRPr lang="en-US" dirty="0"/>
          </a:p>
          <a:p>
            <a:r>
              <a:rPr lang="en-US" u="sng" dirty="0">
                <a:hlinkClick r:id="rId18"/>
              </a:rPr>
              <a:t>https://www.scribendi.com/academy/articles/free_online_journal_and_research_databases.en.html</a:t>
            </a:r>
            <a:endParaRPr lang="en-US" dirty="0"/>
          </a:p>
          <a:p>
            <a:r>
              <a:rPr lang="en-US" u="sng" dirty="0">
                <a:hlinkClick r:id="rId19"/>
              </a:rPr>
              <a:t>https://agupubs.onlinelibrary.wiley.com/doi/abs/10.1029/JB076i005p01460</a:t>
            </a:r>
            <a:endParaRPr lang="en-US" dirty="0"/>
          </a:p>
          <a:p>
            <a:r>
              <a:rPr lang="en-US" u="sng" dirty="0">
                <a:hlinkClick r:id="rId20"/>
              </a:rPr>
              <a:t>https://www.mapletrails.de/wp-content/uploads/2017/07/Gros-Morne-Mountain-Map.jpg</a:t>
            </a:r>
            <a:endParaRPr lang="en-US" dirty="0"/>
          </a:p>
          <a:p>
            <a:r>
              <a:rPr lang="en-US" u="sng" dirty="0">
                <a:hlinkClick r:id="rId9"/>
              </a:rPr>
              <a:t>https://www.heritage.nf.ca/articles/environment/geology.php</a:t>
            </a:r>
            <a:endParaRPr lang="en-US" dirty="0"/>
          </a:p>
          <a:p>
            <a:r>
              <a:rPr lang="en-US" u="sng" dirty="0">
                <a:hlinkClick r:id="rId21"/>
              </a:rPr>
              <a:t>https://link.springer.com/chapter/10.1007/978-94-024-1528-5_33</a:t>
            </a:r>
            <a:endParaRPr lang="en-US" dirty="0"/>
          </a:p>
          <a:p>
            <a:r>
              <a:rPr lang="en-US" u="sng" dirty="0">
                <a:hlinkClick r:id="rId22"/>
              </a:rPr>
              <a:t>https://www.nationalgeographic.com/travel/article/gros-morne-canada-park</a:t>
            </a:r>
            <a:endParaRPr lang="en-US" dirty="0"/>
          </a:p>
          <a:p>
            <a:r>
              <a:rPr lang="en-US" u="sng" dirty="0">
                <a:hlinkClick r:id="rId23"/>
              </a:rPr>
              <a:t>https://earthobservatory.nasa.gov/images/147917/a-short-journey-to-the-center-of-the-earth</a:t>
            </a:r>
            <a:endParaRPr lang="en-US" dirty="0"/>
          </a:p>
          <a:p>
            <a:r>
              <a:rPr lang="en-US" u="sng" dirty="0">
                <a:hlinkClick r:id="rId24"/>
              </a:rPr>
              <a:t>https://whc.unesco.org/en/list/419</a:t>
            </a:r>
            <a:endParaRPr lang="en-US" dirty="0"/>
          </a:p>
          <a:p>
            <a:r>
              <a:rPr lang="en-US" u="sng" dirty="0">
                <a:hlinkClick r:id="rId25"/>
              </a:rPr>
              <a:t>https://scitechdaily.com/images/Gros-Morne-National-Park.jpg</a:t>
            </a:r>
            <a:endParaRPr lang="en-US" dirty="0"/>
          </a:p>
          <a:p>
            <a:r>
              <a:rPr lang="en-US" u="sng" dirty="0">
                <a:hlinkClick r:id="rId8"/>
              </a:rPr>
              <a:t>https://scitechdaily.com/a-geologists-dream-a-short-journey-to-the-center-of-the-earth/</a:t>
            </a:r>
            <a:endParaRPr lang="en-US" dirty="0"/>
          </a:p>
          <a:p>
            <a:r>
              <a:rPr lang="en-US" u="sng" dirty="0">
                <a:hlinkClick r:id="rId26"/>
              </a:rPr>
              <a:t>https://www.newfoundlandlabrador.com/things-to-do/geology-and-fossils#sc-940C3446A9FD4D278FF8F1CB5878EDD4</a:t>
            </a:r>
            <a:endParaRPr lang="en-US" dirty="0"/>
          </a:p>
          <a:p>
            <a:r>
              <a:rPr lang="en-US" u="sng" dirty="0">
                <a:hlinkClick r:id="rId27"/>
              </a:rPr>
              <a:t>https://www.newfoundlandlabrador.com/trip-ideas/travel-stories/explore-the-discovery-unesco-global-geopark</a:t>
            </a:r>
            <a:endParaRPr lang="en-US" dirty="0"/>
          </a:p>
          <a:p>
            <a:r>
              <a:rPr lang="en-US" u="sng" dirty="0">
                <a:hlinkClick r:id="rId28"/>
              </a:rPr>
              <a:t>https://www.newfoundlandlabrador.com/trip-ideas/road-trips-landing/eastern/heritage-run</a:t>
            </a:r>
            <a:endParaRPr lang="en-US" dirty="0"/>
          </a:p>
          <a:p>
            <a:r>
              <a:rPr lang="en-US" u="sng" dirty="0">
                <a:hlinkClick r:id="rId29"/>
              </a:rPr>
              <a:t>https://www.newfoundlandlabrador.com/things-to-do</a:t>
            </a:r>
            <a:endParaRPr lang="en-US" dirty="0"/>
          </a:p>
          <a:p>
            <a:r>
              <a:rPr lang="en-US" u="sng" dirty="0">
                <a:hlinkClick r:id="rId30"/>
              </a:rPr>
              <a:t>https://www.newfoundlandlabrador.com/trip-ideas/travel-stories/five-unesco-sites</a:t>
            </a:r>
            <a:endParaRPr lang="en-US" dirty="0"/>
          </a:p>
          <a:p>
            <a:r>
              <a:rPr lang="en-US" u="sng" dirty="0">
                <a:hlinkClick r:id="rId31"/>
              </a:rPr>
              <a:t>https://en.wikipedia.org/wiki/Saga_of_Erik_the_Red</a:t>
            </a:r>
            <a:endParaRPr lang="en-US" dirty="0"/>
          </a:p>
          <a:p>
            <a:r>
              <a:rPr lang="en-US" u="sng" dirty="0">
                <a:hlinkClick r:id="rId32"/>
              </a:rPr>
              <a:t>https://www.smithsonianmag.com/history/did-viking-woman-named-gudrid-really-travel-north-america-1000-years-ago-180977126/</a:t>
            </a:r>
            <a:endParaRPr lang="en-US" dirty="0"/>
          </a:p>
          <a:p>
            <a:r>
              <a:rPr lang="en-US" u="sng" dirty="0">
                <a:hlinkClick r:id="rId15"/>
              </a:rPr>
              <a:t>https://alchetron.com/cdn/iapetus-ocean-c7ce6dc0-49a2-41df-93d8-736bdcc5c0f-resize-750.jpeg</a:t>
            </a:r>
            <a:endParaRPr lang="en-US" dirty="0"/>
          </a:p>
          <a:p>
            <a:r>
              <a:rPr lang="en-US" u="sng" dirty="0">
                <a:hlinkClick r:id="rId33"/>
              </a:rPr>
              <a:t>https://www.youtube.com/watch?v=l6EIC83xcQk</a:t>
            </a:r>
            <a:r>
              <a:rPr lang="en-US" dirty="0"/>
              <a:t> (Dr </a:t>
            </a:r>
            <a:r>
              <a:rPr lang="en-US" dirty="0" err="1"/>
              <a:t>Scotsee</a:t>
            </a:r>
            <a:r>
              <a:rPr lang="en-US" dirty="0"/>
              <a:t>)</a:t>
            </a:r>
          </a:p>
          <a:p>
            <a:r>
              <a:rPr lang="en-US" u="sng" dirty="0">
                <a:hlinkClick r:id="rId34"/>
              </a:rPr>
              <a:t>https://www.leiferikson.org/Saga_of_the_Statue.htm</a:t>
            </a:r>
            <a:endParaRPr lang="en-US" dirty="0"/>
          </a:p>
          <a:p>
            <a:r>
              <a:rPr lang="en-US" u="sng" dirty="0">
                <a:hlinkClick r:id="rId35"/>
              </a:rPr>
              <a:t>https://en.wikipedia.org/wiki/Vinland</a:t>
            </a:r>
            <a:endParaRPr lang="en-US" dirty="0"/>
          </a:p>
          <a:p>
            <a:r>
              <a:rPr lang="en-US" u="sng" dirty="0">
                <a:hlinkClick r:id="rId36"/>
              </a:rPr>
              <a:t>https://youtu.be/MQmEO49_iwE</a:t>
            </a:r>
            <a:endParaRPr lang="en-US" dirty="0"/>
          </a:p>
          <a:p>
            <a:r>
              <a:rPr lang="en-US" u="sng" dirty="0">
                <a:hlinkClick r:id="rId37"/>
              </a:rPr>
              <a:t>https://link.springer.com/chapter/10.1007/978-3-540-88558-0_15</a:t>
            </a:r>
            <a:endParaRPr lang="en-US" dirty="0"/>
          </a:p>
          <a:p>
            <a:r>
              <a:rPr lang="en-US" u="sng" dirty="0">
                <a:hlinkClick r:id="rId38"/>
              </a:rPr>
              <a:t>http://cws.amscotta.ca/resources/CdnGeo-TPNP/Terra-Nova-NP.pdf</a:t>
            </a:r>
            <a:r>
              <a:rPr lang="en-US" dirty="0"/>
              <a:t> </a:t>
            </a:r>
          </a:p>
          <a:p>
            <a:r>
              <a:rPr lang="en-US" u="sng" dirty="0">
                <a:hlinkClick r:id="rId39"/>
              </a:rPr>
              <a:t>https://parks.canada.ca/pn-np/nl/terranova/info</a:t>
            </a:r>
            <a:endParaRPr lang="en-US" dirty="0"/>
          </a:p>
          <a:p>
            <a:r>
              <a:rPr lang="en-US" u="sng" dirty="0">
                <a:hlinkClick r:id="rId40"/>
              </a:rPr>
              <a:t>https://www.trailingaway.com/exploring-terra-nova/</a:t>
            </a:r>
            <a:endParaRPr lang="en-US" dirty="0"/>
          </a:p>
          <a:p>
            <a:r>
              <a:rPr lang="en-US" u="sng" dirty="0">
                <a:hlinkClick r:id="rId41"/>
              </a:rPr>
              <a:t>https://www.todocanada.ca/top-10-things-terra-nova-national-park/</a:t>
            </a:r>
            <a:endParaRPr lang="en-US" dirty="0"/>
          </a:p>
          <a:p>
            <a:r>
              <a:rPr lang="en-US" u="sng" dirty="0">
                <a:hlinkClick r:id="rId42"/>
              </a:rPr>
              <a:t>https://en.wikipedia.org/wiki/Norse_colonization_of_North_America</a:t>
            </a:r>
            <a:endParaRPr lang="en-US" dirty="0"/>
          </a:p>
          <a:p>
            <a:r>
              <a:rPr lang="en-US" u="sng" dirty="0">
                <a:hlinkClick r:id="rId43"/>
              </a:rPr>
              <a:t>https://whc.unesco.org/en/list/4/documents/</a:t>
            </a:r>
            <a:r>
              <a:rPr lang="en-US" dirty="0"/>
              <a:t> </a:t>
            </a:r>
          </a:p>
          <a:p>
            <a:r>
              <a:rPr lang="en-US" u="sng" dirty="0">
                <a:hlinkClick r:id="rId44"/>
              </a:rPr>
              <a:t>https://whc.unesco.org/en/list/4/maps/</a:t>
            </a:r>
            <a:endParaRPr lang="en-US" dirty="0"/>
          </a:p>
          <a:p>
            <a:r>
              <a:rPr lang="en-US" u="sng" dirty="0">
                <a:hlinkClick r:id="rId45"/>
              </a:rPr>
              <a:t>https://frametoframe.ca/2017/10/in-the-footsteps-of-vikings-at-lanse-aux-meadows/</a:t>
            </a:r>
            <a:endParaRPr lang="en-US" dirty="0"/>
          </a:p>
          <a:p>
            <a:r>
              <a:rPr lang="en-US" u="sng" dirty="0">
                <a:hlinkClick r:id="rId46"/>
              </a:rPr>
              <a:t>http://viking.archeurope.com/settlement/vinland/lanse-aux-meadows/complex-de/</a:t>
            </a:r>
            <a:endParaRPr lang="en-US" dirty="0"/>
          </a:p>
          <a:p>
            <a:r>
              <a:rPr lang="en-US" u="sng" dirty="0">
                <a:hlinkClick r:id="rId47"/>
              </a:rPr>
              <a:t>https://aeon.co/videos/a-viking-axe-struck-a-newfoundland-tree-in-the-year-1021-heres-how-scientists-proved-it</a:t>
            </a:r>
            <a:endParaRPr lang="en-US" dirty="0"/>
          </a:p>
          <a:p>
            <a:r>
              <a:rPr lang="en-US" u="sng" dirty="0">
                <a:hlinkClick r:id="rId48"/>
              </a:rPr>
              <a:t>https://www.sciencedaily.com/releases/2021/01/210119114334.htm</a:t>
            </a:r>
            <a:r>
              <a:rPr lang="en-US" dirty="0"/>
              <a:t> </a:t>
            </a:r>
          </a:p>
          <a:p>
            <a:r>
              <a:rPr lang="en-US" u="sng" dirty="0">
                <a:hlinkClick r:id="rId49"/>
              </a:rPr>
              <a:t>https://youtu.be/kb2HDL-tMq0</a:t>
            </a:r>
            <a:endParaRPr lang="en-US" dirty="0"/>
          </a:p>
        </p:txBody>
      </p:sp>
      <p:sp>
        <p:nvSpPr>
          <p:cNvPr id="2" name="TextBox 13"/>
          <p:cNvSpPr txBox="1">
            <a:spLocks noChangeArrowheads="1"/>
          </p:cNvSpPr>
          <p:nvPr/>
        </p:nvSpPr>
        <p:spPr bwMode="auto">
          <a:xfrm>
            <a:off x="0" y="0"/>
            <a:ext cx="9144000" cy="769441"/>
          </a:xfrm>
          <a:prstGeom prst="rect">
            <a:avLst/>
          </a:prstGeom>
          <a:solidFill>
            <a:srgbClr val="FFFF00"/>
          </a:solidFill>
          <a:ln w="9525">
            <a:noFill/>
            <a:miter lim="800000"/>
            <a:headEnd/>
            <a:tailEnd/>
          </a:ln>
        </p:spPr>
        <p:txBody>
          <a:bodyPr>
            <a:spAutoFit/>
          </a:bodyPr>
          <a:lstStyle/>
          <a:p>
            <a:pPr marL="225425" indent="-225425" algn="ctr">
              <a:spcAft>
                <a:spcPts val="1200"/>
              </a:spcAft>
            </a:pPr>
            <a:r>
              <a:rPr lang="en-US" sz="4400" b="1" dirty="0">
                <a:latin typeface="Calibri" pitchFamily="34" charset="0"/>
              </a:rPr>
              <a:t>REFERENCES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grpId="1" nodeType="clickEffect">
                                  <p:stCondLst>
                                    <p:cond delay="0"/>
                                  </p:stCondLst>
                                  <p:childTnLst>
                                    <p:animMotion origin="layout" path="M 0 3.54123E-6 L 0 -1.45877 " pathEditMode="relative" rAng="0" ptsTypes="AA">
                                      <p:cBhvr>
                                        <p:cTn id="12" dur="2000" fill="hold"/>
                                        <p:tgtEl>
                                          <p:spTgt spid="3"/>
                                        </p:tgtEl>
                                        <p:attrNameLst>
                                          <p:attrName>ppt_x</p:attrName>
                                          <p:attrName>ppt_y</p:attrName>
                                        </p:attrNameLst>
                                      </p:cBhvr>
                                      <p:rCtr x="0" y="-7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OF COPYRIGHTED MATERIALS</a:t>
            </a:r>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a:solidFill>
                  <a:schemeClr val="bg1"/>
                </a:solidFill>
              </a:rPr>
              <a:t>FAIR USE NOTICE</a:t>
            </a:r>
          </a:p>
          <a:p>
            <a:endParaRPr lang="en-US" dirty="0">
              <a:solidFill>
                <a:schemeClr val="bg1"/>
              </a:solidFill>
            </a:endParaRPr>
          </a:p>
          <a:p>
            <a:r>
              <a:rPr lang="en-US" dirty="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a:solidFill>
                <a:schemeClr val="bg1"/>
              </a:solidFill>
            </a:endParaRPr>
          </a:p>
          <a:p>
            <a:r>
              <a:rPr lang="en-US" dirty="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a:solidFill>
                <a:schemeClr val="bg1"/>
              </a:solidFill>
            </a:endParaRPr>
          </a:p>
          <a:p>
            <a:r>
              <a:rPr lang="en-US" dirty="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a:solidFill>
                <a:schemeClr val="bg1"/>
              </a:solidFill>
            </a:endParaRPr>
          </a:p>
          <a:p>
            <a:r>
              <a:rPr lang="en-US" dirty="0">
                <a:solidFill>
                  <a:schemeClr val="bg1"/>
                </a:solidFill>
              </a:rPr>
              <a:t>The lecturer(s) gains no profit from included content, so it falls under “Fair Use” guidelines: https://www.copyright.gov/title17/92chap1.html#107</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9050" y="1146175"/>
            <a:ext cx="4819650" cy="5029200"/>
            <a:chOff x="0" y="926275"/>
            <a:chExt cx="5522026" cy="5931725"/>
          </a:xfrm>
        </p:grpSpPr>
        <p:sp>
          <p:nvSpPr>
            <p:cNvPr id="18472" name="Rectangle 6"/>
            <p:cNvSpPr>
              <a:spLocks noChangeArrowheads="1"/>
            </p:cNvSpPr>
            <p:nvPr/>
          </p:nvSpPr>
          <p:spPr bwMode="auto">
            <a:xfrm>
              <a:off x="0" y="926275"/>
              <a:ext cx="5522026" cy="5931725"/>
            </a:xfrm>
            <a:prstGeom prst="rect">
              <a:avLst/>
            </a:prstGeom>
            <a:solidFill>
              <a:srgbClr val="A8C1DC"/>
            </a:solidFill>
            <a:ln w="38100">
              <a:solidFill>
                <a:schemeClr val="tx1"/>
              </a:solidFill>
              <a:miter lim="800000"/>
              <a:headEnd/>
              <a:tailEnd/>
            </a:ln>
          </p:spPr>
          <p:txBody>
            <a:bodyPr anchor="ctr">
              <a:spAutoFit/>
            </a:bodyPr>
            <a:lstStyle/>
            <a:p>
              <a:pPr algn="ctr"/>
              <a:endParaRPr lang="en-US" sz="2200" b="1" dirty="0">
                <a:latin typeface="Calibri" pitchFamily="34" charset="0"/>
              </a:endParaRPr>
            </a:p>
          </p:txBody>
        </p:sp>
        <p:grpSp>
          <p:nvGrpSpPr>
            <p:cNvPr id="3" name="Group 8"/>
            <p:cNvGrpSpPr>
              <a:grpSpLocks/>
            </p:cNvGrpSpPr>
            <p:nvPr/>
          </p:nvGrpSpPr>
          <p:grpSpPr bwMode="auto">
            <a:xfrm>
              <a:off x="0" y="941445"/>
              <a:ext cx="5512014" cy="5916555"/>
              <a:chOff x="0" y="941445"/>
              <a:chExt cx="5512014" cy="5916555"/>
            </a:xfrm>
          </p:grpSpPr>
          <p:grpSp>
            <p:nvGrpSpPr>
              <p:cNvPr id="4" name="Group 5"/>
              <p:cNvGrpSpPr>
                <a:grpSpLocks/>
              </p:cNvGrpSpPr>
              <p:nvPr/>
            </p:nvGrpSpPr>
            <p:grpSpPr bwMode="auto">
              <a:xfrm>
                <a:off x="35742" y="941445"/>
                <a:ext cx="5476272" cy="5916555"/>
                <a:chOff x="3340716" y="0"/>
                <a:chExt cx="6318633" cy="6747828"/>
              </a:xfrm>
            </p:grpSpPr>
            <p:pic>
              <p:nvPicPr>
                <p:cNvPr id="18476" name="Picture 2"/>
                <p:cNvPicPr>
                  <a:picLocks noChangeAspect="1" noChangeArrowheads="1"/>
                </p:cNvPicPr>
                <p:nvPr/>
              </p:nvPicPr>
              <p:blipFill>
                <a:blip r:embed="rId3" cstate="print"/>
                <a:srcRect/>
                <a:stretch>
                  <a:fillRect/>
                </a:stretch>
              </p:blipFill>
              <p:spPr bwMode="auto">
                <a:xfrm>
                  <a:off x="4572000" y="0"/>
                  <a:ext cx="4695824" cy="2424112"/>
                </a:xfrm>
                <a:prstGeom prst="rect">
                  <a:avLst/>
                </a:prstGeom>
                <a:noFill/>
                <a:ln w="9525">
                  <a:noFill/>
                  <a:miter lim="800000"/>
                  <a:headEnd/>
                  <a:tailEnd/>
                </a:ln>
              </p:spPr>
            </p:pic>
            <p:pic>
              <p:nvPicPr>
                <p:cNvPr id="18477" name="Picture 3"/>
                <p:cNvPicPr>
                  <a:picLocks noChangeAspect="1" noChangeArrowheads="1"/>
                </p:cNvPicPr>
                <p:nvPr/>
              </p:nvPicPr>
              <p:blipFill>
                <a:blip r:embed="rId4" cstate="print"/>
                <a:srcRect t="2376" r="851"/>
                <a:stretch>
                  <a:fillRect/>
                </a:stretch>
              </p:blipFill>
              <p:spPr bwMode="auto">
                <a:xfrm>
                  <a:off x="4348163" y="2163252"/>
                  <a:ext cx="4893314" cy="2379862"/>
                </a:xfrm>
                <a:prstGeom prst="rect">
                  <a:avLst/>
                </a:prstGeom>
                <a:noFill/>
                <a:ln w="9525">
                  <a:noFill/>
                  <a:miter lim="800000"/>
                  <a:headEnd/>
                  <a:tailEnd/>
                </a:ln>
              </p:spPr>
            </p:pic>
            <p:pic>
              <p:nvPicPr>
                <p:cNvPr id="18478" name="Picture 4"/>
                <p:cNvPicPr>
                  <a:picLocks noChangeAspect="1" noChangeArrowheads="1"/>
                </p:cNvPicPr>
                <p:nvPr/>
              </p:nvPicPr>
              <p:blipFill>
                <a:blip r:embed="rId5" cstate="print"/>
                <a:srcRect l="755" t="2774"/>
                <a:stretch>
                  <a:fillRect/>
                </a:stretch>
              </p:blipFill>
              <p:spPr bwMode="auto">
                <a:xfrm>
                  <a:off x="4508391" y="4462520"/>
                  <a:ext cx="5150958" cy="2285308"/>
                </a:xfrm>
                <a:prstGeom prst="rect">
                  <a:avLst/>
                </a:prstGeom>
                <a:noFill/>
                <a:ln w="9525">
                  <a:noFill/>
                  <a:miter lim="800000"/>
                  <a:headEnd/>
                  <a:tailEnd/>
                </a:ln>
              </p:spPr>
            </p:pic>
            <p:pic>
              <p:nvPicPr>
                <p:cNvPr id="18479" name="Picture 5"/>
                <p:cNvPicPr>
                  <a:picLocks noChangeAspect="1" noChangeArrowheads="1"/>
                </p:cNvPicPr>
                <p:nvPr/>
              </p:nvPicPr>
              <p:blipFill>
                <a:blip r:embed="rId6" cstate="print"/>
                <a:srcRect l="2315" t="912"/>
                <a:stretch>
                  <a:fillRect/>
                </a:stretch>
              </p:blipFill>
              <p:spPr bwMode="auto">
                <a:xfrm>
                  <a:off x="3340716" y="3231222"/>
                  <a:ext cx="1740871" cy="2314953"/>
                </a:xfrm>
                <a:prstGeom prst="rect">
                  <a:avLst/>
                </a:prstGeom>
                <a:noFill/>
                <a:ln w="9525">
                  <a:noFill/>
                  <a:miter lim="800000"/>
                  <a:headEnd/>
                  <a:tailEnd/>
                </a:ln>
              </p:spPr>
            </p:pic>
          </p:grpSp>
          <p:pic>
            <p:nvPicPr>
              <p:cNvPr id="18475" name="Picture 6"/>
              <p:cNvPicPr>
                <a:picLocks noChangeAspect="1" noChangeArrowheads="1"/>
              </p:cNvPicPr>
              <p:nvPr/>
            </p:nvPicPr>
            <p:blipFill>
              <a:blip r:embed="rId7" cstate="print"/>
              <a:srcRect l="10841" t="20740"/>
              <a:stretch>
                <a:fillRect/>
              </a:stretch>
            </p:blipFill>
            <p:spPr bwMode="auto">
              <a:xfrm>
                <a:off x="0" y="948059"/>
                <a:ext cx="3483696" cy="1565138"/>
              </a:xfrm>
              <a:prstGeom prst="rect">
                <a:avLst/>
              </a:prstGeom>
              <a:noFill/>
              <a:ln w="9525">
                <a:noFill/>
                <a:miter lim="800000"/>
                <a:headEnd/>
                <a:tailEnd/>
              </a:ln>
            </p:spPr>
          </p:pic>
        </p:grpSp>
      </p:grpSp>
      <p:sp>
        <p:nvSpPr>
          <p:cNvPr id="11" name="TextBox 10"/>
          <p:cNvSpPr txBox="1"/>
          <p:nvPr/>
        </p:nvSpPr>
        <p:spPr>
          <a:xfrm>
            <a:off x="0" y="0"/>
            <a:ext cx="9144000" cy="769441"/>
          </a:xfrm>
          <a:prstGeom prst="rect">
            <a:avLst/>
          </a:prstGeom>
          <a:solidFill>
            <a:srgbClr val="FFFF00"/>
          </a:solidFill>
          <a:ln w="9525">
            <a:noFill/>
            <a:miter lim="800000"/>
            <a:headEnd/>
            <a:tailEnd/>
          </a:ln>
        </p:spPr>
        <p:txBody>
          <a:bodyPr>
            <a:spAutoFit/>
          </a:bodyPr>
          <a:lstStyle/>
          <a:p>
            <a:pPr marL="225425" indent="-225425" algn="ctr" fontAlgn="auto">
              <a:spcBef>
                <a:spcPts val="0"/>
              </a:spcBef>
              <a:spcAft>
                <a:spcPts val="1200"/>
              </a:spcAft>
              <a:defRPr/>
            </a:pPr>
            <a:r>
              <a:rPr lang="en-US" sz="4400" b="1" dirty="0">
                <a:latin typeface="Calibri" pitchFamily="34" charset="0"/>
              </a:rPr>
              <a:t>NEWFOUNDLAND GEOGRAPHY</a:t>
            </a:r>
          </a:p>
        </p:txBody>
      </p:sp>
      <p:sp>
        <p:nvSpPr>
          <p:cNvPr id="12" name="TextBox 11"/>
          <p:cNvSpPr txBox="1">
            <a:spLocks noChangeArrowheads="1"/>
          </p:cNvSpPr>
          <p:nvPr/>
        </p:nvSpPr>
        <p:spPr bwMode="auto">
          <a:xfrm>
            <a:off x="4945063" y="842963"/>
            <a:ext cx="4198937" cy="6617196"/>
          </a:xfrm>
          <a:prstGeom prst="rect">
            <a:avLst/>
          </a:prstGeom>
          <a:solidFill>
            <a:schemeClr val="tx1"/>
          </a:solidFill>
          <a:ln w="9525">
            <a:noFill/>
            <a:miter lim="800000"/>
            <a:headEnd/>
            <a:tailEnd/>
          </a:ln>
        </p:spPr>
        <p:txBody>
          <a:bodyPr>
            <a:spAutoFit/>
          </a:bodyPr>
          <a:lstStyle/>
          <a:p>
            <a:pPr marL="225425" indent="-225425">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310 mi wide </a:t>
            </a:r>
            <a:r>
              <a:rPr lang="en-US" sz="2300" b="1" dirty="0">
                <a:solidFill>
                  <a:schemeClr val="bg1"/>
                </a:solidFill>
                <a:latin typeface="Calibri" pitchFamily="34" charset="0"/>
              </a:rPr>
              <a:t>X </a:t>
            </a:r>
            <a:r>
              <a:rPr lang="en-US" sz="2400" b="1" dirty="0">
                <a:solidFill>
                  <a:srgbClr val="FF0000"/>
                </a:solidFill>
                <a:effectLst>
                  <a:outerShdw blurRad="50800" dist="50800" dir="2400000" algn="ctr" rotWithShape="0">
                    <a:schemeClr val="tx1"/>
                  </a:outerShdw>
                </a:effectLst>
              </a:rPr>
              <a:t>325 mi long</a:t>
            </a:r>
            <a:r>
              <a:rPr lang="en-US" sz="2300" b="1" dirty="0">
                <a:solidFill>
                  <a:schemeClr val="bg1"/>
                </a:solidFill>
                <a:latin typeface="Calibri" pitchFamily="34" charset="0"/>
              </a:rPr>
              <a:t>; </a:t>
            </a:r>
            <a:r>
              <a:rPr lang="en-US" sz="2400" b="1" dirty="0">
                <a:solidFill>
                  <a:srgbClr val="FF0000"/>
                </a:solidFill>
                <a:effectLst>
                  <a:outerShdw blurRad="50800" dist="50800" dir="2400000" algn="ctr" rotWithShape="0">
                    <a:schemeClr val="tx1"/>
                  </a:outerShdw>
                </a:effectLst>
              </a:rPr>
              <a:t>42,000 sq mi</a:t>
            </a:r>
            <a:r>
              <a:rPr lang="en-US" sz="2300" b="1" dirty="0">
                <a:solidFill>
                  <a:schemeClr val="bg1"/>
                </a:solidFill>
                <a:latin typeface="Calibri" pitchFamily="34" charset="0"/>
              </a:rPr>
              <a:t>; </a:t>
            </a:r>
            <a:r>
              <a:rPr lang="en-US" sz="2300" b="1" dirty="0">
                <a:solidFill>
                  <a:schemeClr val="bg1"/>
                </a:solidFill>
              </a:rPr>
              <a:t>the </a:t>
            </a:r>
            <a:r>
              <a:rPr lang="en-US" sz="2400" b="1" dirty="0">
                <a:solidFill>
                  <a:srgbClr val="FF0000"/>
                </a:solidFill>
                <a:effectLst>
                  <a:outerShdw blurRad="50800" dist="50800" dir="2400000" algn="ctr" rotWithShape="0">
                    <a:schemeClr val="tx1"/>
                  </a:outerShdw>
                </a:effectLst>
              </a:rPr>
              <a:t>fourth-largest island in the world</a:t>
            </a:r>
          </a:p>
          <a:p>
            <a:pPr marL="225425" indent="-225425">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70 miles </a:t>
            </a:r>
            <a:r>
              <a:rPr lang="en-US" sz="2300" b="1" dirty="0">
                <a:solidFill>
                  <a:schemeClr val="bg1"/>
                </a:solidFill>
                <a:latin typeface="Calibri" pitchFamily="34" charset="0"/>
              </a:rPr>
              <a:t>from Nova Scotia; only </a:t>
            </a:r>
            <a:r>
              <a:rPr lang="en-US" sz="2400" b="1" dirty="0">
                <a:solidFill>
                  <a:srgbClr val="FF0000"/>
                </a:solidFill>
                <a:effectLst>
                  <a:outerShdw blurRad="50800" dist="50800" dir="2400000" algn="ctr" rotWithShape="0">
                    <a:schemeClr val="tx1"/>
                  </a:outerShdw>
                </a:effectLst>
              </a:rPr>
              <a:t>8.5 miles </a:t>
            </a:r>
            <a:r>
              <a:rPr lang="en-US" sz="2300" b="1" dirty="0">
                <a:solidFill>
                  <a:schemeClr val="bg1"/>
                </a:solidFill>
                <a:latin typeface="Calibri" pitchFamily="34" charset="0"/>
              </a:rPr>
              <a:t>from Labrador</a:t>
            </a:r>
          </a:p>
          <a:p>
            <a:pPr marL="225425" indent="-225425">
              <a:spcAft>
                <a:spcPts val="600"/>
              </a:spcAft>
              <a:buFont typeface="Arial" charset="0"/>
              <a:buChar char="•"/>
            </a:pPr>
            <a:r>
              <a:rPr lang="en-US" sz="2300" b="1" dirty="0">
                <a:solidFill>
                  <a:schemeClr val="bg1"/>
                </a:solidFill>
                <a:latin typeface="Calibri" pitchFamily="34" charset="0"/>
              </a:rPr>
              <a:t>Coastline of </a:t>
            </a:r>
            <a:r>
              <a:rPr lang="en-US" sz="2400" b="1" dirty="0">
                <a:solidFill>
                  <a:srgbClr val="FF0000"/>
                </a:solidFill>
                <a:effectLst>
                  <a:outerShdw blurRad="50800" dist="50800" dir="2400000" algn="ctr" rotWithShape="0">
                    <a:schemeClr val="tx1"/>
                  </a:outerShdw>
                </a:effectLst>
              </a:rPr>
              <a:t>3,810 miles</a:t>
            </a:r>
          </a:p>
          <a:p>
            <a:pPr marL="225425" indent="-225425">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2 World Class National Parks</a:t>
            </a:r>
            <a:r>
              <a:rPr lang="en-US" sz="2300" b="1" dirty="0">
                <a:solidFill>
                  <a:schemeClr val="bg1"/>
                </a:solidFill>
                <a:latin typeface="Calibri" pitchFamily="34" charset="0"/>
              </a:rPr>
              <a:t>: Gros Morne &amp; Terra Nova</a:t>
            </a:r>
          </a:p>
          <a:p>
            <a:pPr marL="225425" indent="-225425">
              <a:spcAft>
                <a:spcPts val="600"/>
              </a:spcAft>
              <a:buFont typeface="Arial" charset="0"/>
              <a:buChar char="•"/>
            </a:pPr>
            <a:r>
              <a:rPr lang="en-US" sz="2300" b="1" dirty="0">
                <a:solidFill>
                  <a:schemeClr val="bg1"/>
                </a:solidFill>
                <a:latin typeface="Calibri" pitchFamily="34" charset="0"/>
              </a:rPr>
              <a:t>High point is  </a:t>
            </a:r>
            <a:r>
              <a:rPr lang="en-US" sz="2400" b="1" dirty="0">
                <a:solidFill>
                  <a:srgbClr val="FF0000"/>
                </a:solidFill>
                <a:effectLst>
                  <a:outerShdw blurRad="50800" dist="50800" dir="2400000" algn="ctr" rotWithShape="0">
                    <a:schemeClr val="tx1"/>
                  </a:outerShdw>
                </a:effectLst>
              </a:rPr>
              <a:t>2,664 ft</a:t>
            </a:r>
          </a:p>
          <a:p>
            <a:pPr marL="225425" indent="-225425">
              <a:spcAft>
                <a:spcPts val="600"/>
              </a:spcAft>
              <a:buFont typeface="Arial" charset="0"/>
              <a:buChar char="•"/>
            </a:pPr>
            <a:r>
              <a:rPr lang="en-US" sz="2400" b="1" dirty="0">
                <a:solidFill>
                  <a:srgbClr val="FF0000"/>
                </a:solidFill>
                <a:effectLst>
                  <a:outerShdw blurRad="50800" dist="50800" dir="2400000" algn="ctr" rotWithShape="0">
                    <a:schemeClr val="tx1"/>
                  </a:outerShdw>
                </a:effectLst>
              </a:rPr>
              <a:t>French Territory</a:t>
            </a:r>
            <a:r>
              <a:rPr lang="en-US" sz="2300" b="1" dirty="0">
                <a:solidFill>
                  <a:schemeClr val="bg1"/>
                </a:solidFill>
                <a:latin typeface="Calibri" pitchFamily="34" charset="0"/>
              </a:rPr>
              <a:t>: Ile St. Pierre &amp; Miquelon</a:t>
            </a:r>
          </a:p>
          <a:p>
            <a:pPr marL="225425" indent="-225425">
              <a:spcAft>
                <a:spcPts val="600"/>
              </a:spcAft>
              <a:buFont typeface="Arial" charset="0"/>
              <a:buChar char="•"/>
            </a:pPr>
            <a:r>
              <a:rPr lang="en-US" sz="2300" b="1" dirty="0">
                <a:solidFill>
                  <a:schemeClr val="bg1"/>
                </a:solidFill>
                <a:latin typeface="Calibri" pitchFamily="34" charset="0"/>
              </a:rPr>
              <a:t>Cape Spear is </a:t>
            </a:r>
            <a:r>
              <a:rPr lang="en-US" sz="2400" b="1" dirty="0">
                <a:solidFill>
                  <a:srgbClr val="FF0000"/>
                </a:solidFill>
                <a:effectLst>
                  <a:outerShdw blurRad="50800" dist="50800" dir="2400000" algn="ctr" rotWithShape="0">
                    <a:schemeClr val="tx1"/>
                  </a:outerShdw>
                </a:effectLst>
              </a:rPr>
              <a:t>eastern most point of North America</a:t>
            </a:r>
          </a:p>
          <a:p>
            <a:pPr marL="225425" indent="-225425">
              <a:spcAft>
                <a:spcPts val="600"/>
              </a:spcAft>
              <a:buFont typeface="Arial" charset="0"/>
              <a:buChar char="•"/>
            </a:pPr>
            <a:r>
              <a:rPr lang="en-US" sz="2300" b="1" dirty="0">
                <a:solidFill>
                  <a:schemeClr val="bg1"/>
                </a:solidFill>
                <a:latin typeface="Calibri" pitchFamily="34" charset="0"/>
              </a:rPr>
              <a:t>Famous fishing: </a:t>
            </a:r>
            <a:r>
              <a:rPr lang="en-US" sz="2400" b="1" dirty="0">
                <a:solidFill>
                  <a:srgbClr val="FF0000"/>
                </a:solidFill>
                <a:effectLst>
                  <a:outerShdw blurRad="50800" dist="50800" dir="2400000" algn="ctr" rotWithShape="0">
                    <a:schemeClr val="tx1"/>
                  </a:outerShdw>
                </a:effectLst>
              </a:rPr>
              <a:t>Grand Banks</a:t>
            </a:r>
          </a:p>
          <a:p>
            <a:pPr marL="225425" indent="-225425">
              <a:spcAft>
                <a:spcPts val="600"/>
              </a:spcAft>
              <a:buFont typeface="Arial" charset="0"/>
              <a:buChar char="•"/>
            </a:pPr>
            <a:r>
              <a:rPr lang="en-US" sz="2300" b="1" dirty="0">
                <a:solidFill>
                  <a:schemeClr val="bg1"/>
                </a:solidFill>
                <a:latin typeface="Calibri" pitchFamily="34" charset="0"/>
              </a:rPr>
              <a:t>Nickname </a:t>
            </a:r>
            <a:r>
              <a:rPr lang="en-US" sz="2400" b="1" dirty="0">
                <a:solidFill>
                  <a:srgbClr val="FF0000"/>
                </a:solidFill>
                <a:effectLst>
                  <a:outerShdw blurRad="50800" dist="50800" dir="2400000" algn="ctr" rotWithShape="0">
                    <a:schemeClr val="tx1"/>
                  </a:outerShdw>
                </a:effectLst>
              </a:rPr>
              <a:t>“The Rock”</a:t>
            </a:r>
          </a:p>
          <a:p>
            <a:pPr marL="225425" indent="-225425">
              <a:spcAft>
                <a:spcPts val="600"/>
              </a:spcAft>
              <a:buFont typeface="Arial" charset="0"/>
              <a:buChar char="•"/>
            </a:pPr>
            <a:endParaRPr lang="en-US" sz="2300" b="1" dirty="0">
              <a:solidFill>
                <a:schemeClr val="bg1"/>
              </a:solidFill>
              <a:latin typeface="Calibri" pitchFamily="34" charset="0"/>
            </a:endParaRPr>
          </a:p>
        </p:txBody>
      </p:sp>
      <p:sp>
        <p:nvSpPr>
          <p:cNvPr id="43" name="Oval 42"/>
          <p:cNvSpPr/>
          <p:nvPr/>
        </p:nvSpPr>
        <p:spPr>
          <a:xfrm>
            <a:off x="2116137" y="5540375"/>
            <a:ext cx="504825" cy="515937"/>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7" name="Group 28"/>
          <p:cNvGrpSpPr>
            <a:grpSpLocks/>
          </p:cNvGrpSpPr>
          <p:nvPr/>
        </p:nvGrpSpPr>
        <p:grpSpPr bwMode="auto">
          <a:xfrm>
            <a:off x="0" y="823913"/>
            <a:ext cx="4972050" cy="6034087"/>
            <a:chOff x="-3434862" y="6858000"/>
            <a:chExt cx="4972783" cy="6034388"/>
          </a:xfrm>
        </p:grpSpPr>
        <p:pic>
          <p:nvPicPr>
            <p:cNvPr id="18464" name="Picture 2"/>
            <p:cNvPicPr>
              <a:picLocks noChangeAspect="1" noChangeArrowheads="1"/>
            </p:cNvPicPr>
            <p:nvPr/>
          </p:nvPicPr>
          <p:blipFill>
            <a:blip r:embed="rId8" cstate="print"/>
            <a:srcRect/>
            <a:stretch>
              <a:fillRect/>
            </a:stretch>
          </p:blipFill>
          <p:spPr bwMode="auto">
            <a:xfrm>
              <a:off x="-3434862" y="6858000"/>
              <a:ext cx="4972783" cy="6034388"/>
            </a:xfrm>
            <a:prstGeom prst="rect">
              <a:avLst/>
            </a:prstGeom>
            <a:noFill/>
            <a:ln w="9525">
              <a:noFill/>
              <a:miter lim="800000"/>
              <a:headEnd/>
              <a:tailEnd/>
            </a:ln>
          </p:spPr>
        </p:pic>
        <p:pic>
          <p:nvPicPr>
            <p:cNvPr id="18465" name="Picture 8"/>
            <p:cNvPicPr>
              <a:picLocks noChangeAspect="1" noChangeArrowheads="1"/>
            </p:cNvPicPr>
            <p:nvPr/>
          </p:nvPicPr>
          <p:blipFill>
            <a:blip r:embed="rId9" cstate="print"/>
            <a:srcRect/>
            <a:stretch>
              <a:fillRect/>
            </a:stretch>
          </p:blipFill>
          <p:spPr bwMode="auto">
            <a:xfrm>
              <a:off x="-3324400" y="7212224"/>
              <a:ext cx="4734195" cy="5353732"/>
            </a:xfrm>
            <a:prstGeom prst="rect">
              <a:avLst/>
            </a:prstGeom>
            <a:noFill/>
            <a:ln w="9525">
              <a:noFill/>
              <a:miter lim="800000"/>
              <a:headEnd/>
              <a:tailEnd/>
            </a:ln>
          </p:spPr>
        </p:pic>
      </p:grpSp>
      <p:grpSp>
        <p:nvGrpSpPr>
          <p:cNvPr id="9" name="Group 53"/>
          <p:cNvGrpSpPr>
            <a:grpSpLocks/>
          </p:cNvGrpSpPr>
          <p:nvPr/>
        </p:nvGrpSpPr>
        <p:grpSpPr bwMode="auto">
          <a:xfrm>
            <a:off x="0" y="823913"/>
            <a:ext cx="4972050" cy="6034087"/>
            <a:chOff x="7069016" y="7189242"/>
            <a:chExt cx="4972783" cy="6034388"/>
          </a:xfrm>
        </p:grpSpPr>
        <p:pic>
          <p:nvPicPr>
            <p:cNvPr id="18460" name="Picture 2"/>
            <p:cNvPicPr>
              <a:picLocks noChangeAspect="1" noChangeArrowheads="1"/>
            </p:cNvPicPr>
            <p:nvPr/>
          </p:nvPicPr>
          <p:blipFill>
            <a:blip r:embed="rId8" cstate="print"/>
            <a:srcRect/>
            <a:stretch>
              <a:fillRect/>
            </a:stretch>
          </p:blipFill>
          <p:spPr bwMode="auto">
            <a:xfrm>
              <a:off x="7069016" y="7189242"/>
              <a:ext cx="4972783" cy="6034388"/>
            </a:xfrm>
            <a:prstGeom prst="rect">
              <a:avLst/>
            </a:prstGeom>
            <a:noFill/>
            <a:ln w="9525">
              <a:noFill/>
              <a:miter lim="800000"/>
              <a:headEnd/>
              <a:tailEnd/>
            </a:ln>
          </p:spPr>
        </p:pic>
        <p:pic>
          <p:nvPicPr>
            <p:cNvPr id="18461" name="Picture 2"/>
            <p:cNvPicPr>
              <a:picLocks noChangeAspect="1" noChangeArrowheads="1"/>
            </p:cNvPicPr>
            <p:nvPr/>
          </p:nvPicPr>
          <p:blipFill>
            <a:blip r:embed="rId10" cstate="print"/>
            <a:srcRect l="14819" b="3113"/>
            <a:stretch>
              <a:fillRect/>
            </a:stretch>
          </p:blipFill>
          <p:spPr bwMode="auto">
            <a:xfrm>
              <a:off x="7190508" y="7271194"/>
              <a:ext cx="4754880" cy="5852192"/>
            </a:xfrm>
            <a:prstGeom prst="rect">
              <a:avLst/>
            </a:prstGeom>
            <a:noFill/>
            <a:ln w="9525">
              <a:noFill/>
              <a:miter lim="800000"/>
              <a:headEnd/>
              <a:tailEnd/>
            </a:ln>
          </p:spPr>
        </p:pic>
      </p:grpSp>
      <p:pic>
        <p:nvPicPr>
          <p:cNvPr id="48" name="Picture 3"/>
          <p:cNvPicPr>
            <a:picLocks noChangeAspect="1" noChangeArrowheads="1"/>
          </p:cNvPicPr>
          <p:nvPr/>
        </p:nvPicPr>
        <p:blipFill>
          <a:blip r:embed="rId11" cstate="print"/>
          <a:srcRect l="18181" r="2715" b="3114"/>
          <a:stretch>
            <a:fillRect/>
          </a:stretch>
        </p:blipFill>
        <p:spPr bwMode="auto">
          <a:xfrm>
            <a:off x="152400" y="838200"/>
            <a:ext cx="4737100" cy="5819775"/>
          </a:xfrm>
          <a:prstGeom prst="rect">
            <a:avLst/>
          </a:prstGeom>
          <a:noFill/>
          <a:ln w="9525">
            <a:noFill/>
            <a:miter lim="800000"/>
            <a:headEnd/>
            <a:tailEnd/>
          </a:ln>
        </p:spPr>
      </p:pic>
      <p:pic>
        <p:nvPicPr>
          <p:cNvPr id="120840" name="Picture 8" descr="G:\My Pictures\zOther\Temp\100819\NFLD\Cape Spear\small\DSC_1095.jpg"/>
          <p:cNvPicPr>
            <a:picLocks noChangeAspect="1" noChangeArrowheads="1"/>
          </p:cNvPicPr>
          <p:nvPr/>
        </p:nvPicPr>
        <p:blipFill>
          <a:blip r:embed="rId12" cstate="print">
            <a:lum bright="10000" contrast="20000"/>
          </a:blip>
          <a:srcRect l="24545" t="4102" r="23636"/>
          <a:stretch>
            <a:fillRect/>
          </a:stretch>
        </p:blipFill>
        <p:spPr bwMode="auto">
          <a:xfrm>
            <a:off x="152400" y="914400"/>
            <a:ext cx="4738688" cy="5832475"/>
          </a:xfrm>
          <a:prstGeom prst="rect">
            <a:avLst/>
          </a:prstGeom>
          <a:noFill/>
          <a:ln w="9525">
            <a:noFill/>
            <a:miter lim="800000"/>
            <a:headEnd/>
            <a:tailEnd/>
          </a:ln>
        </p:spPr>
      </p:pic>
      <p:pic>
        <p:nvPicPr>
          <p:cNvPr id="120838" name="Picture 6"/>
          <p:cNvPicPr>
            <a:picLocks noChangeAspect="1" noChangeArrowheads="1"/>
          </p:cNvPicPr>
          <p:nvPr/>
        </p:nvPicPr>
        <p:blipFill>
          <a:blip r:embed="rId13" cstate="print">
            <a:lum bright="20000" contrast="20000"/>
          </a:blip>
          <a:srcRect l="3320"/>
          <a:stretch>
            <a:fillRect/>
          </a:stretch>
        </p:blipFill>
        <p:spPr bwMode="auto">
          <a:xfrm>
            <a:off x="152400" y="1524000"/>
            <a:ext cx="4746625" cy="4264025"/>
          </a:xfrm>
          <a:prstGeom prst="rect">
            <a:avLst/>
          </a:prstGeom>
          <a:noFill/>
          <a:ln w="9525">
            <a:noFill/>
            <a:miter lim="800000"/>
            <a:headEnd/>
            <a:tailEnd/>
          </a:ln>
        </p:spPr>
      </p:pic>
      <p:grpSp>
        <p:nvGrpSpPr>
          <p:cNvPr id="10" name="Group 35"/>
          <p:cNvGrpSpPr>
            <a:grpSpLocks/>
          </p:cNvGrpSpPr>
          <p:nvPr/>
        </p:nvGrpSpPr>
        <p:grpSpPr bwMode="auto">
          <a:xfrm>
            <a:off x="0" y="823913"/>
            <a:ext cx="4972050" cy="6034087"/>
            <a:chOff x="1735016" y="7154072"/>
            <a:chExt cx="4972783" cy="6034388"/>
          </a:xfrm>
        </p:grpSpPr>
        <p:grpSp>
          <p:nvGrpSpPr>
            <p:cNvPr id="13" name="Group 26"/>
            <p:cNvGrpSpPr>
              <a:grpSpLocks/>
            </p:cNvGrpSpPr>
            <p:nvPr/>
          </p:nvGrpSpPr>
          <p:grpSpPr bwMode="auto">
            <a:xfrm>
              <a:off x="1735016" y="7154072"/>
              <a:ext cx="4972783" cy="6034388"/>
              <a:chOff x="0" y="823612"/>
              <a:chExt cx="4972783" cy="6034388"/>
            </a:xfrm>
          </p:grpSpPr>
          <p:pic>
            <p:nvPicPr>
              <p:cNvPr id="18458" name="Picture 2"/>
              <p:cNvPicPr>
                <a:picLocks noChangeAspect="1" noChangeArrowheads="1"/>
              </p:cNvPicPr>
              <p:nvPr/>
            </p:nvPicPr>
            <p:blipFill>
              <a:blip r:embed="rId8" cstate="print"/>
              <a:srcRect/>
              <a:stretch>
                <a:fillRect/>
              </a:stretch>
            </p:blipFill>
            <p:spPr bwMode="auto">
              <a:xfrm>
                <a:off x="0" y="823612"/>
                <a:ext cx="4972783" cy="6034388"/>
              </a:xfrm>
              <a:prstGeom prst="rect">
                <a:avLst/>
              </a:prstGeom>
              <a:noFill/>
              <a:ln w="9525">
                <a:noFill/>
                <a:miter lim="800000"/>
                <a:headEnd/>
                <a:tailEnd/>
              </a:ln>
            </p:spPr>
          </p:pic>
          <p:pic>
            <p:nvPicPr>
              <p:cNvPr id="18459" name="Picture 1"/>
              <p:cNvPicPr>
                <a:picLocks noChangeAspect="1" noChangeArrowheads="1"/>
              </p:cNvPicPr>
              <p:nvPr/>
            </p:nvPicPr>
            <p:blipFill>
              <a:blip r:embed="rId14" cstate="print"/>
              <a:srcRect/>
              <a:stretch>
                <a:fillRect/>
              </a:stretch>
            </p:blipFill>
            <p:spPr bwMode="auto">
              <a:xfrm>
                <a:off x="117230" y="1512277"/>
                <a:ext cx="4705717" cy="4302370"/>
              </a:xfrm>
              <a:prstGeom prst="rect">
                <a:avLst/>
              </a:prstGeom>
              <a:noFill/>
              <a:ln w="38100">
                <a:solidFill>
                  <a:schemeClr val="tx1"/>
                </a:solidFill>
                <a:miter lim="800000"/>
                <a:headEnd/>
                <a:tailEnd/>
              </a:ln>
            </p:spPr>
          </p:pic>
        </p:grpSp>
        <p:sp>
          <p:nvSpPr>
            <p:cNvPr id="18457" name="TextBox 34"/>
            <p:cNvSpPr txBox="1">
              <a:spLocks noChangeArrowheads="1"/>
            </p:cNvSpPr>
            <p:nvPr/>
          </p:nvSpPr>
          <p:spPr bwMode="auto">
            <a:xfrm rot="-2716655">
              <a:off x="3665551" y="10058397"/>
              <a:ext cx="1582310" cy="400110"/>
            </a:xfrm>
            <a:prstGeom prst="rect">
              <a:avLst/>
            </a:prstGeom>
            <a:noFill/>
            <a:ln w="9525">
              <a:noFill/>
              <a:miter lim="800000"/>
              <a:headEnd/>
              <a:tailEnd/>
            </a:ln>
          </p:spPr>
          <p:txBody>
            <a:bodyPr>
              <a:spAutoFit/>
            </a:bodyPr>
            <a:lstStyle/>
            <a:p>
              <a:pPr marL="225425" indent="-225425" algn="ctr"/>
              <a:r>
                <a:rPr lang="en-US" sz="2000" b="1" dirty="0">
                  <a:latin typeface="Calibri" pitchFamily="34" charset="0"/>
                </a:rPr>
                <a:t>Grand Banks</a:t>
              </a:r>
            </a:p>
          </p:txBody>
        </p:sp>
      </p:grpSp>
      <p:sp>
        <p:nvSpPr>
          <p:cNvPr id="24" name="Rounded Rectangle 23"/>
          <p:cNvSpPr/>
          <p:nvPr/>
        </p:nvSpPr>
        <p:spPr>
          <a:xfrm>
            <a:off x="1349375" y="3563937"/>
            <a:ext cx="2027238" cy="1363663"/>
          </a:xfrm>
          <a:prstGeom prst="roundRect">
            <a:avLst/>
          </a:prstGeom>
          <a:solidFill>
            <a:schemeClr val="tx1"/>
          </a:solidFill>
          <a:ln w="381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r>
              <a:rPr lang="en-US" sz="4800" b="1" dirty="0">
                <a:solidFill>
                  <a:srgbClr val="FF0000"/>
                </a:solidFill>
                <a:effectLst>
                  <a:outerShdw blurRad="38100" dist="38100" dir="2700000" algn="tl">
                    <a:srgbClr val="000000">
                      <a:alpha val="43137"/>
                    </a:srgbClr>
                  </a:outerShdw>
                </a:effectLst>
                <a:latin typeface="Calibri" pitchFamily="34" charset="0"/>
              </a:rPr>
              <a:t>“THE</a:t>
            </a:r>
          </a:p>
          <a:p>
            <a:pPr fontAlgn="auto">
              <a:spcBef>
                <a:spcPts val="0"/>
              </a:spcBef>
              <a:spcAft>
                <a:spcPts val="0"/>
              </a:spcAft>
              <a:defRPr/>
            </a:pPr>
            <a:r>
              <a:rPr lang="en-US" sz="4800" b="1" dirty="0">
                <a:solidFill>
                  <a:srgbClr val="FF0000"/>
                </a:solidFill>
                <a:effectLst>
                  <a:outerShdw blurRad="38100" dist="38100" dir="2700000" algn="tl">
                    <a:srgbClr val="000000">
                      <a:alpha val="43137"/>
                    </a:srgbClr>
                  </a:outerShdw>
                </a:effectLst>
                <a:latin typeface="Calibri" pitchFamily="34" charset="0"/>
              </a:rPr>
              <a:t>ROCK”</a:t>
            </a:r>
          </a:p>
        </p:txBody>
      </p:sp>
      <p:sp>
        <p:nvSpPr>
          <p:cNvPr id="18454" name="Slide Number Placeholder 3"/>
          <p:cNvSpPr>
            <a:spLocks noGrp="1"/>
          </p:cNvSpPr>
          <p:nvPr>
            <p:ph type="sldNum" sz="quarter" idx="10"/>
          </p:nvPr>
        </p:nvSpPr>
        <p:spPr bwMode="auto">
          <a:xfrm>
            <a:off x="390525" y="6278562"/>
            <a:ext cx="2133600" cy="365125"/>
          </a:xfrm>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881624A-514F-48B6-B4BD-5A9234C387E6}" type="slidenum">
              <a:rPr lang="en-US" sz="1200" b="1" smtClean="0">
                <a:solidFill>
                  <a:schemeClr val="tx1"/>
                </a:solidFill>
                <a:latin typeface="Calibri" pitchFamily="34" charset="0"/>
              </a:rPr>
              <a:pPr fontAlgn="base">
                <a:spcBef>
                  <a:spcPct val="0"/>
                </a:spcBef>
                <a:spcAft>
                  <a:spcPct val="0"/>
                </a:spcAft>
                <a:defRPr/>
              </a:pPr>
              <a:t>9</a:t>
            </a:fld>
            <a:endParaRPr lang="en-US" sz="1200" b="1" dirty="0">
              <a:solidFill>
                <a:schemeClr val="tx1"/>
              </a:solidFill>
              <a:latin typeface="Calibri" pitchFamily="34" charset="0"/>
            </a:endParaRPr>
          </a:p>
        </p:txBody>
      </p:sp>
      <p:sp>
        <p:nvSpPr>
          <p:cNvPr id="52" name="Freeform 51"/>
          <p:cNvSpPr/>
          <p:nvPr/>
        </p:nvSpPr>
        <p:spPr>
          <a:xfrm>
            <a:off x="90777" y="1516640"/>
            <a:ext cx="3541712" cy="3786187"/>
          </a:xfrm>
          <a:custGeom>
            <a:avLst/>
            <a:gdLst>
              <a:gd name="connsiteX0" fmla="*/ 0 w 3541690"/>
              <a:gd name="connsiteY0" fmla="*/ 3786389 h 3786389"/>
              <a:gd name="connsiteX1" fmla="*/ 128789 w 3541690"/>
              <a:gd name="connsiteY1" fmla="*/ 3644721 h 3786389"/>
              <a:gd name="connsiteX2" fmla="*/ 193183 w 3541690"/>
              <a:gd name="connsiteY2" fmla="*/ 3515933 h 3786389"/>
              <a:gd name="connsiteX3" fmla="*/ 412124 w 3541690"/>
              <a:gd name="connsiteY3" fmla="*/ 3412902 h 3786389"/>
              <a:gd name="connsiteX4" fmla="*/ 695459 w 3541690"/>
              <a:gd name="connsiteY4" fmla="*/ 3348507 h 3786389"/>
              <a:gd name="connsiteX5" fmla="*/ 1133341 w 3541690"/>
              <a:gd name="connsiteY5" fmla="*/ 3219719 h 3786389"/>
              <a:gd name="connsiteX6" fmla="*/ 1481070 w 3541690"/>
              <a:gd name="connsiteY6" fmla="*/ 3013657 h 3786389"/>
              <a:gd name="connsiteX7" fmla="*/ 1751527 w 3541690"/>
              <a:gd name="connsiteY7" fmla="*/ 2846231 h 3786389"/>
              <a:gd name="connsiteX8" fmla="*/ 1815921 w 3541690"/>
              <a:gd name="connsiteY8" fmla="*/ 2833352 h 3786389"/>
              <a:gd name="connsiteX9" fmla="*/ 1918952 w 3541690"/>
              <a:gd name="connsiteY9" fmla="*/ 2871989 h 3786389"/>
              <a:gd name="connsiteX10" fmla="*/ 2125014 w 3541690"/>
              <a:gd name="connsiteY10" fmla="*/ 2975020 h 3786389"/>
              <a:gd name="connsiteX11" fmla="*/ 2369713 w 3541690"/>
              <a:gd name="connsiteY11" fmla="*/ 3116688 h 3786389"/>
              <a:gd name="connsiteX12" fmla="*/ 2562896 w 3541690"/>
              <a:gd name="connsiteY12" fmla="*/ 3219719 h 3786389"/>
              <a:gd name="connsiteX13" fmla="*/ 2704563 w 3541690"/>
              <a:gd name="connsiteY13" fmla="*/ 3206840 h 3786389"/>
              <a:gd name="connsiteX14" fmla="*/ 2768958 w 3541690"/>
              <a:gd name="connsiteY14" fmla="*/ 3142445 h 3786389"/>
              <a:gd name="connsiteX15" fmla="*/ 2820473 w 3541690"/>
              <a:gd name="connsiteY15" fmla="*/ 2936383 h 3786389"/>
              <a:gd name="connsiteX16" fmla="*/ 2794715 w 3541690"/>
              <a:gd name="connsiteY16" fmla="*/ 2794716 h 3786389"/>
              <a:gd name="connsiteX17" fmla="*/ 2820473 w 3541690"/>
              <a:gd name="connsiteY17" fmla="*/ 2588654 h 3786389"/>
              <a:gd name="connsiteX18" fmla="*/ 2962141 w 3541690"/>
              <a:gd name="connsiteY18" fmla="*/ 2434107 h 3786389"/>
              <a:gd name="connsiteX19" fmla="*/ 3026535 w 3541690"/>
              <a:gd name="connsiteY19" fmla="*/ 2369713 h 3786389"/>
              <a:gd name="connsiteX20" fmla="*/ 3284113 w 3541690"/>
              <a:gd name="connsiteY20" fmla="*/ 2228045 h 3786389"/>
              <a:gd name="connsiteX21" fmla="*/ 3438659 w 3541690"/>
              <a:gd name="connsiteY21" fmla="*/ 2150772 h 3786389"/>
              <a:gd name="connsiteX22" fmla="*/ 3541690 w 3541690"/>
              <a:gd name="connsiteY22" fmla="*/ 2047741 h 3786389"/>
              <a:gd name="connsiteX23" fmla="*/ 3515932 w 3541690"/>
              <a:gd name="connsiteY23" fmla="*/ 1906074 h 3786389"/>
              <a:gd name="connsiteX24" fmla="*/ 3374265 w 3541690"/>
              <a:gd name="connsiteY24" fmla="*/ 1764406 h 3786389"/>
              <a:gd name="connsiteX25" fmla="*/ 3245476 w 3541690"/>
              <a:gd name="connsiteY25" fmla="*/ 1648496 h 3786389"/>
              <a:gd name="connsiteX26" fmla="*/ 3103808 w 3541690"/>
              <a:gd name="connsiteY26" fmla="*/ 1790164 h 3786389"/>
              <a:gd name="connsiteX27" fmla="*/ 2923504 w 3541690"/>
              <a:gd name="connsiteY27" fmla="*/ 1918952 h 3786389"/>
              <a:gd name="connsiteX28" fmla="*/ 2768958 w 3541690"/>
              <a:gd name="connsiteY28" fmla="*/ 1944710 h 3786389"/>
              <a:gd name="connsiteX29" fmla="*/ 2537138 w 3541690"/>
              <a:gd name="connsiteY29" fmla="*/ 1906074 h 3786389"/>
              <a:gd name="connsiteX30" fmla="*/ 2421228 w 3541690"/>
              <a:gd name="connsiteY30" fmla="*/ 1815921 h 3786389"/>
              <a:gd name="connsiteX31" fmla="*/ 2382591 w 3541690"/>
              <a:gd name="connsiteY31" fmla="*/ 1596981 h 3786389"/>
              <a:gd name="connsiteX32" fmla="*/ 2292439 w 3541690"/>
              <a:gd name="connsiteY32" fmla="*/ 1262130 h 3786389"/>
              <a:gd name="connsiteX33" fmla="*/ 2086377 w 3541690"/>
              <a:gd name="connsiteY33" fmla="*/ 1068947 h 3786389"/>
              <a:gd name="connsiteX34" fmla="*/ 1880315 w 3541690"/>
              <a:gd name="connsiteY34" fmla="*/ 785612 h 3786389"/>
              <a:gd name="connsiteX35" fmla="*/ 1764405 w 3541690"/>
              <a:gd name="connsiteY35" fmla="*/ 579550 h 3786389"/>
              <a:gd name="connsiteX36" fmla="*/ 1481070 w 3541690"/>
              <a:gd name="connsiteY36" fmla="*/ 476519 h 3786389"/>
              <a:gd name="connsiteX37" fmla="*/ 1236372 w 3541690"/>
              <a:gd name="connsiteY37" fmla="*/ 360609 h 3786389"/>
              <a:gd name="connsiteX38" fmla="*/ 1056067 w 3541690"/>
              <a:gd name="connsiteY38" fmla="*/ 141668 h 3786389"/>
              <a:gd name="connsiteX39" fmla="*/ 978794 w 3541690"/>
              <a:gd name="connsiteY39" fmla="*/ 0 h 3786389"/>
              <a:gd name="connsiteX40" fmla="*/ 978794 w 3541690"/>
              <a:gd name="connsiteY40" fmla="*/ 0 h 37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41690" h="3786389">
                <a:moveTo>
                  <a:pt x="0" y="3786389"/>
                </a:moveTo>
                <a:lnTo>
                  <a:pt x="128789" y="3644721"/>
                </a:lnTo>
                <a:lnTo>
                  <a:pt x="193183" y="3515933"/>
                </a:lnTo>
                <a:lnTo>
                  <a:pt x="412124" y="3412902"/>
                </a:lnTo>
                <a:lnTo>
                  <a:pt x="695459" y="3348507"/>
                </a:lnTo>
                <a:lnTo>
                  <a:pt x="1133341" y="3219719"/>
                </a:lnTo>
                <a:lnTo>
                  <a:pt x="1481070" y="3013657"/>
                </a:lnTo>
                <a:lnTo>
                  <a:pt x="1751527" y="2846231"/>
                </a:lnTo>
                <a:lnTo>
                  <a:pt x="1815921" y="2833352"/>
                </a:lnTo>
                <a:lnTo>
                  <a:pt x="1918952" y="2871989"/>
                </a:lnTo>
                <a:lnTo>
                  <a:pt x="2125014" y="2975020"/>
                </a:lnTo>
                <a:lnTo>
                  <a:pt x="2369713" y="3116688"/>
                </a:lnTo>
                <a:lnTo>
                  <a:pt x="2562896" y="3219719"/>
                </a:lnTo>
                <a:lnTo>
                  <a:pt x="2704563" y="3206840"/>
                </a:lnTo>
                <a:lnTo>
                  <a:pt x="2768958" y="3142445"/>
                </a:lnTo>
                <a:lnTo>
                  <a:pt x="2820473" y="2936383"/>
                </a:lnTo>
                <a:lnTo>
                  <a:pt x="2794715" y="2794716"/>
                </a:lnTo>
                <a:lnTo>
                  <a:pt x="2820473" y="2588654"/>
                </a:lnTo>
                <a:lnTo>
                  <a:pt x="2962141" y="2434107"/>
                </a:lnTo>
                <a:lnTo>
                  <a:pt x="3026535" y="2369713"/>
                </a:lnTo>
                <a:lnTo>
                  <a:pt x="3284113" y="2228045"/>
                </a:lnTo>
                <a:lnTo>
                  <a:pt x="3438659" y="2150772"/>
                </a:lnTo>
                <a:lnTo>
                  <a:pt x="3541690" y="2047741"/>
                </a:lnTo>
                <a:lnTo>
                  <a:pt x="3515932" y="1906074"/>
                </a:lnTo>
                <a:lnTo>
                  <a:pt x="3374265" y="1764406"/>
                </a:lnTo>
                <a:lnTo>
                  <a:pt x="3245476" y="1648496"/>
                </a:lnTo>
                <a:lnTo>
                  <a:pt x="3103808" y="1790164"/>
                </a:lnTo>
                <a:lnTo>
                  <a:pt x="2923504" y="1918952"/>
                </a:lnTo>
                <a:lnTo>
                  <a:pt x="2768958" y="1944710"/>
                </a:lnTo>
                <a:lnTo>
                  <a:pt x="2537138" y="1906074"/>
                </a:lnTo>
                <a:lnTo>
                  <a:pt x="2421228" y="1815921"/>
                </a:lnTo>
                <a:lnTo>
                  <a:pt x="2382591" y="1596981"/>
                </a:lnTo>
                <a:lnTo>
                  <a:pt x="2292439" y="1262130"/>
                </a:lnTo>
                <a:lnTo>
                  <a:pt x="2086377" y="1068947"/>
                </a:lnTo>
                <a:lnTo>
                  <a:pt x="1880315" y="785612"/>
                </a:lnTo>
                <a:lnTo>
                  <a:pt x="1764405" y="579550"/>
                </a:lnTo>
                <a:lnTo>
                  <a:pt x="1481070" y="476519"/>
                </a:lnTo>
                <a:lnTo>
                  <a:pt x="1236372" y="360609"/>
                </a:lnTo>
                <a:lnTo>
                  <a:pt x="1056067" y="141668"/>
                </a:lnTo>
                <a:lnTo>
                  <a:pt x="978794" y="0"/>
                </a:lnTo>
                <a:lnTo>
                  <a:pt x="978794" y="0"/>
                </a:lnTo>
              </a:path>
            </a:pathLst>
          </a:cu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1" name="Oval 50"/>
          <p:cNvSpPr/>
          <p:nvPr/>
        </p:nvSpPr>
        <p:spPr>
          <a:xfrm>
            <a:off x="942975" y="4129088"/>
            <a:ext cx="122238" cy="139700"/>
          </a:xfrm>
          <a:prstGeom prst="ellipse">
            <a:avLst/>
          </a:prstGeom>
          <a:solidFill>
            <a:srgbClr val="FF0000"/>
          </a:solidFill>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3" name="Oval 52"/>
          <p:cNvSpPr/>
          <p:nvPr/>
        </p:nvSpPr>
        <p:spPr>
          <a:xfrm>
            <a:off x="4343400" y="4883150"/>
            <a:ext cx="409575" cy="450850"/>
          </a:xfrm>
          <a:prstGeom prst="ellips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57" name="Group 56"/>
          <p:cNvGrpSpPr/>
          <p:nvPr/>
        </p:nvGrpSpPr>
        <p:grpSpPr>
          <a:xfrm>
            <a:off x="1828800" y="2590800"/>
            <a:ext cx="2209800" cy="914400"/>
            <a:chOff x="1828800" y="2590800"/>
            <a:chExt cx="2209800" cy="914400"/>
          </a:xfrm>
        </p:grpSpPr>
        <p:sp>
          <p:nvSpPr>
            <p:cNvPr id="56" name="TextBox 55"/>
            <p:cNvSpPr txBox="1"/>
            <p:nvPr/>
          </p:nvSpPr>
          <p:spPr>
            <a:xfrm>
              <a:off x="2590800" y="2590800"/>
              <a:ext cx="1447800" cy="523220"/>
            </a:xfrm>
            <a:prstGeom prst="rect">
              <a:avLst/>
            </a:prstGeom>
            <a:solidFill>
              <a:schemeClr val="bg1"/>
            </a:solidFill>
          </p:spPr>
          <p:txBody>
            <a:bodyPr wrap="square" rtlCol="0">
              <a:spAutoFit/>
            </a:bodyPr>
            <a:lstStyle/>
            <a:p>
              <a:r>
                <a:rPr lang="en-US" sz="2800" dirty="0"/>
                <a:t>14 miles</a:t>
              </a:r>
            </a:p>
          </p:txBody>
        </p:sp>
        <p:cxnSp>
          <p:nvCxnSpPr>
            <p:cNvPr id="55" name="Straight Arrow Connector 54"/>
            <p:cNvCxnSpPr/>
            <p:nvPr/>
          </p:nvCxnSpPr>
          <p:spPr>
            <a:xfrm>
              <a:off x="1828800" y="2819400"/>
              <a:ext cx="2209800" cy="685800"/>
            </a:xfrm>
            <a:prstGeom prst="straightConnector1">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wipe(left)">
                                      <p:cBhvr>
                                        <p:cTn id="7" dur="1000"/>
                                        <p:tgtEl>
                                          <p:spTgt spid="12">
                                            <p:txEl>
                                              <p:pRg st="4" end="4"/>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down)">
                                      <p:cBhvr>
                                        <p:cTn id="10" dur="580">
                                          <p:stCondLst>
                                            <p:cond delay="0"/>
                                          </p:stCondLst>
                                        </p:cTn>
                                        <p:tgtEl>
                                          <p:spTgt spid="51"/>
                                        </p:tgtEl>
                                      </p:cBhvr>
                                    </p:animEffect>
                                    <p:anim calcmode="lin" valueType="num">
                                      <p:cBhvr>
                                        <p:cTn id="1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6" dur="26">
                                          <p:stCondLst>
                                            <p:cond delay="650"/>
                                          </p:stCondLst>
                                        </p:cTn>
                                        <p:tgtEl>
                                          <p:spTgt spid="51"/>
                                        </p:tgtEl>
                                      </p:cBhvr>
                                      <p:to x="100000" y="60000"/>
                                    </p:animScale>
                                    <p:animScale>
                                      <p:cBhvr>
                                        <p:cTn id="17" dur="166" decel="50000">
                                          <p:stCondLst>
                                            <p:cond delay="676"/>
                                          </p:stCondLst>
                                        </p:cTn>
                                        <p:tgtEl>
                                          <p:spTgt spid="51"/>
                                        </p:tgtEl>
                                      </p:cBhvr>
                                      <p:to x="100000" y="100000"/>
                                    </p:animScale>
                                    <p:animScale>
                                      <p:cBhvr>
                                        <p:cTn id="18" dur="26">
                                          <p:stCondLst>
                                            <p:cond delay="1312"/>
                                          </p:stCondLst>
                                        </p:cTn>
                                        <p:tgtEl>
                                          <p:spTgt spid="51"/>
                                        </p:tgtEl>
                                      </p:cBhvr>
                                      <p:to x="100000" y="80000"/>
                                    </p:animScale>
                                    <p:animScale>
                                      <p:cBhvr>
                                        <p:cTn id="19" dur="166" decel="50000">
                                          <p:stCondLst>
                                            <p:cond delay="1338"/>
                                          </p:stCondLst>
                                        </p:cTn>
                                        <p:tgtEl>
                                          <p:spTgt spid="51"/>
                                        </p:tgtEl>
                                      </p:cBhvr>
                                      <p:to x="100000" y="100000"/>
                                    </p:animScale>
                                    <p:animScale>
                                      <p:cBhvr>
                                        <p:cTn id="20" dur="26">
                                          <p:stCondLst>
                                            <p:cond delay="1642"/>
                                          </p:stCondLst>
                                        </p:cTn>
                                        <p:tgtEl>
                                          <p:spTgt spid="51"/>
                                        </p:tgtEl>
                                      </p:cBhvr>
                                      <p:to x="100000" y="90000"/>
                                    </p:animScale>
                                    <p:animScale>
                                      <p:cBhvr>
                                        <p:cTn id="21" dur="166" decel="50000">
                                          <p:stCondLst>
                                            <p:cond delay="1668"/>
                                          </p:stCondLst>
                                        </p:cTn>
                                        <p:tgtEl>
                                          <p:spTgt spid="51"/>
                                        </p:tgtEl>
                                      </p:cBhvr>
                                      <p:to x="100000" y="100000"/>
                                    </p:animScale>
                                    <p:animScale>
                                      <p:cBhvr>
                                        <p:cTn id="22" dur="26">
                                          <p:stCondLst>
                                            <p:cond delay="1808"/>
                                          </p:stCondLst>
                                        </p:cTn>
                                        <p:tgtEl>
                                          <p:spTgt spid="51"/>
                                        </p:tgtEl>
                                      </p:cBhvr>
                                      <p:to x="100000" y="95000"/>
                                    </p:animScale>
                                    <p:animScale>
                                      <p:cBhvr>
                                        <p:cTn id="23" dur="166" decel="50000">
                                          <p:stCondLst>
                                            <p:cond delay="1834"/>
                                          </p:stCondLst>
                                        </p:cTn>
                                        <p:tgtEl>
                                          <p:spTgt spid="51"/>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51"/>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12">
                                            <p:txEl>
                                              <p:pRg st="5" end="5"/>
                                            </p:txEl>
                                          </p:spTgt>
                                        </p:tgtEl>
                                        <p:attrNameLst>
                                          <p:attrName>style.visibility</p:attrName>
                                        </p:attrNameLst>
                                      </p:cBhvr>
                                      <p:to>
                                        <p:strVal val="visible"/>
                                      </p:to>
                                    </p:set>
                                    <p:animEffect transition="in" filter="wipe(left)">
                                      <p:cBhvr>
                                        <p:cTn id="30" dur="1000"/>
                                        <p:tgtEl>
                                          <p:spTgt spid="12">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43"/>
                                        </p:tgtEl>
                                        <p:attrNameLst>
                                          <p:attrName>style.visibility</p:attrName>
                                        </p:attrNameLst>
                                      </p:cBhvr>
                                      <p:to>
                                        <p:strVal val="hidden"/>
                                      </p:to>
                                    </p:set>
                                  </p:childTnLst>
                                </p:cTn>
                              </p:par>
                              <p:par>
                                <p:cTn id="38" presetID="22" presetClass="entr" presetSubtype="8"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1000"/>
                                        <p:tgtEl>
                                          <p:spTgt spid="7"/>
                                        </p:tgtEl>
                                      </p:cBhvr>
                                    </p:animEffect>
                                  </p:childTnLst>
                                </p:cTn>
                              </p:par>
                            </p:childTnLst>
                          </p:cTn>
                        </p:par>
                        <p:par>
                          <p:cTn id="41" fill="hold">
                            <p:stCondLst>
                              <p:cond delay="1000"/>
                            </p:stCondLst>
                            <p:childTnLst>
                              <p:par>
                                <p:cTn id="42" presetID="53" presetClass="entr" presetSubtype="0" fill="hold" nodeType="after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p:cTn id="44" dur="500" fill="hold"/>
                                        <p:tgtEl>
                                          <p:spTgt spid="57"/>
                                        </p:tgtEl>
                                        <p:attrNameLst>
                                          <p:attrName>ppt_w</p:attrName>
                                        </p:attrNameLst>
                                      </p:cBhvr>
                                      <p:tavLst>
                                        <p:tav tm="0">
                                          <p:val>
                                            <p:fltVal val="0"/>
                                          </p:val>
                                        </p:tav>
                                        <p:tav tm="100000">
                                          <p:val>
                                            <p:strVal val="#ppt_w"/>
                                          </p:val>
                                        </p:tav>
                                      </p:tavLst>
                                    </p:anim>
                                    <p:anim calcmode="lin" valueType="num">
                                      <p:cBhvr>
                                        <p:cTn id="45" dur="500" fill="hold"/>
                                        <p:tgtEl>
                                          <p:spTgt spid="57"/>
                                        </p:tgtEl>
                                        <p:attrNameLst>
                                          <p:attrName>ppt_h</p:attrName>
                                        </p:attrNameLst>
                                      </p:cBhvr>
                                      <p:tavLst>
                                        <p:tav tm="0">
                                          <p:val>
                                            <p:fltVal val="0"/>
                                          </p:val>
                                        </p:tav>
                                        <p:tav tm="100000">
                                          <p:val>
                                            <p:strVal val="#ppt_h"/>
                                          </p:val>
                                        </p:tav>
                                      </p:tavLst>
                                    </p:anim>
                                    <p:animEffect transition="in" filter="fade">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0" fill="hold" nodeType="clickEffect">
                                  <p:stCondLst>
                                    <p:cond delay="0"/>
                                  </p:stCondLst>
                                  <p:childTnLst>
                                    <p:anim calcmode="lin" valueType="num">
                                      <p:cBhvr>
                                        <p:cTn id="50" dur="500"/>
                                        <p:tgtEl>
                                          <p:spTgt spid="57"/>
                                        </p:tgtEl>
                                        <p:attrNameLst>
                                          <p:attrName>ppt_w</p:attrName>
                                        </p:attrNameLst>
                                      </p:cBhvr>
                                      <p:tavLst>
                                        <p:tav tm="0">
                                          <p:val>
                                            <p:strVal val="ppt_w"/>
                                          </p:val>
                                        </p:tav>
                                        <p:tav tm="100000">
                                          <p:val>
                                            <p:fltVal val="0"/>
                                          </p:val>
                                        </p:tav>
                                      </p:tavLst>
                                    </p:anim>
                                    <p:anim calcmode="lin" valueType="num">
                                      <p:cBhvr>
                                        <p:cTn id="51" dur="500"/>
                                        <p:tgtEl>
                                          <p:spTgt spid="57"/>
                                        </p:tgtEl>
                                        <p:attrNameLst>
                                          <p:attrName>ppt_h</p:attrName>
                                        </p:attrNameLst>
                                      </p:cBhvr>
                                      <p:tavLst>
                                        <p:tav tm="0">
                                          <p:val>
                                            <p:strVal val="ppt_h"/>
                                          </p:val>
                                        </p:tav>
                                        <p:tav tm="100000">
                                          <p:val>
                                            <p:fltVal val="0"/>
                                          </p:val>
                                        </p:tav>
                                      </p:tavLst>
                                    </p:anim>
                                    <p:animEffect transition="out" filter="fade">
                                      <p:cBhvr>
                                        <p:cTn id="52" dur="500"/>
                                        <p:tgtEl>
                                          <p:spTgt spid="57"/>
                                        </p:tgtEl>
                                      </p:cBhvr>
                                    </p:animEffect>
                                    <p:set>
                                      <p:cBhvr>
                                        <p:cTn id="53" dur="1" fill="hold">
                                          <p:stCondLst>
                                            <p:cond delay="499"/>
                                          </p:stCondLst>
                                        </p:cTn>
                                        <p:tgtEl>
                                          <p:spTgt spid="57"/>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22" presetClass="entr" presetSubtype="8" fill="hold" nodeType="withEffect">
                                  <p:stCondLst>
                                    <p:cond delay="0"/>
                                  </p:stCondLst>
                                  <p:childTnLst>
                                    <p:set>
                                      <p:cBhvr>
                                        <p:cTn id="57" dur="1" fill="hold">
                                          <p:stCondLst>
                                            <p:cond delay="0"/>
                                          </p:stCondLst>
                                        </p:cTn>
                                        <p:tgtEl>
                                          <p:spTgt spid="12">
                                            <p:txEl>
                                              <p:pRg st="6" end="6"/>
                                            </p:txEl>
                                          </p:spTgt>
                                        </p:tgtEl>
                                        <p:attrNameLst>
                                          <p:attrName>style.visibility</p:attrName>
                                        </p:attrNameLst>
                                      </p:cBhvr>
                                      <p:to>
                                        <p:strVal val="visible"/>
                                      </p:to>
                                    </p:set>
                                    <p:animEffect transition="in" filter="wipe(left)">
                                      <p:cBhvr>
                                        <p:cTn id="58" dur="1000"/>
                                        <p:tgtEl>
                                          <p:spTgt spid="12">
                                            <p:txEl>
                                              <p:pRg st="6" end="6"/>
                                            </p:txEl>
                                          </p:spTgt>
                                        </p:tgtEl>
                                      </p:cBhvr>
                                    </p:animEffect>
                                  </p:childTnLst>
                                </p:cTn>
                              </p:par>
                            </p:childTnLst>
                          </p:cTn>
                        </p:par>
                        <p:par>
                          <p:cTn id="59" fill="hold">
                            <p:stCondLst>
                              <p:cond delay="1000"/>
                            </p:stCondLst>
                            <p:childTnLst>
                              <p:par>
                                <p:cTn id="60" presetID="26" presetClass="entr" presetSubtype="0"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down)">
                                      <p:cBhvr>
                                        <p:cTn id="62" dur="580">
                                          <p:stCondLst>
                                            <p:cond delay="0"/>
                                          </p:stCondLst>
                                        </p:cTn>
                                        <p:tgtEl>
                                          <p:spTgt spid="53"/>
                                        </p:tgtEl>
                                      </p:cBhvr>
                                    </p:animEffect>
                                    <p:anim calcmode="lin" valueType="num">
                                      <p:cBhvr>
                                        <p:cTn id="6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8" dur="26">
                                          <p:stCondLst>
                                            <p:cond delay="650"/>
                                          </p:stCondLst>
                                        </p:cTn>
                                        <p:tgtEl>
                                          <p:spTgt spid="53"/>
                                        </p:tgtEl>
                                      </p:cBhvr>
                                      <p:to x="100000" y="60000"/>
                                    </p:animScale>
                                    <p:animScale>
                                      <p:cBhvr>
                                        <p:cTn id="69" dur="166" decel="50000">
                                          <p:stCondLst>
                                            <p:cond delay="676"/>
                                          </p:stCondLst>
                                        </p:cTn>
                                        <p:tgtEl>
                                          <p:spTgt spid="53"/>
                                        </p:tgtEl>
                                      </p:cBhvr>
                                      <p:to x="100000" y="100000"/>
                                    </p:animScale>
                                    <p:animScale>
                                      <p:cBhvr>
                                        <p:cTn id="70" dur="26">
                                          <p:stCondLst>
                                            <p:cond delay="1312"/>
                                          </p:stCondLst>
                                        </p:cTn>
                                        <p:tgtEl>
                                          <p:spTgt spid="53"/>
                                        </p:tgtEl>
                                      </p:cBhvr>
                                      <p:to x="100000" y="80000"/>
                                    </p:animScale>
                                    <p:animScale>
                                      <p:cBhvr>
                                        <p:cTn id="71" dur="166" decel="50000">
                                          <p:stCondLst>
                                            <p:cond delay="1338"/>
                                          </p:stCondLst>
                                        </p:cTn>
                                        <p:tgtEl>
                                          <p:spTgt spid="53"/>
                                        </p:tgtEl>
                                      </p:cBhvr>
                                      <p:to x="100000" y="100000"/>
                                    </p:animScale>
                                    <p:animScale>
                                      <p:cBhvr>
                                        <p:cTn id="72" dur="26">
                                          <p:stCondLst>
                                            <p:cond delay="1642"/>
                                          </p:stCondLst>
                                        </p:cTn>
                                        <p:tgtEl>
                                          <p:spTgt spid="53"/>
                                        </p:tgtEl>
                                      </p:cBhvr>
                                      <p:to x="100000" y="90000"/>
                                    </p:animScale>
                                    <p:animScale>
                                      <p:cBhvr>
                                        <p:cTn id="73" dur="166" decel="50000">
                                          <p:stCondLst>
                                            <p:cond delay="1668"/>
                                          </p:stCondLst>
                                        </p:cTn>
                                        <p:tgtEl>
                                          <p:spTgt spid="53"/>
                                        </p:tgtEl>
                                      </p:cBhvr>
                                      <p:to x="100000" y="100000"/>
                                    </p:animScale>
                                    <p:animScale>
                                      <p:cBhvr>
                                        <p:cTn id="74" dur="26">
                                          <p:stCondLst>
                                            <p:cond delay="1808"/>
                                          </p:stCondLst>
                                        </p:cTn>
                                        <p:tgtEl>
                                          <p:spTgt spid="53"/>
                                        </p:tgtEl>
                                      </p:cBhvr>
                                      <p:to x="100000" y="95000"/>
                                    </p:animScale>
                                    <p:animScale>
                                      <p:cBhvr>
                                        <p:cTn id="75" dur="166" decel="50000">
                                          <p:stCondLst>
                                            <p:cond delay="1834"/>
                                          </p:stCondLst>
                                        </p:cTn>
                                        <p:tgtEl>
                                          <p:spTgt spid="53"/>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53"/>
                                        </p:tgtEl>
                                        <p:attrNameLst>
                                          <p:attrName>style.visibility</p:attrName>
                                        </p:attrNameLst>
                                      </p:cBhvr>
                                      <p:to>
                                        <p:strVal val="hidden"/>
                                      </p:to>
                                    </p:set>
                                  </p:childTnLst>
                                </p:cTn>
                              </p:par>
                              <p:par>
                                <p:cTn id="80" presetID="22" presetClass="entr" presetSubtype="8"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left)">
                                      <p:cBhvr>
                                        <p:cTn id="82" dur="10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up)">
                                      <p:cBhvr>
                                        <p:cTn id="87" dur="10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20840"/>
                                        </p:tgtEl>
                                        <p:attrNameLst>
                                          <p:attrName>style.visibility</p:attrName>
                                        </p:attrNameLst>
                                      </p:cBhvr>
                                      <p:to>
                                        <p:strVal val="visible"/>
                                      </p:to>
                                    </p:set>
                                    <p:animEffect transition="in" filter="wipe(up)">
                                      <p:cBhvr>
                                        <p:cTn id="92" dur="1000"/>
                                        <p:tgtEl>
                                          <p:spTgt spid="12084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20840"/>
                                        </p:tgtEl>
                                        <p:attrNameLst>
                                          <p:attrName>style.visibility</p:attrName>
                                        </p:attrNameLst>
                                      </p:cBhvr>
                                      <p:to>
                                        <p:strVal val="hidden"/>
                                      </p:to>
                                    </p:set>
                                  </p:childTnLst>
                                </p:cTn>
                              </p:par>
                              <p:par>
                                <p:cTn id="97" presetID="22" presetClass="entr" presetSubtype="1" fill="hold" nodeType="withEffect">
                                  <p:stCondLst>
                                    <p:cond delay="0"/>
                                  </p:stCondLst>
                                  <p:childTnLst>
                                    <p:set>
                                      <p:cBhvr>
                                        <p:cTn id="98" dur="1" fill="hold">
                                          <p:stCondLst>
                                            <p:cond delay="0"/>
                                          </p:stCondLst>
                                        </p:cTn>
                                        <p:tgtEl>
                                          <p:spTgt spid="120838"/>
                                        </p:tgtEl>
                                        <p:attrNameLst>
                                          <p:attrName>style.visibility</p:attrName>
                                        </p:attrNameLst>
                                      </p:cBhvr>
                                      <p:to>
                                        <p:strVal val="visible"/>
                                      </p:to>
                                    </p:set>
                                    <p:animEffect transition="in" filter="wipe(up)">
                                      <p:cBhvr>
                                        <p:cTn id="99" dur="1000"/>
                                        <p:tgtEl>
                                          <p:spTgt spid="120838"/>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9"/>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20838"/>
                                        </p:tgtEl>
                                        <p:attrNameLst>
                                          <p:attrName>style.visibility</p:attrName>
                                        </p:attrNameLst>
                                      </p:cBhvr>
                                      <p:to>
                                        <p:strVal val="hidden"/>
                                      </p:to>
                                    </p:set>
                                  </p:childTnLst>
                                </p:cTn>
                              </p:par>
                              <p:par>
                                <p:cTn id="108" presetID="22" presetClass="entr" presetSubtype="8" fill="hold" nodeType="withEffect">
                                  <p:stCondLst>
                                    <p:cond delay="0"/>
                                  </p:stCondLst>
                                  <p:childTnLst>
                                    <p:set>
                                      <p:cBhvr>
                                        <p:cTn id="109" dur="1" fill="hold">
                                          <p:stCondLst>
                                            <p:cond delay="0"/>
                                          </p:stCondLst>
                                        </p:cTn>
                                        <p:tgtEl>
                                          <p:spTgt spid="12">
                                            <p:txEl>
                                              <p:pRg st="7" end="7"/>
                                            </p:txEl>
                                          </p:spTgt>
                                        </p:tgtEl>
                                        <p:attrNameLst>
                                          <p:attrName>style.visibility</p:attrName>
                                        </p:attrNameLst>
                                      </p:cBhvr>
                                      <p:to>
                                        <p:strVal val="visible"/>
                                      </p:to>
                                    </p:set>
                                    <p:animEffect transition="in" filter="wipe(left)">
                                      <p:cBhvr>
                                        <p:cTn id="110" dur="1000"/>
                                        <p:tgtEl>
                                          <p:spTgt spid="12">
                                            <p:txEl>
                                              <p:pRg st="7" end="7"/>
                                            </p:txEl>
                                          </p:spTgt>
                                        </p:tgtEl>
                                      </p:cBhvr>
                                    </p:animEffect>
                                  </p:childTnLst>
                                </p:cTn>
                              </p:par>
                              <p:par>
                                <p:cTn id="111" presetID="22" presetClass="entr" presetSubtype="8" fill="hold" nodeType="with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wipe(left)">
                                      <p:cBhvr>
                                        <p:cTn id="113" dur="1000"/>
                                        <p:tgtEl>
                                          <p:spTgt spid="10"/>
                                        </p:tgtEl>
                                      </p:cBhvr>
                                    </p:animEffect>
                                  </p:childTnLst>
                                </p:cTn>
                              </p:par>
                            </p:childTnLst>
                          </p:cTn>
                        </p:par>
                        <p:par>
                          <p:cTn id="114" fill="hold">
                            <p:stCondLst>
                              <p:cond delay="1000"/>
                            </p:stCondLst>
                            <p:childTnLst>
                              <p:par>
                                <p:cTn id="115" presetID="22" presetClass="entr" presetSubtype="4" fill="hold" nodeType="after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wipe(down)">
                                      <p:cBhvr>
                                        <p:cTn id="117" dur="20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0"/>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52"/>
                                        </p:tgtEl>
                                        <p:attrNameLst>
                                          <p:attrName>style.visibility</p:attrName>
                                        </p:attrNameLst>
                                      </p:cBhvr>
                                      <p:to>
                                        <p:strVal val="hidden"/>
                                      </p:to>
                                    </p:set>
                                  </p:childTnLst>
                                </p:cTn>
                              </p:par>
                              <p:par>
                                <p:cTn id="124" presetID="22" presetClass="entr" presetSubtype="8" fill="hold" nodeType="withEffect">
                                  <p:stCondLst>
                                    <p:cond delay="0"/>
                                  </p:stCondLst>
                                  <p:childTnLst>
                                    <p:set>
                                      <p:cBhvr>
                                        <p:cTn id="125" dur="1" fill="hold">
                                          <p:stCondLst>
                                            <p:cond delay="0"/>
                                          </p:stCondLst>
                                        </p:cTn>
                                        <p:tgtEl>
                                          <p:spTgt spid="12">
                                            <p:txEl>
                                              <p:pRg st="8" end="8"/>
                                            </p:txEl>
                                          </p:spTgt>
                                        </p:tgtEl>
                                        <p:attrNameLst>
                                          <p:attrName>style.visibility</p:attrName>
                                        </p:attrNameLst>
                                      </p:cBhvr>
                                      <p:to>
                                        <p:strVal val="visible"/>
                                      </p:to>
                                    </p:set>
                                    <p:animEffect transition="in" filter="wipe(left)">
                                      <p:cBhvr>
                                        <p:cTn id="126" dur="1000"/>
                                        <p:tgtEl>
                                          <p:spTgt spid="12">
                                            <p:txEl>
                                              <p:pRg st="8" end="8"/>
                                            </p:txEl>
                                          </p:spTgt>
                                        </p:tgtEl>
                                      </p:cBhvr>
                                    </p:animEffect>
                                  </p:childTnLst>
                                </p:cTn>
                              </p:par>
                              <p:par>
                                <p:cTn id="127" presetID="53" presetClass="entr" presetSubtype="0" fill="hold" grpId="0" nodeType="with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p:cTn id="129" dur="1000" fill="hold"/>
                                        <p:tgtEl>
                                          <p:spTgt spid="24"/>
                                        </p:tgtEl>
                                        <p:attrNameLst>
                                          <p:attrName>ppt_w</p:attrName>
                                        </p:attrNameLst>
                                      </p:cBhvr>
                                      <p:tavLst>
                                        <p:tav tm="0">
                                          <p:val>
                                            <p:fltVal val="0"/>
                                          </p:val>
                                        </p:tav>
                                        <p:tav tm="100000">
                                          <p:val>
                                            <p:strVal val="#ppt_w"/>
                                          </p:val>
                                        </p:tav>
                                      </p:tavLst>
                                    </p:anim>
                                    <p:anim calcmode="lin" valueType="num">
                                      <p:cBhvr>
                                        <p:cTn id="130" dur="1000" fill="hold"/>
                                        <p:tgtEl>
                                          <p:spTgt spid="24"/>
                                        </p:tgtEl>
                                        <p:attrNameLst>
                                          <p:attrName>ppt_h</p:attrName>
                                        </p:attrNameLst>
                                      </p:cBhvr>
                                      <p:tavLst>
                                        <p:tav tm="0">
                                          <p:val>
                                            <p:fltVal val="0"/>
                                          </p:val>
                                        </p:tav>
                                        <p:tav tm="100000">
                                          <p:val>
                                            <p:strVal val="#ppt_h"/>
                                          </p:val>
                                        </p:tav>
                                      </p:tavLst>
                                    </p:anim>
                                    <p:animEffect transition="in" filter="fade">
                                      <p:cBhvr>
                                        <p:cTn id="13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24" grpId="0" animBg="1"/>
      <p:bldP spid="51" grpId="0" animBg="1"/>
      <p:bldP spid="51" grpId="1" animBg="1"/>
      <p:bldP spid="53" grpId="0" animBg="1"/>
      <p:bldP spid="53"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srcRect/>
          <a:stretch>
            <a:fillRect/>
          </a:stretch>
        </p:blipFill>
        <p:spPr bwMode="auto">
          <a:xfrm>
            <a:off x="0" y="1031125"/>
            <a:ext cx="9144000" cy="5826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map of the Discovery UNESO Global Geopark"/>
          <p:cNvPicPr>
            <a:picLocks noChangeAspect="1" noChangeArrowheads="1"/>
          </p:cNvPicPr>
          <p:nvPr/>
        </p:nvPicPr>
        <p:blipFill>
          <a:blip r:embed="rId2" cstate="print"/>
          <a:srcRect/>
          <a:stretch>
            <a:fillRect/>
          </a:stretch>
        </p:blipFill>
        <p:spPr bwMode="auto">
          <a:xfrm>
            <a:off x="0" y="0"/>
            <a:ext cx="9144000" cy="10272749"/>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upload.wikimedia.org/wikipedia/commons/thumb/d/dd/I._E._C._Rasmussen_-_Sommernat_under_den_Gr%C3%B8nlandske_Kyst_circa_Aar_1000.jpg/330px-I._E._C._Rasmussen_-_Sommernat_under_den_Gr%C3%B8nlandske_Kyst_circa_Aar_1000.jpg"/>
          <p:cNvPicPr>
            <a:picLocks noChangeAspect="1" noChangeArrowheads="1"/>
          </p:cNvPicPr>
          <p:nvPr/>
        </p:nvPicPr>
        <p:blipFill>
          <a:blip r:embed="rId2" cstate="print"/>
          <a:srcRect/>
          <a:stretch>
            <a:fillRect/>
          </a:stretch>
        </p:blipFill>
        <p:spPr bwMode="auto">
          <a:xfrm>
            <a:off x="-1" y="1066801"/>
            <a:ext cx="9187957" cy="57912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971800" y="2590800"/>
            <a:ext cx="2895600" cy="1477328"/>
          </a:xfrm>
          <a:prstGeom prst="rect">
            <a:avLst/>
          </a:prstGeom>
          <a:noFill/>
        </p:spPr>
        <p:txBody>
          <a:bodyPr wrap="square" rtlCol="0">
            <a:spAutoFit/>
          </a:bodyPr>
          <a:lstStyle/>
          <a:p>
            <a:pPr algn="ctr"/>
            <a:r>
              <a:rPr lang="en-US" dirty="0" smtClean="0"/>
              <a:t>87 total</a:t>
            </a:r>
          </a:p>
          <a:p>
            <a:pPr algn="ctr"/>
            <a:r>
              <a:rPr lang="en-US" dirty="0" smtClean="0"/>
              <a:t>-14 hidden</a:t>
            </a:r>
          </a:p>
          <a:p>
            <a:pPr algn="ctr"/>
            <a:r>
              <a:rPr lang="en-US" dirty="0" smtClean="0"/>
              <a:t>=========</a:t>
            </a:r>
          </a:p>
          <a:p>
            <a:pPr algn="ctr"/>
            <a:r>
              <a:rPr lang="en-US" dirty="0" smtClean="0"/>
              <a:t>73  net</a:t>
            </a:r>
          </a:p>
          <a:p>
            <a:pPr algn="ctr"/>
            <a:r>
              <a:rPr lang="en-US" dirty="0" smtClean="0"/>
              <a:t>=</a:t>
            </a:r>
            <a:r>
              <a:rPr lang="en-US" dirty="0" smtClean="0">
                <a:sym typeface="Wingdings" pitchFamily="2" charset="2"/>
              </a:rPr>
              <a:t>10 min short</a:t>
            </a:r>
            <a:endParaRPr lang="en-US" dirty="0"/>
          </a:p>
        </p:txBody>
      </p:sp>
    </p:spTree>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571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13004</TotalTime>
  <Words>6773</Words>
  <Application>Microsoft Office PowerPoint</Application>
  <PresentationFormat>On-screen Show (4:3)</PresentationFormat>
  <Paragraphs>780</Paragraphs>
  <Slides>93</Slides>
  <Notes>21</Notes>
  <HiddenSlides>16</HiddenSlides>
  <MMClips>6</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Blank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USE OF COPYRIGHTED MATERIALS</vt:lpstr>
      <vt:lpstr>Slide 90</vt:lpstr>
      <vt:lpstr>Slide 91</vt:lpstr>
      <vt:lpstr>Slide 92</vt:lpstr>
      <vt:lpstr>Slide 93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Rocky Romero</dc:creator>
  <cp:lastModifiedBy>Rocky Romero</cp:lastModifiedBy>
  <cp:revision>1052</cp:revision>
  <dcterms:created xsi:type="dcterms:W3CDTF">2024-01-01T02:01:36Z</dcterms:created>
  <dcterms:modified xsi:type="dcterms:W3CDTF">2024-02-01T00:16:19Z</dcterms:modified>
</cp:coreProperties>
</file>